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2"/>
    <p:sldMasterId id="2147483672" r:id="rId3"/>
    <p:sldMasterId id="2147483684" r:id="rId4"/>
  </p:sldMasterIdLst>
  <p:notesMasterIdLst>
    <p:notesMasterId r:id="rId52"/>
  </p:notesMasterIdLst>
  <p:handoutMasterIdLst>
    <p:handoutMasterId r:id="rId53"/>
  </p:handoutMasterIdLst>
  <p:sldIdLst>
    <p:sldId id="460" r:id="rId5"/>
    <p:sldId id="986" r:id="rId6"/>
    <p:sldId id="958" r:id="rId7"/>
    <p:sldId id="959" r:id="rId8"/>
    <p:sldId id="960" r:id="rId9"/>
    <p:sldId id="961" r:id="rId10"/>
    <p:sldId id="962" r:id="rId11"/>
    <p:sldId id="988" r:id="rId12"/>
    <p:sldId id="989" r:id="rId13"/>
    <p:sldId id="963" r:id="rId14"/>
    <p:sldId id="1022" r:id="rId15"/>
    <p:sldId id="964" r:id="rId16"/>
    <p:sldId id="965" r:id="rId17"/>
    <p:sldId id="1026" r:id="rId18"/>
    <p:sldId id="1028" r:id="rId19"/>
    <p:sldId id="1031" r:id="rId20"/>
    <p:sldId id="1030" r:id="rId21"/>
    <p:sldId id="966" r:id="rId22"/>
    <p:sldId id="1017" r:id="rId23"/>
    <p:sldId id="967" r:id="rId24"/>
    <p:sldId id="1024" r:id="rId25"/>
    <p:sldId id="1025" r:id="rId26"/>
    <p:sldId id="1016" r:id="rId27"/>
    <p:sldId id="1018" r:id="rId28"/>
    <p:sldId id="1019" r:id="rId29"/>
    <p:sldId id="1020" r:id="rId30"/>
    <p:sldId id="968" r:id="rId31"/>
    <p:sldId id="970" r:id="rId32"/>
    <p:sldId id="971" r:id="rId33"/>
    <p:sldId id="972" r:id="rId34"/>
    <p:sldId id="974" r:id="rId35"/>
    <p:sldId id="975" r:id="rId36"/>
    <p:sldId id="1021" r:id="rId37"/>
    <p:sldId id="976" r:id="rId38"/>
    <p:sldId id="977" r:id="rId39"/>
    <p:sldId id="978" r:id="rId40"/>
    <p:sldId id="979" r:id="rId41"/>
    <p:sldId id="980" r:id="rId42"/>
    <p:sldId id="981" r:id="rId43"/>
    <p:sldId id="983" r:id="rId44"/>
    <p:sldId id="984" r:id="rId45"/>
    <p:sldId id="985" r:id="rId46"/>
    <p:sldId id="987" r:id="rId47"/>
    <p:sldId id="990" r:id="rId48"/>
    <p:sldId id="1023" r:id="rId49"/>
    <p:sldId id="1027" r:id="rId50"/>
    <p:sldId id="847" r:id="rId51"/>
  </p:sldIdLst>
  <p:sldSz cx="9906000" cy="7218363"/>
  <p:notesSz cx="7099300" cy="10234613"/>
  <p:defaultTextStyle>
    <a:defPPr>
      <a:defRPr lang="en-US"/>
    </a:defPPr>
    <a:lvl1pPr algn="l" rtl="0" eaLnBrk="0" fontAlgn="base" hangingPunct="0">
      <a:spcBef>
        <a:spcPct val="0"/>
      </a:spcBef>
      <a:spcAft>
        <a:spcPct val="0"/>
      </a:spcAft>
      <a:defRPr sz="1600" kern="1200">
        <a:solidFill>
          <a:srgbClr val="000000"/>
        </a:solidFill>
        <a:latin typeface="宋体" panose="02010600030101010101" pitchFamily="2" charset="-122"/>
        <a:ea typeface="宋体" panose="02010600030101010101" pitchFamily="2" charset="-122"/>
        <a:cs typeface="+mn-cs"/>
      </a:defRPr>
    </a:lvl1pPr>
    <a:lvl2pPr marL="457200" algn="l" rtl="0" eaLnBrk="0" fontAlgn="base" hangingPunct="0">
      <a:spcBef>
        <a:spcPct val="0"/>
      </a:spcBef>
      <a:spcAft>
        <a:spcPct val="0"/>
      </a:spcAft>
      <a:defRPr sz="1600" kern="1200">
        <a:solidFill>
          <a:srgbClr val="000000"/>
        </a:solidFill>
        <a:latin typeface="宋体" panose="02010600030101010101" pitchFamily="2" charset="-122"/>
        <a:ea typeface="宋体" panose="02010600030101010101" pitchFamily="2" charset="-122"/>
        <a:cs typeface="+mn-cs"/>
      </a:defRPr>
    </a:lvl2pPr>
    <a:lvl3pPr marL="914400" algn="l" rtl="0" eaLnBrk="0" fontAlgn="base" hangingPunct="0">
      <a:spcBef>
        <a:spcPct val="0"/>
      </a:spcBef>
      <a:spcAft>
        <a:spcPct val="0"/>
      </a:spcAft>
      <a:defRPr sz="1600" kern="1200">
        <a:solidFill>
          <a:srgbClr val="000000"/>
        </a:solidFill>
        <a:latin typeface="宋体" panose="02010600030101010101" pitchFamily="2" charset="-122"/>
        <a:ea typeface="宋体" panose="02010600030101010101" pitchFamily="2" charset="-122"/>
        <a:cs typeface="+mn-cs"/>
      </a:defRPr>
    </a:lvl3pPr>
    <a:lvl4pPr marL="1371600" algn="l" rtl="0" eaLnBrk="0" fontAlgn="base" hangingPunct="0">
      <a:spcBef>
        <a:spcPct val="0"/>
      </a:spcBef>
      <a:spcAft>
        <a:spcPct val="0"/>
      </a:spcAft>
      <a:defRPr sz="1600" kern="1200">
        <a:solidFill>
          <a:srgbClr val="000000"/>
        </a:solidFill>
        <a:latin typeface="宋体" panose="02010600030101010101" pitchFamily="2" charset="-122"/>
        <a:ea typeface="宋体" panose="02010600030101010101" pitchFamily="2" charset="-122"/>
        <a:cs typeface="+mn-cs"/>
      </a:defRPr>
    </a:lvl4pPr>
    <a:lvl5pPr marL="1828800" algn="l" rtl="0" eaLnBrk="0" fontAlgn="base" hangingPunct="0">
      <a:spcBef>
        <a:spcPct val="0"/>
      </a:spcBef>
      <a:spcAft>
        <a:spcPct val="0"/>
      </a:spcAft>
      <a:defRPr sz="1600" kern="1200">
        <a:solidFill>
          <a:srgbClr val="000000"/>
        </a:solidFill>
        <a:latin typeface="宋体" panose="02010600030101010101" pitchFamily="2" charset="-122"/>
        <a:ea typeface="宋体" panose="02010600030101010101" pitchFamily="2" charset="-122"/>
        <a:cs typeface="+mn-cs"/>
      </a:defRPr>
    </a:lvl5pPr>
    <a:lvl6pPr marL="2286000" algn="l" defTabSz="914400" rtl="0" eaLnBrk="1" latinLnBrk="0" hangingPunct="1">
      <a:defRPr sz="1600" kern="1200">
        <a:solidFill>
          <a:srgbClr val="000000"/>
        </a:solidFill>
        <a:latin typeface="宋体" panose="02010600030101010101" pitchFamily="2" charset="-122"/>
        <a:ea typeface="宋体" panose="02010600030101010101" pitchFamily="2" charset="-122"/>
        <a:cs typeface="+mn-cs"/>
      </a:defRPr>
    </a:lvl6pPr>
    <a:lvl7pPr marL="2743200" algn="l" defTabSz="914400" rtl="0" eaLnBrk="1" latinLnBrk="0" hangingPunct="1">
      <a:defRPr sz="1600" kern="1200">
        <a:solidFill>
          <a:srgbClr val="000000"/>
        </a:solidFill>
        <a:latin typeface="宋体" panose="02010600030101010101" pitchFamily="2" charset="-122"/>
        <a:ea typeface="宋体" panose="02010600030101010101" pitchFamily="2" charset="-122"/>
        <a:cs typeface="+mn-cs"/>
      </a:defRPr>
    </a:lvl7pPr>
    <a:lvl8pPr marL="3200400" algn="l" defTabSz="914400" rtl="0" eaLnBrk="1" latinLnBrk="0" hangingPunct="1">
      <a:defRPr sz="1600" kern="1200">
        <a:solidFill>
          <a:srgbClr val="000000"/>
        </a:solidFill>
        <a:latin typeface="宋体" panose="02010600030101010101" pitchFamily="2" charset="-122"/>
        <a:ea typeface="宋体" panose="02010600030101010101" pitchFamily="2" charset="-122"/>
        <a:cs typeface="+mn-cs"/>
      </a:defRPr>
    </a:lvl8pPr>
    <a:lvl9pPr marL="3657600" algn="l" defTabSz="914400" rtl="0" eaLnBrk="1" latinLnBrk="0" hangingPunct="1">
      <a:defRPr sz="1600" kern="1200">
        <a:solidFill>
          <a:srgbClr val="000000"/>
        </a:solidFill>
        <a:latin typeface="宋体" panose="02010600030101010101" pitchFamily="2" charset="-122"/>
        <a:ea typeface="宋体" panose="02010600030101010101" pitchFamily="2" charset="-122"/>
        <a:cs typeface="+mn-cs"/>
      </a:defRPr>
    </a:lvl9pPr>
  </p:defaultTextStyle>
  <p:extLst>
    <p:ext uri="{EFAFB233-063F-42B5-8137-9DF3F51BA10A}">
      <p15:sldGuideLst xmlns:p15="http://schemas.microsoft.com/office/powerpoint/2012/main">
        <p15:guide id="1" orient="horz" pos="2298">
          <p15:clr>
            <a:srgbClr val="A4A3A4"/>
          </p15:clr>
        </p15:guide>
        <p15:guide id="2" pos="31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00FF"/>
    <a:srgbClr val="CC00CC"/>
    <a:srgbClr val="3333CC"/>
    <a:srgbClr val="FF0000"/>
    <a:srgbClr val="003399"/>
    <a:srgbClr val="005580"/>
    <a:srgbClr val="66FF33"/>
    <a:srgbClr val="0066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76" d="100"/>
          <a:sy n="76" d="100"/>
        </p:scale>
        <p:origin x="1044" y="84"/>
      </p:cViewPr>
      <p:guideLst>
        <p:guide orient="horz" pos="2298"/>
        <p:guide pos="31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184606" cy="574719"/>
          </a:xfrm>
          <a:prstGeom prst="rect">
            <a:avLst/>
          </a:prstGeom>
        </p:spPr>
        <p:txBody>
          <a:bodyPr vert="horz" lIns="91440" tIns="45720" rIns="91440" bIns="45720" rtlCol="0"/>
          <a:lstStyle>
            <a:lvl1pPr algn="l">
              <a:defRPr sz="1285"/>
            </a:lvl1pPr>
          </a:lstStyle>
          <a:p>
            <a:endParaRPr lang="zh-CN" altLang="en-US"/>
          </a:p>
        </p:txBody>
      </p:sp>
      <p:sp>
        <p:nvSpPr>
          <p:cNvPr id="3" name="日期占位符 2"/>
          <p:cNvSpPr>
            <a:spLocks noGrp="1"/>
          </p:cNvSpPr>
          <p:nvPr>
            <p:ph type="dt" sz="quarter" idx="1"/>
          </p:nvPr>
        </p:nvSpPr>
        <p:spPr>
          <a:xfrm>
            <a:off x="4162784" y="0"/>
            <a:ext cx="3184606" cy="574719"/>
          </a:xfrm>
          <a:prstGeom prst="rect">
            <a:avLst/>
          </a:prstGeom>
        </p:spPr>
        <p:txBody>
          <a:bodyPr vert="horz" lIns="91440" tIns="45720" rIns="91440" bIns="45720" rtlCol="0"/>
          <a:lstStyle>
            <a:lvl1pPr algn="r">
              <a:defRPr sz="1285"/>
            </a:lvl1pPr>
          </a:lstStyle>
          <a:p>
            <a:fld id="{0F9B84EA-7D68-4D60-9CB1-D50884785D1C}" type="datetimeFigureOut">
              <a:rPr lang="zh-CN" altLang="en-US" smtClean="0"/>
              <a:t>2023-05-27</a:t>
            </a:fld>
            <a:endParaRPr lang="zh-CN" altLang="en-US"/>
          </a:p>
        </p:txBody>
      </p:sp>
      <p:sp>
        <p:nvSpPr>
          <p:cNvPr id="4" name="页脚占位符 3"/>
          <p:cNvSpPr>
            <a:spLocks noGrp="1"/>
          </p:cNvSpPr>
          <p:nvPr>
            <p:ph type="ftr" sz="quarter" idx="2"/>
          </p:nvPr>
        </p:nvSpPr>
        <p:spPr>
          <a:xfrm>
            <a:off x="0" y="10879875"/>
            <a:ext cx="3184606" cy="574718"/>
          </a:xfrm>
          <a:prstGeom prst="rect">
            <a:avLst/>
          </a:prstGeom>
        </p:spPr>
        <p:txBody>
          <a:bodyPr vert="horz" lIns="91440" tIns="45720" rIns="91440" bIns="45720" rtlCol="0" anchor="b"/>
          <a:lstStyle>
            <a:lvl1pPr algn="l">
              <a:defRPr sz="1285"/>
            </a:lvl1pPr>
          </a:lstStyle>
          <a:p>
            <a:endParaRPr lang="zh-CN" altLang="en-US"/>
          </a:p>
        </p:txBody>
      </p:sp>
      <p:sp>
        <p:nvSpPr>
          <p:cNvPr id="5" name="灯片编号占位符 4"/>
          <p:cNvSpPr>
            <a:spLocks noGrp="1"/>
          </p:cNvSpPr>
          <p:nvPr>
            <p:ph type="sldNum" sz="quarter" idx="3"/>
          </p:nvPr>
        </p:nvSpPr>
        <p:spPr>
          <a:xfrm>
            <a:off x="4162784" y="10879875"/>
            <a:ext cx="3184606" cy="574718"/>
          </a:xfrm>
          <a:prstGeom prst="rect">
            <a:avLst/>
          </a:prstGeom>
        </p:spPr>
        <p:txBody>
          <a:bodyPr vert="horz" lIns="91440" tIns="45720" rIns="91440" bIns="45720" rtlCol="0" anchor="b"/>
          <a:lstStyle>
            <a:lvl1pPr algn="r">
              <a:defRPr sz="1285"/>
            </a:lvl1pPr>
          </a:lstStyle>
          <a:p>
            <a:fld id="{8D4E0FC9-F1F8-4FAE-9988-3BA365CFD46F}" type="slidenum">
              <a:rPr lang="zh-CN" altLang="en-US" smtClean="0"/>
              <a:t>‹#›</a:t>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hdr" sz="quarter"/>
          </p:nvPr>
        </p:nvSpPr>
        <p:spPr bwMode="auto">
          <a:xfrm>
            <a:off x="0" y="0"/>
            <a:ext cx="3038475"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4576" tIns="47290" rIns="94576" bIns="47290" numCol="1" anchor="t" anchorCtr="0" compatLnSpc="1"/>
          <a:lstStyle>
            <a:lvl1pPr defTabSz="946150">
              <a:spcBef>
                <a:spcPct val="0"/>
              </a:spcBef>
              <a:buFont typeface="Arial" panose="020B0604020202020204" pitchFamily="34" charset="0"/>
              <a:buNone/>
              <a:defRPr sz="1200">
                <a:solidFill>
                  <a:schemeClr val="tx1"/>
                </a:solidFill>
                <a:latin typeface="Arial" panose="020B0604020202020204" pitchFamily="34" charset="0"/>
              </a:defRPr>
            </a:lvl1pPr>
          </a:lstStyle>
          <a:p>
            <a:pPr>
              <a:defRPr/>
            </a:pPr>
            <a:endParaRPr lang="en-US"/>
          </a:p>
        </p:txBody>
      </p:sp>
      <p:sp>
        <p:nvSpPr>
          <p:cNvPr id="5123" name="Rectangle 3"/>
          <p:cNvSpPr>
            <a:spLocks noGrp="1" noChangeArrowheads="1"/>
          </p:cNvSpPr>
          <p:nvPr>
            <p:ph type="dt" idx="1"/>
          </p:nvPr>
        </p:nvSpPr>
        <p:spPr bwMode="auto">
          <a:xfrm>
            <a:off x="4054475" y="0"/>
            <a:ext cx="3038475"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4576" tIns="47290" rIns="94576" bIns="47290" numCol="1" anchor="t" anchorCtr="0" compatLnSpc="1"/>
          <a:lstStyle>
            <a:lvl1pPr algn="r" defTabSz="946150">
              <a:spcBef>
                <a:spcPct val="0"/>
              </a:spcBef>
              <a:buFont typeface="Arial" panose="020B0604020202020204" pitchFamily="34" charset="0"/>
              <a:buNone/>
              <a:defRPr sz="1200">
                <a:solidFill>
                  <a:schemeClr val="tx1"/>
                </a:solidFill>
                <a:latin typeface="Arial" panose="020B0604020202020204" pitchFamily="34" charset="0"/>
              </a:defRPr>
            </a:lvl1pPr>
          </a:lstStyle>
          <a:p>
            <a:pPr>
              <a:defRPr/>
            </a:pPr>
            <a:endParaRPr lang="en-US"/>
          </a:p>
        </p:txBody>
      </p:sp>
      <p:sp>
        <p:nvSpPr>
          <p:cNvPr id="5124" name="Rectangle 4"/>
          <p:cNvSpPr>
            <a:spLocks noGrp="1" noRot="1" noChangeAspect="1" noChangeArrowheads="1"/>
          </p:cNvSpPr>
          <p:nvPr>
            <p:ph type="sldImg" idx="2"/>
          </p:nvPr>
        </p:nvSpPr>
        <p:spPr bwMode="auto">
          <a:xfrm>
            <a:off x="898525" y="773113"/>
            <a:ext cx="5302250" cy="386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p>
      <p:sp>
        <p:nvSpPr>
          <p:cNvPr id="5125" name="Rectangle 5"/>
          <p:cNvSpPr>
            <a:spLocks noGrp="1" noChangeArrowheads="1"/>
          </p:cNvSpPr>
          <p:nvPr>
            <p:ph type="body" sz="quarter" idx="3"/>
          </p:nvPr>
        </p:nvSpPr>
        <p:spPr bwMode="auto">
          <a:xfrm>
            <a:off x="935038" y="4894263"/>
            <a:ext cx="5221287" cy="455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4576" tIns="47290" rIns="94576" bIns="47290" numCol="1" anchor="t" anchorCtr="0" compatLnSpc="1"/>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126" name="Rectangle 6"/>
          <p:cNvSpPr>
            <a:spLocks noGrp="1" noChangeArrowheads="1"/>
          </p:cNvSpPr>
          <p:nvPr>
            <p:ph type="ftr" sz="quarter" idx="4"/>
          </p:nvPr>
        </p:nvSpPr>
        <p:spPr bwMode="auto">
          <a:xfrm>
            <a:off x="0" y="9704388"/>
            <a:ext cx="3038475" cy="515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4576" tIns="47290" rIns="94576" bIns="47290" numCol="1" anchor="b" anchorCtr="0" compatLnSpc="1"/>
          <a:lstStyle>
            <a:lvl1pPr defTabSz="946150">
              <a:spcBef>
                <a:spcPct val="0"/>
              </a:spcBef>
              <a:buFont typeface="Arial" panose="020B0604020202020204" pitchFamily="34" charset="0"/>
              <a:buNone/>
              <a:defRPr sz="1200">
                <a:solidFill>
                  <a:schemeClr val="tx1"/>
                </a:solidFill>
                <a:latin typeface="Arial" panose="020B0604020202020204" pitchFamily="34" charset="0"/>
              </a:defRPr>
            </a:lvl1pPr>
          </a:lstStyle>
          <a:p>
            <a:pPr>
              <a:defRPr/>
            </a:pPr>
            <a:endParaRPr lang="en-US"/>
          </a:p>
        </p:txBody>
      </p:sp>
      <p:sp>
        <p:nvSpPr>
          <p:cNvPr id="5127" name="Rectangle 7"/>
          <p:cNvSpPr>
            <a:spLocks noGrp="1" noChangeArrowheads="1"/>
          </p:cNvSpPr>
          <p:nvPr>
            <p:ph type="sldNum" sz="quarter" idx="5"/>
          </p:nvPr>
        </p:nvSpPr>
        <p:spPr bwMode="auto">
          <a:xfrm>
            <a:off x="4054475" y="9704388"/>
            <a:ext cx="3038475" cy="515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4576" tIns="47290" rIns="94576" bIns="47290" numCol="1" anchor="b" anchorCtr="0" compatLnSpc="1"/>
          <a:lstStyle>
            <a:lvl1pPr algn="r" defTabSz="946150">
              <a:spcBef>
                <a:spcPct val="0"/>
              </a:spcBef>
              <a:buFont typeface="Arial" panose="020B0604020202020204" pitchFamily="34" charset="0"/>
              <a:buNone/>
              <a:defRPr sz="1200">
                <a:solidFill>
                  <a:schemeClr val="tx1"/>
                </a:solidFill>
                <a:latin typeface="Arial" panose="020B0604020202020204" pitchFamily="34" charset="0"/>
              </a:defRPr>
            </a:lvl1pPr>
          </a:lstStyle>
          <a:p>
            <a:pPr>
              <a:defRPr/>
            </a:pPr>
            <a:fld id="{12647202-A679-49BA-90B0-A7A5429CE73F}" type="slidenum">
              <a:rPr lang="zh-CN" altLang="en-US"/>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42950" y="2243138"/>
            <a:ext cx="8420100" cy="1546225"/>
          </a:xfrm>
        </p:spPr>
        <p:txBody>
          <a:bodyPr/>
          <a:lstStyle/>
          <a:p>
            <a:r>
              <a:rPr lang="en-US" altLang="zh-CN"/>
              <a:t>Click to edit Master title style</a:t>
            </a:r>
            <a:endParaRPr lang="zh-CN" altLang="en-US"/>
          </a:p>
        </p:txBody>
      </p:sp>
      <p:sp>
        <p:nvSpPr>
          <p:cNvPr id="3" name="Subtitle 2"/>
          <p:cNvSpPr>
            <a:spLocks noGrp="1"/>
          </p:cNvSpPr>
          <p:nvPr>
            <p:ph type="subTitle" idx="1"/>
          </p:nvPr>
        </p:nvSpPr>
        <p:spPr>
          <a:xfrm>
            <a:off x="1485900" y="4090988"/>
            <a:ext cx="6934200" cy="1844675"/>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ltLang="zh-CN"/>
              <a:t>Click to edit Master subtitle style</a:t>
            </a:r>
            <a:endParaRPr lang="zh-CN" altLang="en-US"/>
          </a:p>
        </p:txBody>
      </p:sp>
    </p:spTree>
  </p:cSld>
  <p:clrMapOvr>
    <a:masterClrMapping/>
  </p:clrMapOvr>
  <p:transition spd="med">
    <p:random/>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Vertical Text Placeholder 2"/>
          <p:cNvSpPr>
            <a:spLocks noGrp="1"/>
          </p:cNvSpPr>
          <p:nvPr>
            <p:ph type="body" orient="vert" idx="1"/>
          </p:nvPr>
        </p:nvSpPr>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Tree>
  </p:cSld>
  <p:clrMapOvr>
    <a:masterClrMapping/>
  </p:clrMapOvr>
  <p:transition spd="med">
    <p:random/>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399338" y="180975"/>
            <a:ext cx="2306637" cy="6596063"/>
          </a:xfrm>
        </p:spPr>
        <p:txBody>
          <a:bodyPr vert="eaVert"/>
          <a:lstStyle/>
          <a:p>
            <a:r>
              <a:rPr lang="en-US" altLang="zh-CN"/>
              <a:t>Click to edit Master title style</a:t>
            </a:r>
            <a:endParaRPr lang="zh-CN" altLang="en-US"/>
          </a:p>
        </p:txBody>
      </p:sp>
      <p:sp>
        <p:nvSpPr>
          <p:cNvPr id="3" name="Vertical Text Placeholder 2"/>
          <p:cNvSpPr>
            <a:spLocks noGrp="1"/>
          </p:cNvSpPr>
          <p:nvPr>
            <p:ph type="body" orient="vert" idx="1"/>
          </p:nvPr>
        </p:nvSpPr>
        <p:spPr>
          <a:xfrm>
            <a:off x="479425" y="180975"/>
            <a:ext cx="6767513" cy="6596063"/>
          </a:xfrm>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Tree>
  </p:cSld>
  <p:clrMapOvr>
    <a:masterClrMapping/>
  </p:clrMapOvr>
  <p:transition spd="med">
    <p:random/>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42950" y="2243138"/>
            <a:ext cx="8420100" cy="1546225"/>
          </a:xfrm>
        </p:spPr>
        <p:txBody>
          <a:bodyPr/>
          <a:lstStyle/>
          <a:p>
            <a:r>
              <a:rPr lang="en-US" altLang="zh-CN"/>
              <a:t>Click to edit Master title style</a:t>
            </a:r>
            <a:endParaRPr lang="zh-CN" altLang="en-US"/>
          </a:p>
        </p:txBody>
      </p:sp>
      <p:sp>
        <p:nvSpPr>
          <p:cNvPr id="3" name="Subtitle 2"/>
          <p:cNvSpPr>
            <a:spLocks noGrp="1"/>
          </p:cNvSpPr>
          <p:nvPr>
            <p:ph type="subTitle" idx="1"/>
          </p:nvPr>
        </p:nvSpPr>
        <p:spPr>
          <a:xfrm>
            <a:off x="1485900" y="4090988"/>
            <a:ext cx="6934200" cy="1844675"/>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ltLang="zh-CN"/>
              <a:t>Click to edit Master subtitle style</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fld id="{576F8DE1-9FA8-484F-8634-4BE9E760C2A7}" type="datetime2">
              <a:rPr lang="zh-CN" altLang="en-US"/>
              <a:t>2023年5月27日</a:t>
            </a:fld>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p:txBody>
      </p:sp>
      <p:sp>
        <p:nvSpPr>
          <p:cNvPr id="6" name="Rectangle 6"/>
          <p:cNvSpPr>
            <a:spLocks noGrp="1" noChangeArrowheads="1"/>
          </p:cNvSpPr>
          <p:nvPr>
            <p:ph type="sldNum" sz="quarter" idx="12"/>
          </p:nvPr>
        </p:nvSpPr>
        <p:spPr/>
        <p:txBody>
          <a:bodyPr/>
          <a:lstStyle>
            <a:lvl1pPr>
              <a:defRPr/>
            </a:lvl1pPr>
          </a:lstStyle>
          <a:p>
            <a:pPr>
              <a:defRPr/>
            </a:pPr>
            <a:fld id="{7B82A5A5-4EA1-4119-9635-301381889B42}" type="slidenum">
              <a:rPr lang="zh-CN" altLang="en-US"/>
              <a:t>‹#›</a:t>
            </a:fld>
            <a:endParaRPr lang="en-US" altLang="zh-CN"/>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fld id="{309F16FC-3EFE-49C9-9A24-86C817169320}" type="datetime2">
              <a:rPr lang="zh-CN" altLang="en-US"/>
              <a:t>2023年5月27日</a:t>
            </a:fld>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p:txBody>
      </p:sp>
      <p:sp>
        <p:nvSpPr>
          <p:cNvPr id="6" name="Rectangle 6"/>
          <p:cNvSpPr>
            <a:spLocks noGrp="1" noChangeArrowheads="1"/>
          </p:cNvSpPr>
          <p:nvPr>
            <p:ph type="sldNum" sz="quarter" idx="12"/>
          </p:nvPr>
        </p:nvSpPr>
        <p:spPr/>
        <p:txBody>
          <a:bodyPr/>
          <a:lstStyle>
            <a:lvl1pPr>
              <a:defRPr/>
            </a:lvl1pPr>
          </a:lstStyle>
          <a:p>
            <a:pPr>
              <a:defRPr/>
            </a:pPr>
            <a:fld id="{40D52994-733A-4F0C-9648-6E437D96FF61}" type="slidenum">
              <a:rPr lang="zh-CN" altLang="en-US"/>
              <a:t>‹#›</a:t>
            </a:fld>
            <a:endParaRPr lang="en-US" altLang="zh-CN"/>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82638" y="4638675"/>
            <a:ext cx="8420100" cy="1433513"/>
          </a:xfrm>
        </p:spPr>
        <p:txBody>
          <a:bodyPr anchor="t"/>
          <a:lstStyle>
            <a:lvl1pPr algn="l">
              <a:defRPr sz="4000" b="1" cap="all"/>
            </a:lvl1pPr>
          </a:lstStyle>
          <a:p>
            <a:r>
              <a:rPr lang="en-US" altLang="zh-CN"/>
              <a:t>Click to edit Master title style</a:t>
            </a:r>
            <a:endParaRPr lang="zh-CN" altLang="en-US"/>
          </a:p>
        </p:txBody>
      </p:sp>
      <p:sp>
        <p:nvSpPr>
          <p:cNvPr id="3" name="Text Placeholder 2"/>
          <p:cNvSpPr>
            <a:spLocks noGrp="1"/>
          </p:cNvSpPr>
          <p:nvPr>
            <p:ph type="body" idx="1"/>
          </p:nvPr>
        </p:nvSpPr>
        <p:spPr>
          <a:xfrm>
            <a:off x="782638" y="3059113"/>
            <a:ext cx="8420100" cy="1579562"/>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ltLang="zh-CN"/>
              <a:t>Click to edit Master text styles</a:t>
            </a:r>
          </a:p>
        </p:txBody>
      </p:sp>
      <p:sp>
        <p:nvSpPr>
          <p:cNvPr id="4" name="Rectangle 4"/>
          <p:cNvSpPr>
            <a:spLocks noGrp="1" noChangeArrowheads="1"/>
          </p:cNvSpPr>
          <p:nvPr>
            <p:ph type="dt" sz="half" idx="10"/>
          </p:nvPr>
        </p:nvSpPr>
        <p:spPr/>
        <p:txBody>
          <a:bodyPr/>
          <a:lstStyle>
            <a:lvl1pPr>
              <a:defRPr/>
            </a:lvl1pPr>
          </a:lstStyle>
          <a:p>
            <a:pPr>
              <a:defRPr/>
            </a:pPr>
            <a:fld id="{56421FE8-B6AF-4F7C-86EA-333F3CB3AE8D}" type="datetime2">
              <a:rPr lang="zh-CN" altLang="en-US"/>
              <a:t>2023年5月27日</a:t>
            </a:fld>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p:txBody>
      </p:sp>
      <p:sp>
        <p:nvSpPr>
          <p:cNvPr id="6" name="Rectangle 6"/>
          <p:cNvSpPr>
            <a:spLocks noGrp="1" noChangeArrowheads="1"/>
          </p:cNvSpPr>
          <p:nvPr>
            <p:ph type="sldNum" sz="quarter" idx="12"/>
          </p:nvPr>
        </p:nvSpPr>
        <p:spPr/>
        <p:txBody>
          <a:bodyPr/>
          <a:lstStyle>
            <a:lvl1pPr>
              <a:defRPr/>
            </a:lvl1pPr>
          </a:lstStyle>
          <a:p>
            <a:pPr>
              <a:defRPr/>
            </a:pPr>
            <a:fld id="{C018265C-335B-489F-ADE0-C8C2F27CB3D1}" type="slidenum">
              <a:rPr lang="zh-CN" altLang="en-US"/>
              <a:t>‹#›</a:t>
            </a:fld>
            <a:endParaRPr lang="en-US" altLang="zh-CN"/>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sz="half" idx="1"/>
          </p:nvPr>
        </p:nvSpPr>
        <p:spPr>
          <a:xfrm>
            <a:off x="495300" y="1282700"/>
            <a:ext cx="4381500" cy="5165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5029200" y="1282700"/>
            <a:ext cx="4381500" cy="5165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Rectangle 4"/>
          <p:cNvSpPr>
            <a:spLocks noGrp="1" noChangeArrowheads="1"/>
          </p:cNvSpPr>
          <p:nvPr>
            <p:ph type="dt" sz="half" idx="10"/>
          </p:nvPr>
        </p:nvSpPr>
        <p:spPr/>
        <p:txBody>
          <a:bodyPr/>
          <a:lstStyle>
            <a:lvl1pPr>
              <a:defRPr/>
            </a:lvl1pPr>
          </a:lstStyle>
          <a:p>
            <a:pPr>
              <a:defRPr/>
            </a:pPr>
            <a:fld id="{0A3B2466-5C46-494D-8278-98BC87BCDEAB}" type="datetime2">
              <a:rPr lang="zh-CN" altLang="en-US"/>
              <a:t>2023年5月27日</a:t>
            </a:fld>
            <a:endParaRPr lang="en-US"/>
          </a:p>
        </p:txBody>
      </p:sp>
      <p:sp>
        <p:nvSpPr>
          <p:cNvPr id="6" name="Rectangle 5"/>
          <p:cNvSpPr>
            <a:spLocks noGrp="1" noChangeArrowheads="1"/>
          </p:cNvSpPr>
          <p:nvPr>
            <p:ph type="ftr" sz="quarter" idx="11"/>
          </p:nvPr>
        </p:nvSpPr>
        <p:spPr/>
        <p:txBody>
          <a:bodyPr/>
          <a:lstStyle>
            <a:lvl1pPr>
              <a:defRPr/>
            </a:lvl1pPr>
          </a:lstStyle>
          <a:p>
            <a:pPr>
              <a:defRPr/>
            </a:pPr>
            <a:endParaRPr lang="en-US"/>
          </a:p>
        </p:txBody>
      </p:sp>
      <p:sp>
        <p:nvSpPr>
          <p:cNvPr id="7" name="Rectangle 6"/>
          <p:cNvSpPr>
            <a:spLocks noGrp="1" noChangeArrowheads="1"/>
          </p:cNvSpPr>
          <p:nvPr>
            <p:ph type="sldNum" sz="quarter" idx="12"/>
          </p:nvPr>
        </p:nvSpPr>
        <p:spPr/>
        <p:txBody>
          <a:bodyPr/>
          <a:lstStyle>
            <a:lvl1pPr>
              <a:defRPr/>
            </a:lvl1pPr>
          </a:lstStyle>
          <a:p>
            <a:pPr>
              <a:defRPr/>
            </a:pPr>
            <a:fld id="{FF265181-A5BC-430F-A406-241912BE3215}" type="slidenum">
              <a:rPr lang="zh-CN" altLang="en-US"/>
              <a:t>‹#›</a:t>
            </a:fld>
            <a:endParaRPr lang="en-US" altLang="zh-CN"/>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95300" y="288925"/>
            <a:ext cx="8915400" cy="1203325"/>
          </a:xfrm>
        </p:spPr>
        <p:txBody>
          <a:bodyPr/>
          <a:lstStyle>
            <a:lvl1pPr>
              <a:defRPr/>
            </a:lvl1pPr>
          </a:lstStyle>
          <a:p>
            <a:r>
              <a:rPr lang="en-US" altLang="zh-CN"/>
              <a:t>Click to edit Master title style</a:t>
            </a:r>
            <a:endParaRPr lang="zh-CN" altLang="en-US"/>
          </a:p>
        </p:txBody>
      </p:sp>
      <p:sp>
        <p:nvSpPr>
          <p:cNvPr id="3" name="Text Placeholder 2"/>
          <p:cNvSpPr>
            <a:spLocks noGrp="1"/>
          </p:cNvSpPr>
          <p:nvPr>
            <p:ph type="body" idx="1"/>
          </p:nvPr>
        </p:nvSpPr>
        <p:spPr>
          <a:xfrm>
            <a:off x="495300" y="1616075"/>
            <a:ext cx="4376738" cy="6731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p:cNvSpPr>
            <a:spLocks noGrp="1"/>
          </p:cNvSpPr>
          <p:nvPr>
            <p:ph sz="half" idx="2"/>
          </p:nvPr>
        </p:nvSpPr>
        <p:spPr>
          <a:xfrm>
            <a:off x="495300" y="2289175"/>
            <a:ext cx="4376738" cy="41592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Text Placeholder 4"/>
          <p:cNvSpPr>
            <a:spLocks noGrp="1"/>
          </p:cNvSpPr>
          <p:nvPr>
            <p:ph type="body" sz="quarter" idx="3"/>
          </p:nvPr>
        </p:nvSpPr>
        <p:spPr>
          <a:xfrm>
            <a:off x="5032375" y="1616075"/>
            <a:ext cx="4378325" cy="6731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p:cNvSpPr>
            <a:spLocks noGrp="1"/>
          </p:cNvSpPr>
          <p:nvPr>
            <p:ph sz="quarter" idx="4"/>
          </p:nvPr>
        </p:nvSpPr>
        <p:spPr>
          <a:xfrm>
            <a:off x="5032375" y="2289175"/>
            <a:ext cx="4378325" cy="41592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7" name="Rectangle 4"/>
          <p:cNvSpPr>
            <a:spLocks noGrp="1" noChangeArrowheads="1"/>
          </p:cNvSpPr>
          <p:nvPr>
            <p:ph type="dt" sz="half" idx="10"/>
          </p:nvPr>
        </p:nvSpPr>
        <p:spPr/>
        <p:txBody>
          <a:bodyPr/>
          <a:lstStyle>
            <a:lvl1pPr>
              <a:defRPr/>
            </a:lvl1pPr>
          </a:lstStyle>
          <a:p>
            <a:pPr>
              <a:defRPr/>
            </a:pPr>
            <a:fld id="{53AD561B-EC78-4411-9F2A-6816B67105D5}" type="datetime2">
              <a:rPr lang="zh-CN" altLang="en-US"/>
              <a:t>2023年5月27日</a:t>
            </a:fld>
            <a:endParaRPr lang="en-US"/>
          </a:p>
        </p:txBody>
      </p:sp>
      <p:sp>
        <p:nvSpPr>
          <p:cNvPr id="8" name="Rectangle 5"/>
          <p:cNvSpPr>
            <a:spLocks noGrp="1" noChangeArrowheads="1"/>
          </p:cNvSpPr>
          <p:nvPr>
            <p:ph type="ftr" sz="quarter" idx="11"/>
          </p:nvPr>
        </p:nvSpPr>
        <p:spPr/>
        <p:txBody>
          <a:bodyPr/>
          <a:lstStyle>
            <a:lvl1pPr>
              <a:defRPr/>
            </a:lvl1pPr>
          </a:lstStyle>
          <a:p>
            <a:pPr>
              <a:defRPr/>
            </a:pPr>
            <a:endParaRPr lang="en-US"/>
          </a:p>
        </p:txBody>
      </p:sp>
      <p:sp>
        <p:nvSpPr>
          <p:cNvPr id="9" name="Rectangle 6"/>
          <p:cNvSpPr>
            <a:spLocks noGrp="1" noChangeArrowheads="1"/>
          </p:cNvSpPr>
          <p:nvPr>
            <p:ph type="sldNum" sz="quarter" idx="12"/>
          </p:nvPr>
        </p:nvSpPr>
        <p:spPr/>
        <p:txBody>
          <a:bodyPr/>
          <a:lstStyle>
            <a:lvl1pPr>
              <a:defRPr/>
            </a:lvl1pPr>
          </a:lstStyle>
          <a:p>
            <a:pPr>
              <a:defRPr/>
            </a:pPr>
            <a:fld id="{60DE8591-2349-4190-81DA-81B765CA8266}" type="slidenum">
              <a:rPr lang="zh-CN" altLang="en-US"/>
              <a:t>‹#›</a:t>
            </a:fld>
            <a:endParaRPr lang="en-US" altLang="zh-CN"/>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Rectangle 4"/>
          <p:cNvSpPr>
            <a:spLocks noGrp="1" noChangeArrowheads="1"/>
          </p:cNvSpPr>
          <p:nvPr>
            <p:ph type="dt" sz="half" idx="10"/>
          </p:nvPr>
        </p:nvSpPr>
        <p:spPr/>
        <p:txBody>
          <a:bodyPr/>
          <a:lstStyle>
            <a:lvl1pPr>
              <a:defRPr/>
            </a:lvl1pPr>
          </a:lstStyle>
          <a:p>
            <a:pPr>
              <a:defRPr/>
            </a:pPr>
            <a:fld id="{16E0A6AF-8EBF-4D42-95CA-8FCA263CAB9C}" type="datetime2">
              <a:rPr lang="zh-CN" altLang="en-US"/>
              <a:t>2023年5月27日</a:t>
            </a:fld>
            <a:endParaRPr lang="en-US"/>
          </a:p>
        </p:txBody>
      </p:sp>
      <p:sp>
        <p:nvSpPr>
          <p:cNvPr id="4" name="Rectangle 5"/>
          <p:cNvSpPr>
            <a:spLocks noGrp="1" noChangeArrowheads="1"/>
          </p:cNvSpPr>
          <p:nvPr>
            <p:ph type="ftr" sz="quarter" idx="11"/>
          </p:nvPr>
        </p:nvSpPr>
        <p:spPr/>
        <p:txBody>
          <a:bodyPr/>
          <a:lstStyle>
            <a:lvl1pPr>
              <a:defRPr/>
            </a:lvl1pPr>
          </a:lstStyle>
          <a:p>
            <a:pPr>
              <a:defRPr/>
            </a:pPr>
            <a:endParaRPr lang="en-US"/>
          </a:p>
        </p:txBody>
      </p:sp>
      <p:sp>
        <p:nvSpPr>
          <p:cNvPr id="5" name="Rectangle 6"/>
          <p:cNvSpPr>
            <a:spLocks noGrp="1" noChangeArrowheads="1"/>
          </p:cNvSpPr>
          <p:nvPr>
            <p:ph type="sldNum" sz="quarter" idx="12"/>
          </p:nvPr>
        </p:nvSpPr>
        <p:spPr/>
        <p:txBody>
          <a:bodyPr/>
          <a:lstStyle>
            <a:lvl1pPr>
              <a:defRPr/>
            </a:lvl1pPr>
          </a:lstStyle>
          <a:p>
            <a:pPr>
              <a:defRPr/>
            </a:pPr>
            <a:fld id="{69F49146-96CC-4FCE-9CCA-85635463B21A}" type="slidenum">
              <a:rPr lang="zh-CN" altLang="en-US"/>
              <a:t>‹#›</a:t>
            </a:fld>
            <a:endParaRPr lang="en-US" altLang="zh-CN"/>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lvl1pPr>
              <a:defRPr/>
            </a:lvl1pPr>
          </a:lstStyle>
          <a:p>
            <a:pPr>
              <a:defRPr/>
            </a:pPr>
            <a:fld id="{B9AF4310-54D9-4EB4-86CC-016DDF90574C}" type="datetime2">
              <a:rPr lang="zh-CN" altLang="en-US"/>
              <a:t>2023年5月27日</a:t>
            </a:fld>
            <a:endParaRPr lang="en-US"/>
          </a:p>
        </p:txBody>
      </p:sp>
      <p:sp>
        <p:nvSpPr>
          <p:cNvPr id="3" name="Rectangle 5"/>
          <p:cNvSpPr>
            <a:spLocks noGrp="1" noChangeArrowheads="1"/>
          </p:cNvSpPr>
          <p:nvPr>
            <p:ph type="ftr" sz="quarter" idx="11"/>
          </p:nvPr>
        </p:nvSpPr>
        <p:spPr/>
        <p:txBody>
          <a:bodyPr/>
          <a:lstStyle>
            <a:lvl1pPr>
              <a:defRPr/>
            </a:lvl1pPr>
          </a:lstStyle>
          <a:p>
            <a:pPr>
              <a:defRPr/>
            </a:pPr>
            <a:endParaRPr lang="en-US"/>
          </a:p>
        </p:txBody>
      </p:sp>
      <p:sp>
        <p:nvSpPr>
          <p:cNvPr id="4" name="Rectangle 6"/>
          <p:cNvSpPr>
            <a:spLocks noGrp="1" noChangeArrowheads="1"/>
          </p:cNvSpPr>
          <p:nvPr>
            <p:ph type="sldNum" sz="quarter" idx="12"/>
          </p:nvPr>
        </p:nvSpPr>
        <p:spPr/>
        <p:txBody>
          <a:bodyPr/>
          <a:lstStyle>
            <a:lvl1pPr>
              <a:defRPr/>
            </a:lvl1pPr>
          </a:lstStyle>
          <a:p>
            <a:pPr>
              <a:defRPr/>
            </a:pPr>
            <a:fld id="{B6FFB632-56FC-4FB1-97F7-9B9E8E59DA17}" type="slidenum">
              <a:rPr lang="zh-CN" altLang="en-US"/>
              <a:t>‹#›</a:t>
            </a:fld>
            <a:endParaRPr lang="en-US" altLang="zh-CN"/>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95300" y="287338"/>
            <a:ext cx="3259138" cy="1223962"/>
          </a:xfrm>
        </p:spPr>
        <p:txBody>
          <a:bodyPr anchor="b"/>
          <a:lstStyle>
            <a:lvl1pPr algn="l">
              <a:defRPr sz="2000" b="1"/>
            </a:lvl1pPr>
          </a:lstStyle>
          <a:p>
            <a:r>
              <a:rPr lang="en-US" altLang="zh-CN"/>
              <a:t>Click to edit Master title style</a:t>
            </a:r>
            <a:endParaRPr lang="zh-CN" altLang="en-US"/>
          </a:p>
        </p:txBody>
      </p:sp>
      <p:sp>
        <p:nvSpPr>
          <p:cNvPr id="3" name="Content Placeholder 2"/>
          <p:cNvSpPr>
            <a:spLocks noGrp="1"/>
          </p:cNvSpPr>
          <p:nvPr>
            <p:ph idx="1"/>
          </p:nvPr>
        </p:nvSpPr>
        <p:spPr>
          <a:xfrm>
            <a:off x="3873500" y="287338"/>
            <a:ext cx="5537200" cy="616108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Text Placeholder 3"/>
          <p:cNvSpPr>
            <a:spLocks noGrp="1"/>
          </p:cNvSpPr>
          <p:nvPr>
            <p:ph type="body" sz="half" idx="2"/>
          </p:nvPr>
        </p:nvSpPr>
        <p:spPr>
          <a:xfrm>
            <a:off x="495300" y="1511300"/>
            <a:ext cx="3259138" cy="493712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a:t>Click to edit Master text styles</a:t>
            </a:r>
          </a:p>
        </p:txBody>
      </p:sp>
      <p:sp>
        <p:nvSpPr>
          <p:cNvPr id="5" name="Rectangle 4"/>
          <p:cNvSpPr>
            <a:spLocks noGrp="1" noChangeArrowheads="1"/>
          </p:cNvSpPr>
          <p:nvPr>
            <p:ph type="dt" sz="half" idx="10"/>
          </p:nvPr>
        </p:nvSpPr>
        <p:spPr/>
        <p:txBody>
          <a:bodyPr/>
          <a:lstStyle>
            <a:lvl1pPr>
              <a:defRPr/>
            </a:lvl1pPr>
          </a:lstStyle>
          <a:p>
            <a:pPr>
              <a:defRPr/>
            </a:pPr>
            <a:fld id="{ED9FFDE9-723A-44AD-9210-05428BFDE1AA}" type="datetime2">
              <a:rPr lang="zh-CN" altLang="en-US"/>
              <a:t>2023年5月27日</a:t>
            </a:fld>
            <a:endParaRPr lang="en-US"/>
          </a:p>
        </p:txBody>
      </p:sp>
      <p:sp>
        <p:nvSpPr>
          <p:cNvPr id="6" name="Rectangle 5"/>
          <p:cNvSpPr>
            <a:spLocks noGrp="1" noChangeArrowheads="1"/>
          </p:cNvSpPr>
          <p:nvPr>
            <p:ph type="ftr" sz="quarter" idx="11"/>
          </p:nvPr>
        </p:nvSpPr>
        <p:spPr/>
        <p:txBody>
          <a:bodyPr/>
          <a:lstStyle>
            <a:lvl1pPr>
              <a:defRPr/>
            </a:lvl1pPr>
          </a:lstStyle>
          <a:p>
            <a:pPr>
              <a:defRPr/>
            </a:pPr>
            <a:endParaRPr lang="en-US"/>
          </a:p>
        </p:txBody>
      </p:sp>
      <p:sp>
        <p:nvSpPr>
          <p:cNvPr id="7" name="Rectangle 6"/>
          <p:cNvSpPr>
            <a:spLocks noGrp="1" noChangeArrowheads="1"/>
          </p:cNvSpPr>
          <p:nvPr>
            <p:ph type="sldNum" sz="quarter" idx="12"/>
          </p:nvPr>
        </p:nvSpPr>
        <p:spPr/>
        <p:txBody>
          <a:bodyPr/>
          <a:lstStyle>
            <a:lvl1pPr>
              <a:defRPr/>
            </a:lvl1pPr>
          </a:lstStyle>
          <a:p>
            <a:pPr>
              <a:defRPr/>
            </a:pPr>
            <a:fld id="{E6A0535C-4829-493A-AFDB-65B1EF7D5284}" type="slidenum">
              <a:rPr lang="zh-CN" altLang="en-US"/>
              <a:t>‹#›</a:t>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Tree>
  </p:cSld>
  <p:clrMapOvr>
    <a:masterClrMapping/>
  </p:clrMapOvr>
  <p:transition spd="med">
    <p:random/>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41513" y="5053013"/>
            <a:ext cx="5943600" cy="596900"/>
          </a:xfrm>
        </p:spPr>
        <p:txBody>
          <a:bodyPr anchor="b"/>
          <a:lstStyle>
            <a:lvl1pPr algn="l">
              <a:defRPr sz="2000" b="1"/>
            </a:lvl1pPr>
          </a:lstStyle>
          <a:p>
            <a:r>
              <a:rPr lang="en-US" altLang="zh-CN"/>
              <a:t>Click to edit Master title style</a:t>
            </a:r>
            <a:endParaRPr lang="zh-CN" altLang="en-US"/>
          </a:p>
        </p:txBody>
      </p:sp>
      <p:sp>
        <p:nvSpPr>
          <p:cNvPr id="3" name="Picture Placeholder 2"/>
          <p:cNvSpPr>
            <a:spLocks noGrp="1"/>
          </p:cNvSpPr>
          <p:nvPr>
            <p:ph type="pic" idx="1"/>
          </p:nvPr>
        </p:nvSpPr>
        <p:spPr>
          <a:xfrm>
            <a:off x="1941513" y="644525"/>
            <a:ext cx="5943600" cy="43307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Text Placeholder 3"/>
          <p:cNvSpPr>
            <a:spLocks noGrp="1"/>
          </p:cNvSpPr>
          <p:nvPr>
            <p:ph type="body" sz="half" idx="2"/>
          </p:nvPr>
        </p:nvSpPr>
        <p:spPr>
          <a:xfrm>
            <a:off x="1941513" y="5649913"/>
            <a:ext cx="5943600" cy="84613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a:t>Click to edit Master text styles</a:t>
            </a:r>
          </a:p>
        </p:txBody>
      </p:sp>
      <p:sp>
        <p:nvSpPr>
          <p:cNvPr id="5" name="Rectangle 4"/>
          <p:cNvSpPr>
            <a:spLocks noGrp="1" noChangeArrowheads="1"/>
          </p:cNvSpPr>
          <p:nvPr>
            <p:ph type="dt" sz="half" idx="10"/>
          </p:nvPr>
        </p:nvSpPr>
        <p:spPr/>
        <p:txBody>
          <a:bodyPr/>
          <a:lstStyle>
            <a:lvl1pPr>
              <a:defRPr/>
            </a:lvl1pPr>
          </a:lstStyle>
          <a:p>
            <a:pPr>
              <a:defRPr/>
            </a:pPr>
            <a:fld id="{243CB473-DD1E-4934-93D7-48D54B2C7799}" type="datetime2">
              <a:rPr lang="zh-CN" altLang="en-US"/>
              <a:t>2023年5月27日</a:t>
            </a:fld>
            <a:endParaRPr lang="en-US"/>
          </a:p>
        </p:txBody>
      </p:sp>
      <p:sp>
        <p:nvSpPr>
          <p:cNvPr id="6" name="Rectangle 5"/>
          <p:cNvSpPr>
            <a:spLocks noGrp="1" noChangeArrowheads="1"/>
          </p:cNvSpPr>
          <p:nvPr>
            <p:ph type="ftr" sz="quarter" idx="11"/>
          </p:nvPr>
        </p:nvSpPr>
        <p:spPr/>
        <p:txBody>
          <a:bodyPr/>
          <a:lstStyle>
            <a:lvl1pPr>
              <a:defRPr/>
            </a:lvl1pPr>
          </a:lstStyle>
          <a:p>
            <a:pPr>
              <a:defRPr/>
            </a:pPr>
            <a:endParaRPr lang="en-US"/>
          </a:p>
        </p:txBody>
      </p:sp>
      <p:sp>
        <p:nvSpPr>
          <p:cNvPr id="7" name="Rectangle 6"/>
          <p:cNvSpPr>
            <a:spLocks noGrp="1" noChangeArrowheads="1"/>
          </p:cNvSpPr>
          <p:nvPr>
            <p:ph type="sldNum" sz="quarter" idx="12"/>
          </p:nvPr>
        </p:nvSpPr>
        <p:spPr/>
        <p:txBody>
          <a:bodyPr/>
          <a:lstStyle>
            <a:lvl1pPr>
              <a:defRPr/>
            </a:lvl1pPr>
          </a:lstStyle>
          <a:p>
            <a:pPr>
              <a:defRPr/>
            </a:pPr>
            <a:fld id="{4E62A07D-80E0-487F-A510-F556DF82E28F}" type="slidenum">
              <a:rPr lang="zh-CN" altLang="en-US"/>
              <a:t>‹#›</a:t>
            </a:fld>
            <a:endParaRPr lang="en-US" altLang="zh-CN"/>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Vertical Text Placeholder 2"/>
          <p:cNvSpPr>
            <a:spLocks noGrp="1"/>
          </p:cNvSpPr>
          <p:nvPr>
            <p:ph type="body" orient="vert" idx="1"/>
          </p:nvPr>
        </p:nvSpPr>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fld id="{37B99503-B7EF-4F85-8802-D4A2C321C97F}" type="datetime2">
              <a:rPr lang="zh-CN" altLang="en-US"/>
              <a:t>2023年5月27日</a:t>
            </a:fld>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p:txBody>
      </p:sp>
      <p:sp>
        <p:nvSpPr>
          <p:cNvPr id="6" name="Rectangle 6"/>
          <p:cNvSpPr>
            <a:spLocks noGrp="1" noChangeArrowheads="1"/>
          </p:cNvSpPr>
          <p:nvPr>
            <p:ph type="sldNum" sz="quarter" idx="12"/>
          </p:nvPr>
        </p:nvSpPr>
        <p:spPr/>
        <p:txBody>
          <a:bodyPr/>
          <a:lstStyle>
            <a:lvl1pPr>
              <a:defRPr/>
            </a:lvl1pPr>
          </a:lstStyle>
          <a:p>
            <a:pPr>
              <a:defRPr/>
            </a:pPr>
            <a:fld id="{4AFCED91-FED5-4C79-86C9-655AA5B56A8A}" type="slidenum">
              <a:rPr lang="zh-CN" altLang="en-US"/>
              <a:t>‹#›</a:t>
            </a:fld>
            <a:endParaRPr lang="en-US" altLang="zh-CN"/>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491413" y="49213"/>
            <a:ext cx="2332037" cy="6399212"/>
          </a:xfrm>
        </p:spPr>
        <p:txBody>
          <a:bodyPr vert="eaVert"/>
          <a:lstStyle/>
          <a:p>
            <a:r>
              <a:rPr lang="en-US" altLang="zh-CN"/>
              <a:t>Click to edit Master title style</a:t>
            </a:r>
            <a:endParaRPr lang="zh-CN" altLang="en-US"/>
          </a:p>
        </p:txBody>
      </p:sp>
      <p:sp>
        <p:nvSpPr>
          <p:cNvPr id="3" name="Vertical Text Placeholder 2"/>
          <p:cNvSpPr>
            <a:spLocks noGrp="1"/>
          </p:cNvSpPr>
          <p:nvPr>
            <p:ph type="body" orient="vert" idx="1"/>
          </p:nvPr>
        </p:nvSpPr>
        <p:spPr>
          <a:xfrm>
            <a:off x="495300" y="49213"/>
            <a:ext cx="6843713" cy="6399212"/>
          </a:xfrm>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fld id="{C7369566-0262-44F0-A9FF-89263E7AAA6F}" type="datetime2">
              <a:rPr lang="zh-CN" altLang="en-US"/>
              <a:t>2023年5月27日</a:t>
            </a:fld>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p:txBody>
      </p:sp>
      <p:sp>
        <p:nvSpPr>
          <p:cNvPr id="6" name="Rectangle 6"/>
          <p:cNvSpPr>
            <a:spLocks noGrp="1" noChangeArrowheads="1"/>
          </p:cNvSpPr>
          <p:nvPr>
            <p:ph type="sldNum" sz="quarter" idx="12"/>
          </p:nvPr>
        </p:nvSpPr>
        <p:spPr/>
        <p:txBody>
          <a:bodyPr/>
          <a:lstStyle>
            <a:lvl1pPr>
              <a:defRPr/>
            </a:lvl1pPr>
          </a:lstStyle>
          <a:p>
            <a:pPr>
              <a:defRPr/>
            </a:pPr>
            <a:fld id="{9EEE3777-8FF2-450E-BAAD-6FE6B39AEBDA}" type="slidenum">
              <a:rPr lang="zh-CN" altLang="en-US"/>
              <a:t>‹#›</a:t>
            </a:fld>
            <a:endParaRPr lang="en-US" altLang="zh-CN"/>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42950" y="2243138"/>
            <a:ext cx="8420100" cy="1546225"/>
          </a:xfrm>
        </p:spPr>
        <p:txBody>
          <a:bodyPr/>
          <a:lstStyle/>
          <a:p>
            <a:r>
              <a:rPr lang="en-US" altLang="zh-CN"/>
              <a:t>Click to edit Master title style</a:t>
            </a:r>
            <a:endParaRPr lang="zh-CN" altLang="en-US"/>
          </a:p>
        </p:txBody>
      </p:sp>
      <p:sp>
        <p:nvSpPr>
          <p:cNvPr id="3" name="Subtitle 2"/>
          <p:cNvSpPr>
            <a:spLocks noGrp="1"/>
          </p:cNvSpPr>
          <p:nvPr>
            <p:ph type="subTitle" idx="1"/>
          </p:nvPr>
        </p:nvSpPr>
        <p:spPr>
          <a:xfrm>
            <a:off x="1485900" y="4090988"/>
            <a:ext cx="6934200" cy="1844675"/>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ltLang="zh-CN"/>
              <a:t>Click to edit Master subtitle style</a:t>
            </a:r>
            <a:endParaRPr lang="zh-CN" altLang="en-US"/>
          </a:p>
        </p:txBody>
      </p:sp>
      <p:sp>
        <p:nvSpPr>
          <p:cNvPr id="4" name="Rectangle 15"/>
          <p:cNvSpPr>
            <a:spLocks noGrp="1" noChangeArrowheads="1"/>
          </p:cNvSpPr>
          <p:nvPr>
            <p:ph type="ftr" sz="quarter" idx="10"/>
          </p:nvPr>
        </p:nvSpPr>
        <p:spPr/>
        <p:txBody>
          <a:bodyPr/>
          <a:lstStyle>
            <a:lvl1pPr>
              <a:defRPr/>
            </a:lvl1pPr>
          </a:lstStyle>
          <a:p>
            <a:pPr>
              <a:defRPr/>
            </a:pPr>
            <a:endParaRPr lang="en-US"/>
          </a:p>
          <a:p>
            <a:pPr>
              <a:defRPr/>
            </a:pPr>
            <a:r>
              <a:rPr lang="zh-CN" altLang="en-US"/>
              <a:t>第</a:t>
            </a:r>
            <a:r>
              <a:rPr lang="en-US"/>
              <a:t>1</a:t>
            </a:r>
            <a:r>
              <a:rPr lang="zh-CN" altLang="en-US"/>
              <a:t>章 多媒体技术概要</a:t>
            </a:r>
            <a:endParaRPr lang="en-US"/>
          </a:p>
        </p:txBody>
      </p:sp>
    </p:spTree>
  </p:cSld>
  <p:clrMapOvr>
    <a:masterClrMapping/>
  </p:clrMapOvr>
  <p:transition spd="med">
    <p:random/>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Rectangle 15"/>
          <p:cNvSpPr>
            <a:spLocks noGrp="1" noChangeArrowheads="1"/>
          </p:cNvSpPr>
          <p:nvPr>
            <p:ph type="ftr" sz="quarter" idx="10"/>
          </p:nvPr>
        </p:nvSpPr>
        <p:spPr/>
        <p:txBody>
          <a:bodyPr/>
          <a:lstStyle>
            <a:lvl1pPr>
              <a:defRPr/>
            </a:lvl1pPr>
          </a:lstStyle>
          <a:p>
            <a:pPr>
              <a:defRPr/>
            </a:pPr>
            <a:endParaRPr lang="en-US"/>
          </a:p>
          <a:p>
            <a:pPr>
              <a:defRPr/>
            </a:pPr>
            <a:r>
              <a:rPr lang="zh-CN" altLang="en-US"/>
              <a:t>第</a:t>
            </a:r>
            <a:r>
              <a:rPr lang="en-US"/>
              <a:t>1</a:t>
            </a:r>
            <a:r>
              <a:rPr lang="zh-CN" altLang="en-US"/>
              <a:t>章 多媒体技术概要</a:t>
            </a:r>
            <a:endParaRPr lang="en-US"/>
          </a:p>
        </p:txBody>
      </p:sp>
    </p:spTree>
  </p:cSld>
  <p:clrMapOvr>
    <a:masterClrMapping/>
  </p:clrMapOvr>
  <p:transition spd="med">
    <p:random/>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82638" y="4638675"/>
            <a:ext cx="8420100" cy="1433513"/>
          </a:xfrm>
        </p:spPr>
        <p:txBody>
          <a:bodyPr anchor="t"/>
          <a:lstStyle>
            <a:lvl1pPr algn="l">
              <a:defRPr sz="4000" b="1" cap="all"/>
            </a:lvl1pPr>
          </a:lstStyle>
          <a:p>
            <a:r>
              <a:rPr lang="en-US" altLang="zh-CN"/>
              <a:t>Click to edit Master title style</a:t>
            </a:r>
            <a:endParaRPr lang="zh-CN" altLang="en-US"/>
          </a:p>
        </p:txBody>
      </p:sp>
      <p:sp>
        <p:nvSpPr>
          <p:cNvPr id="3" name="Text Placeholder 2"/>
          <p:cNvSpPr>
            <a:spLocks noGrp="1"/>
          </p:cNvSpPr>
          <p:nvPr>
            <p:ph type="body" idx="1"/>
          </p:nvPr>
        </p:nvSpPr>
        <p:spPr>
          <a:xfrm>
            <a:off x="782638" y="3059113"/>
            <a:ext cx="8420100" cy="1579562"/>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ltLang="zh-CN"/>
              <a:t>Click to edit Master text styles</a:t>
            </a:r>
          </a:p>
        </p:txBody>
      </p:sp>
      <p:sp>
        <p:nvSpPr>
          <p:cNvPr id="4" name="Rectangle 15"/>
          <p:cNvSpPr>
            <a:spLocks noGrp="1" noChangeArrowheads="1"/>
          </p:cNvSpPr>
          <p:nvPr>
            <p:ph type="ftr" sz="quarter" idx="10"/>
          </p:nvPr>
        </p:nvSpPr>
        <p:spPr/>
        <p:txBody>
          <a:bodyPr/>
          <a:lstStyle>
            <a:lvl1pPr>
              <a:defRPr/>
            </a:lvl1pPr>
          </a:lstStyle>
          <a:p>
            <a:pPr>
              <a:defRPr/>
            </a:pPr>
            <a:endParaRPr lang="en-US"/>
          </a:p>
          <a:p>
            <a:pPr>
              <a:defRPr/>
            </a:pPr>
            <a:r>
              <a:rPr lang="zh-CN" altLang="en-US"/>
              <a:t>第</a:t>
            </a:r>
            <a:r>
              <a:rPr lang="en-US"/>
              <a:t>1</a:t>
            </a:r>
            <a:r>
              <a:rPr lang="zh-CN" altLang="en-US"/>
              <a:t>章 多媒体技术概要</a:t>
            </a:r>
            <a:endParaRPr lang="en-US"/>
          </a:p>
        </p:txBody>
      </p:sp>
    </p:spTree>
  </p:cSld>
  <p:clrMapOvr>
    <a:masterClrMapping/>
  </p:clrMapOvr>
  <p:transition spd="med">
    <p:random/>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sz="half" idx="1"/>
          </p:nvPr>
        </p:nvSpPr>
        <p:spPr>
          <a:xfrm>
            <a:off x="488950" y="1160463"/>
            <a:ext cx="4532313" cy="56165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5173663" y="1160463"/>
            <a:ext cx="4532312" cy="56165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Rectangle 15"/>
          <p:cNvSpPr>
            <a:spLocks noGrp="1" noChangeArrowheads="1"/>
          </p:cNvSpPr>
          <p:nvPr>
            <p:ph type="ftr" sz="quarter" idx="10"/>
          </p:nvPr>
        </p:nvSpPr>
        <p:spPr/>
        <p:txBody>
          <a:bodyPr/>
          <a:lstStyle>
            <a:lvl1pPr>
              <a:defRPr/>
            </a:lvl1pPr>
          </a:lstStyle>
          <a:p>
            <a:pPr>
              <a:defRPr/>
            </a:pPr>
            <a:endParaRPr lang="en-US"/>
          </a:p>
          <a:p>
            <a:pPr>
              <a:defRPr/>
            </a:pPr>
            <a:r>
              <a:rPr lang="zh-CN" altLang="en-US"/>
              <a:t>第</a:t>
            </a:r>
            <a:r>
              <a:rPr lang="en-US"/>
              <a:t>1</a:t>
            </a:r>
            <a:r>
              <a:rPr lang="zh-CN" altLang="en-US"/>
              <a:t>章 多媒体技术概要</a:t>
            </a:r>
            <a:endParaRPr lang="en-US"/>
          </a:p>
        </p:txBody>
      </p:sp>
    </p:spTree>
  </p:cSld>
  <p:clrMapOvr>
    <a:masterClrMapping/>
  </p:clrMapOvr>
  <p:transition spd="med">
    <p:random/>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95300" y="288925"/>
            <a:ext cx="8915400" cy="1203325"/>
          </a:xfrm>
        </p:spPr>
        <p:txBody>
          <a:bodyPr/>
          <a:lstStyle>
            <a:lvl1pPr>
              <a:defRPr/>
            </a:lvl1pPr>
          </a:lstStyle>
          <a:p>
            <a:r>
              <a:rPr lang="en-US" altLang="zh-CN"/>
              <a:t>Click to edit Master title style</a:t>
            </a:r>
            <a:endParaRPr lang="zh-CN" altLang="en-US"/>
          </a:p>
        </p:txBody>
      </p:sp>
      <p:sp>
        <p:nvSpPr>
          <p:cNvPr id="3" name="Text Placeholder 2"/>
          <p:cNvSpPr>
            <a:spLocks noGrp="1"/>
          </p:cNvSpPr>
          <p:nvPr>
            <p:ph type="body" idx="1"/>
          </p:nvPr>
        </p:nvSpPr>
        <p:spPr>
          <a:xfrm>
            <a:off x="495300" y="1616075"/>
            <a:ext cx="4376738" cy="6731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p:cNvSpPr>
            <a:spLocks noGrp="1"/>
          </p:cNvSpPr>
          <p:nvPr>
            <p:ph sz="half" idx="2"/>
          </p:nvPr>
        </p:nvSpPr>
        <p:spPr>
          <a:xfrm>
            <a:off x="495300" y="2289175"/>
            <a:ext cx="4376738" cy="41592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Text Placeholder 4"/>
          <p:cNvSpPr>
            <a:spLocks noGrp="1"/>
          </p:cNvSpPr>
          <p:nvPr>
            <p:ph type="body" sz="quarter" idx="3"/>
          </p:nvPr>
        </p:nvSpPr>
        <p:spPr>
          <a:xfrm>
            <a:off x="5032375" y="1616075"/>
            <a:ext cx="4378325" cy="6731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p:cNvSpPr>
            <a:spLocks noGrp="1"/>
          </p:cNvSpPr>
          <p:nvPr>
            <p:ph sz="quarter" idx="4"/>
          </p:nvPr>
        </p:nvSpPr>
        <p:spPr>
          <a:xfrm>
            <a:off x="5032375" y="2289175"/>
            <a:ext cx="4378325" cy="41592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7" name="Rectangle 15"/>
          <p:cNvSpPr>
            <a:spLocks noGrp="1" noChangeArrowheads="1"/>
          </p:cNvSpPr>
          <p:nvPr>
            <p:ph type="ftr" sz="quarter" idx="10"/>
          </p:nvPr>
        </p:nvSpPr>
        <p:spPr/>
        <p:txBody>
          <a:bodyPr/>
          <a:lstStyle>
            <a:lvl1pPr>
              <a:defRPr/>
            </a:lvl1pPr>
          </a:lstStyle>
          <a:p>
            <a:pPr>
              <a:defRPr/>
            </a:pPr>
            <a:endParaRPr lang="en-US"/>
          </a:p>
          <a:p>
            <a:pPr>
              <a:defRPr/>
            </a:pPr>
            <a:r>
              <a:rPr lang="zh-CN" altLang="en-US"/>
              <a:t>第</a:t>
            </a:r>
            <a:r>
              <a:rPr lang="en-US"/>
              <a:t>1</a:t>
            </a:r>
            <a:r>
              <a:rPr lang="zh-CN" altLang="en-US"/>
              <a:t>章 多媒体技术概要</a:t>
            </a:r>
            <a:endParaRPr lang="en-US"/>
          </a:p>
        </p:txBody>
      </p:sp>
    </p:spTree>
  </p:cSld>
  <p:clrMapOvr>
    <a:masterClrMapping/>
  </p:clrMapOvr>
  <p:transition spd="med">
    <p:random/>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Rectangle 15"/>
          <p:cNvSpPr>
            <a:spLocks noGrp="1" noChangeArrowheads="1"/>
          </p:cNvSpPr>
          <p:nvPr>
            <p:ph type="ftr" sz="quarter" idx="10"/>
          </p:nvPr>
        </p:nvSpPr>
        <p:spPr/>
        <p:txBody>
          <a:bodyPr/>
          <a:lstStyle>
            <a:lvl1pPr>
              <a:defRPr/>
            </a:lvl1pPr>
          </a:lstStyle>
          <a:p>
            <a:pPr>
              <a:defRPr/>
            </a:pPr>
            <a:endParaRPr lang="en-US"/>
          </a:p>
          <a:p>
            <a:pPr>
              <a:defRPr/>
            </a:pPr>
            <a:r>
              <a:rPr lang="zh-CN" altLang="en-US"/>
              <a:t>第</a:t>
            </a:r>
            <a:r>
              <a:rPr lang="en-US"/>
              <a:t>1</a:t>
            </a:r>
            <a:r>
              <a:rPr lang="zh-CN" altLang="en-US"/>
              <a:t>章 多媒体技术概要</a:t>
            </a:r>
            <a:endParaRPr lang="en-US"/>
          </a:p>
        </p:txBody>
      </p:sp>
    </p:spTree>
  </p:cSld>
  <p:clrMapOvr>
    <a:masterClrMapping/>
  </p:clrMapOvr>
  <p:transition spd="med">
    <p:random/>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5"/>
          <p:cNvSpPr>
            <a:spLocks noGrp="1" noChangeArrowheads="1"/>
          </p:cNvSpPr>
          <p:nvPr>
            <p:ph type="ftr" sz="quarter" idx="10"/>
          </p:nvPr>
        </p:nvSpPr>
        <p:spPr/>
        <p:txBody>
          <a:bodyPr/>
          <a:lstStyle>
            <a:lvl1pPr>
              <a:defRPr/>
            </a:lvl1pPr>
          </a:lstStyle>
          <a:p>
            <a:pPr>
              <a:defRPr/>
            </a:pPr>
            <a:endParaRPr lang="en-US"/>
          </a:p>
          <a:p>
            <a:pPr>
              <a:defRPr/>
            </a:pPr>
            <a:r>
              <a:rPr lang="zh-CN" altLang="en-US"/>
              <a:t>第</a:t>
            </a:r>
            <a:r>
              <a:rPr lang="en-US"/>
              <a:t>1</a:t>
            </a:r>
            <a:r>
              <a:rPr lang="zh-CN" altLang="en-US"/>
              <a:t>章 多媒体技术概要</a:t>
            </a:r>
            <a:endParaRPr lang="en-US"/>
          </a:p>
        </p:txBody>
      </p:sp>
    </p:spTree>
  </p:cSld>
  <p:clrMapOvr>
    <a:masterClrMapping/>
  </p:clrMapOvr>
  <p:transition spd="med">
    <p:random/>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82638" y="4638675"/>
            <a:ext cx="8420100" cy="1433513"/>
          </a:xfrm>
        </p:spPr>
        <p:txBody>
          <a:bodyPr anchor="t"/>
          <a:lstStyle>
            <a:lvl1pPr algn="l">
              <a:defRPr sz="4000" b="1" cap="all"/>
            </a:lvl1pPr>
          </a:lstStyle>
          <a:p>
            <a:r>
              <a:rPr lang="en-US" altLang="zh-CN"/>
              <a:t>Click to edit Master title style</a:t>
            </a:r>
            <a:endParaRPr lang="zh-CN" altLang="en-US"/>
          </a:p>
        </p:txBody>
      </p:sp>
      <p:sp>
        <p:nvSpPr>
          <p:cNvPr id="3" name="Text Placeholder 2"/>
          <p:cNvSpPr>
            <a:spLocks noGrp="1"/>
          </p:cNvSpPr>
          <p:nvPr>
            <p:ph type="body" idx="1"/>
          </p:nvPr>
        </p:nvSpPr>
        <p:spPr>
          <a:xfrm>
            <a:off x="782638" y="3059113"/>
            <a:ext cx="8420100" cy="1579562"/>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ltLang="zh-CN"/>
              <a:t>Click to edit Master text styles</a:t>
            </a:r>
          </a:p>
        </p:txBody>
      </p:sp>
    </p:spTree>
  </p:cSld>
  <p:clrMapOvr>
    <a:masterClrMapping/>
  </p:clrMapOvr>
  <p:transition spd="med">
    <p:random/>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95300" y="287338"/>
            <a:ext cx="3259138" cy="1223962"/>
          </a:xfrm>
        </p:spPr>
        <p:txBody>
          <a:bodyPr anchor="b"/>
          <a:lstStyle>
            <a:lvl1pPr algn="l">
              <a:defRPr sz="2000" b="1"/>
            </a:lvl1pPr>
          </a:lstStyle>
          <a:p>
            <a:r>
              <a:rPr lang="en-US" altLang="zh-CN"/>
              <a:t>Click to edit Master title style</a:t>
            </a:r>
            <a:endParaRPr lang="zh-CN" altLang="en-US"/>
          </a:p>
        </p:txBody>
      </p:sp>
      <p:sp>
        <p:nvSpPr>
          <p:cNvPr id="3" name="Content Placeholder 2"/>
          <p:cNvSpPr>
            <a:spLocks noGrp="1"/>
          </p:cNvSpPr>
          <p:nvPr>
            <p:ph idx="1"/>
          </p:nvPr>
        </p:nvSpPr>
        <p:spPr>
          <a:xfrm>
            <a:off x="3873500" y="287338"/>
            <a:ext cx="5537200" cy="616108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Text Placeholder 3"/>
          <p:cNvSpPr>
            <a:spLocks noGrp="1"/>
          </p:cNvSpPr>
          <p:nvPr>
            <p:ph type="body" sz="half" idx="2"/>
          </p:nvPr>
        </p:nvSpPr>
        <p:spPr>
          <a:xfrm>
            <a:off x="495300" y="1511300"/>
            <a:ext cx="3259138" cy="493712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a:t>Click to edit Master text styles</a:t>
            </a:r>
          </a:p>
        </p:txBody>
      </p:sp>
      <p:sp>
        <p:nvSpPr>
          <p:cNvPr id="5" name="Rectangle 15"/>
          <p:cNvSpPr>
            <a:spLocks noGrp="1" noChangeArrowheads="1"/>
          </p:cNvSpPr>
          <p:nvPr>
            <p:ph type="ftr" sz="quarter" idx="10"/>
          </p:nvPr>
        </p:nvSpPr>
        <p:spPr/>
        <p:txBody>
          <a:bodyPr/>
          <a:lstStyle>
            <a:lvl1pPr>
              <a:defRPr/>
            </a:lvl1pPr>
          </a:lstStyle>
          <a:p>
            <a:pPr>
              <a:defRPr/>
            </a:pPr>
            <a:endParaRPr lang="en-US"/>
          </a:p>
          <a:p>
            <a:pPr>
              <a:defRPr/>
            </a:pPr>
            <a:r>
              <a:rPr lang="zh-CN" altLang="en-US"/>
              <a:t>第</a:t>
            </a:r>
            <a:r>
              <a:rPr lang="en-US"/>
              <a:t>1</a:t>
            </a:r>
            <a:r>
              <a:rPr lang="zh-CN" altLang="en-US"/>
              <a:t>章 多媒体技术概要</a:t>
            </a:r>
            <a:endParaRPr lang="en-US"/>
          </a:p>
        </p:txBody>
      </p:sp>
    </p:spTree>
  </p:cSld>
  <p:clrMapOvr>
    <a:masterClrMapping/>
  </p:clrMapOvr>
  <p:transition spd="med">
    <p:random/>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41513" y="5053013"/>
            <a:ext cx="5943600" cy="596900"/>
          </a:xfrm>
        </p:spPr>
        <p:txBody>
          <a:bodyPr anchor="b"/>
          <a:lstStyle>
            <a:lvl1pPr algn="l">
              <a:defRPr sz="2000" b="1"/>
            </a:lvl1pPr>
          </a:lstStyle>
          <a:p>
            <a:r>
              <a:rPr lang="en-US" altLang="zh-CN"/>
              <a:t>Click to edit Master title style</a:t>
            </a:r>
            <a:endParaRPr lang="zh-CN" altLang="en-US"/>
          </a:p>
        </p:txBody>
      </p:sp>
      <p:sp>
        <p:nvSpPr>
          <p:cNvPr id="3" name="Picture Placeholder 2"/>
          <p:cNvSpPr>
            <a:spLocks noGrp="1"/>
          </p:cNvSpPr>
          <p:nvPr>
            <p:ph type="pic" idx="1"/>
          </p:nvPr>
        </p:nvSpPr>
        <p:spPr>
          <a:xfrm>
            <a:off x="1941513" y="644525"/>
            <a:ext cx="5943600" cy="43307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Text Placeholder 3"/>
          <p:cNvSpPr>
            <a:spLocks noGrp="1"/>
          </p:cNvSpPr>
          <p:nvPr>
            <p:ph type="body" sz="half" idx="2"/>
          </p:nvPr>
        </p:nvSpPr>
        <p:spPr>
          <a:xfrm>
            <a:off x="1941513" y="5649913"/>
            <a:ext cx="5943600" cy="84613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a:t>Click to edit Master text styles</a:t>
            </a:r>
          </a:p>
        </p:txBody>
      </p:sp>
      <p:sp>
        <p:nvSpPr>
          <p:cNvPr id="5" name="Rectangle 15"/>
          <p:cNvSpPr>
            <a:spLocks noGrp="1" noChangeArrowheads="1"/>
          </p:cNvSpPr>
          <p:nvPr>
            <p:ph type="ftr" sz="quarter" idx="10"/>
          </p:nvPr>
        </p:nvSpPr>
        <p:spPr/>
        <p:txBody>
          <a:bodyPr/>
          <a:lstStyle>
            <a:lvl1pPr>
              <a:defRPr/>
            </a:lvl1pPr>
          </a:lstStyle>
          <a:p>
            <a:pPr>
              <a:defRPr/>
            </a:pPr>
            <a:endParaRPr lang="en-US"/>
          </a:p>
          <a:p>
            <a:pPr>
              <a:defRPr/>
            </a:pPr>
            <a:r>
              <a:rPr lang="zh-CN" altLang="en-US"/>
              <a:t>第</a:t>
            </a:r>
            <a:r>
              <a:rPr lang="en-US"/>
              <a:t>1</a:t>
            </a:r>
            <a:r>
              <a:rPr lang="zh-CN" altLang="en-US"/>
              <a:t>章 多媒体技术概要</a:t>
            </a:r>
            <a:endParaRPr lang="en-US"/>
          </a:p>
        </p:txBody>
      </p:sp>
    </p:spTree>
  </p:cSld>
  <p:clrMapOvr>
    <a:masterClrMapping/>
  </p:clrMapOvr>
  <p:transition spd="med">
    <p:random/>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Vertical Text Placeholder 2"/>
          <p:cNvSpPr>
            <a:spLocks noGrp="1"/>
          </p:cNvSpPr>
          <p:nvPr>
            <p:ph type="body" orient="vert" idx="1"/>
          </p:nvPr>
        </p:nvSpPr>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Rectangle 15"/>
          <p:cNvSpPr>
            <a:spLocks noGrp="1" noChangeArrowheads="1"/>
          </p:cNvSpPr>
          <p:nvPr>
            <p:ph type="ftr" sz="quarter" idx="10"/>
          </p:nvPr>
        </p:nvSpPr>
        <p:spPr/>
        <p:txBody>
          <a:bodyPr/>
          <a:lstStyle>
            <a:lvl1pPr>
              <a:defRPr/>
            </a:lvl1pPr>
          </a:lstStyle>
          <a:p>
            <a:pPr>
              <a:defRPr/>
            </a:pPr>
            <a:endParaRPr lang="en-US"/>
          </a:p>
          <a:p>
            <a:pPr>
              <a:defRPr/>
            </a:pPr>
            <a:r>
              <a:rPr lang="zh-CN" altLang="en-US"/>
              <a:t>第</a:t>
            </a:r>
            <a:r>
              <a:rPr lang="en-US"/>
              <a:t>1</a:t>
            </a:r>
            <a:r>
              <a:rPr lang="zh-CN" altLang="en-US"/>
              <a:t>章 多媒体技术概要</a:t>
            </a:r>
            <a:endParaRPr lang="en-US"/>
          </a:p>
        </p:txBody>
      </p:sp>
    </p:spTree>
  </p:cSld>
  <p:clrMapOvr>
    <a:masterClrMapping/>
  </p:clrMapOvr>
  <p:transition spd="med">
    <p:random/>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399338" y="180975"/>
            <a:ext cx="2306637" cy="6596063"/>
          </a:xfrm>
        </p:spPr>
        <p:txBody>
          <a:bodyPr vert="eaVert"/>
          <a:lstStyle/>
          <a:p>
            <a:r>
              <a:rPr lang="en-US" altLang="zh-CN"/>
              <a:t>Click to edit Master title style</a:t>
            </a:r>
            <a:endParaRPr lang="zh-CN" altLang="en-US"/>
          </a:p>
        </p:txBody>
      </p:sp>
      <p:sp>
        <p:nvSpPr>
          <p:cNvPr id="3" name="Vertical Text Placeholder 2"/>
          <p:cNvSpPr>
            <a:spLocks noGrp="1"/>
          </p:cNvSpPr>
          <p:nvPr>
            <p:ph type="body" orient="vert" idx="1"/>
          </p:nvPr>
        </p:nvSpPr>
        <p:spPr>
          <a:xfrm>
            <a:off x="479425" y="180975"/>
            <a:ext cx="6767513" cy="6596063"/>
          </a:xfrm>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Rectangle 15"/>
          <p:cNvSpPr>
            <a:spLocks noGrp="1" noChangeArrowheads="1"/>
          </p:cNvSpPr>
          <p:nvPr>
            <p:ph type="ftr" sz="quarter" idx="10"/>
          </p:nvPr>
        </p:nvSpPr>
        <p:spPr/>
        <p:txBody>
          <a:bodyPr/>
          <a:lstStyle>
            <a:lvl1pPr>
              <a:defRPr/>
            </a:lvl1pPr>
          </a:lstStyle>
          <a:p>
            <a:pPr>
              <a:defRPr/>
            </a:pPr>
            <a:endParaRPr lang="en-US"/>
          </a:p>
          <a:p>
            <a:pPr>
              <a:defRPr/>
            </a:pPr>
            <a:r>
              <a:rPr lang="zh-CN" altLang="en-US"/>
              <a:t>第</a:t>
            </a:r>
            <a:r>
              <a:rPr lang="en-US"/>
              <a:t>1</a:t>
            </a:r>
            <a:r>
              <a:rPr lang="zh-CN" altLang="en-US"/>
              <a:t>章 多媒体技术概要</a:t>
            </a:r>
            <a:endParaRPr lang="en-US"/>
          </a:p>
        </p:txBody>
      </p:sp>
    </p:spTree>
  </p:cSld>
  <p:clrMapOvr>
    <a:masterClrMapping/>
  </p:clrMapOvr>
  <p:transition spd="med">
    <p:random/>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42950" y="2243138"/>
            <a:ext cx="8420100" cy="1546225"/>
          </a:xfrm>
        </p:spPr>
        <p:txBody>
          <a:bodyPr/>
          <a:lstStyle/>
          <a:p>
            <a:r>
              <a:rPr lang="en-US" altLang="zh-CN"/>
              <a:t>Click to edit Master title style</a:t>
            </a:r>
            <a:endParaRPr lang="zh-CN" altLang="en-US"/>
          </a:p>
        </p:txBody>
      </p:sp>
      <p:sp>
        <p:nvSpPr>
          <p:cNvPr id="3" name="Subtitle 2"/>
          <p:cNvSpPr>
            <a:spLocks noGrp="1"/>
          </p:cNvSpPr>
          <p:nvPr>
            <p:ph type="subTitle" idx="1"/>
          </p:nvPr>
        </p:nvSpPr>
        <p:spPr>
          <a:xfrm>
            <a:off x="1485900" y="4090988"/>
            <a:ext cx="6934200" cy="1844675"/>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ltLang="zh-CN"/>
              <a:t>Click to edit Master subtitle style</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fld id="{5BCBA2BF-196B-4362-BB7F-126F6BE9C001}" type="datetime2">
              <a:rPr lang="zh-CN" altLang="en-US"/>
              <a:t>2023年5月27日</a:t>
            </a:fld>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a:p>
            <a:pPr>
              <a:defRPr/>
            </a:pPr>
            <a:r>
              <a:rPr lang="zh-CN" altLang="en-US"/>
              <a:t>第</a:t>
            </a:r>
            <a:r>
              <a:rPr lang="en-US"/>
              <a:t>1</a:t>
            </a:r>
            <a:r>
              <a:rPr lang="zh-CN" altLang="en-US"/>
              <a:t>章 多媒体技术概要</a:t>
            </a:r>
            <a:endParaRPr lang="en-US"/>
          </a:p>
        </p:txBody>
      </p:sp>
      <p:sp>
        <p:nvSpPr>
          <p:cNvPr id="6" name="Rectangle 6"/>
          <p:cNvSpPr>
            <a:spLocks noGrp="1" noChangeArrowheads="1"/>
          </p:cNvSpPr>
          <p:nvPr>
            <p:ph type="sldNum" sz="quarter" idx="12"/>
          </p:nvPr>
        </p:nvSpPr>
        <p:spPr/>
        <p:txBody>
          <a:bodyPr/>
          <a:lstStyle>
            <a:lvl1pPr>
              <a:defRPr/>
            </a:lvl1pPr>
          </a:lstStyle>
          <a:p>
            <a:pPr>
              <a:defRPr/>
            </a:pPr>
            <a:fld id="{03291228-4633-44A4-9DD1-79B3F6E40FE4}" type="slidenum">
              <a:rPr lang="zh-CN" altLang="en-US"/>
              <a:t>‹#›</a:t>
            </a:fld>
            <a:endParaRPr lang="en-US" altLang="zh-CN"/>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fld id="{1F3AC84D-50A4-43E3-9C56-C49A6D2B95DD}" type="datetime2">
              <a:rPr lang="zh-CN" altLang="en-US"/>
              <a:t>2023年5月27日</a:t>
            </a:fld>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a:p>
            <a:pPr>
              <a:defRPr/>
            </a:pPr>
            <a:r>
              <a:rPr lang="zh-CN" altLang="en-US"/>
              <a:t>第</a:t>
            </a:r>
            <a:r>
              <a:rPr lang="en-US"/>
              <a:t>1</a:t>
            </a:r>
            <a:r>
              <a:rPr lang="zh-CN" altLang="en-US"/>
              <a:t>章 多媒体技术概要</a:t>
            </a:r>
            <a:endParaRPr lang="en-US"/>
          </a:p>
        </p:txBody>
      </p:sp>
      <p:sp>
        <p:nvSpPr>
          <p:cNvPr id="6" name="Rectangle 6"/>
          <p:cNvSpPr>
            <a:spLocks noGrp="1" noChangeArrowheads="1"/>
          </p:cNvSpPr>
          <p:nvPr>
            <p:ph type="sldNum" sz="quarter" idx="12"/>
          </p:nvPr>
        </p:nvSpPr>
        <p:spPr/>
        <p:txBody>
          <a:bodyPr/>
          <a:lstStyle>
            <a:lvl1pPr>
              <a:defRPr/>
            </a:lvl1pPr>
          </a:lstStyle>
          <a:p>
            <a:pPr>
              <a:defRPr/>
            </a:pPr>
            <a:fld id="{D8D4CAAA-9093-43D0-BE9A-51C27961FEC1}" type="slidenum">
              <a:rPr lang="zh-CN" altLang="en-US"/>
              <a:t>‹#›</a:t>
            </a:fld>
            <a:endParaRPr lang="en-US" altLang="zh-CN"/>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82638" y="4638675"/>
            <a:ext cx="8420100" cy="1433513"/>
          </a:xfrm>
        </p:spPr>
        <p:txBody>
          <a:bodyPr anchor="t"/>
          <a:lstStyle>
            <a:lvl1pPr algn="l">
              <a:defRPr sz="4000" b="1" cap="all"/>
            </a:lvl1pPr>
          </a:lstStyle>
          <a:p>
            <a:r>
              <a:rPr lang="en-US" altLang="zh-CN"/>
              <a:t>Click to edit Master title style</a:t>
            </a:r>
            <a:endParaRPr lang="zh-CN" altLang="en-US"/>
          </a:p>
        </p:txBody>
      </p:sp>
      <p:sp>
        <p:nvSpPr>
          <p:cNvPr id="3" name="Text Placeholder 2"/>
          <p:cNvSpPr>
            <a:spLocks noGrp="1"/>
          </p:cNvSpPr>
          <p:nvPr>
            <p:ph type="body" idx="1"/>
          </p:nvPr>
        </p:nvSpPr>
        <p:spPr>
          <a:xfrm>
            <a:off x="782638" y="3059113"/>
            <a:ext cx="8420100" cy="1579562"/>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ltLang="zh-CN"/>
              <a:t>Click to edit Master text styles</a:t>
            </a:r>
          </a:p>
        </p:txBody>
      </p:sp>
      <p:sp>
        <p:nvSpPr>
          <p:cNvPr id="4" name="Rectangle 4"/>
          <p:cNvSpPr>
            <a:spLocks noGrp="1" noChangeArrowheads="1"/>
          </p:cNvSpPr>
          <p:nvPr>
            <p:ph type="dt" sz="half" idx="10"/>
          </p:nvPr>
        </p:nvSpPr>
        <p:spPr/>
        <p:txBody>
          <a:bodyPr/>
          <a:lstStyle>
            <a:lvl1pPr>
              <a:defRPr/>
            </a:lvl1pPr>
          </a:lstStyle>
          <a:p>
            <a:pPr>
              <a:defRPr/>
            </a:pPr>
            <a:fld id="{573D0B9A-D6F2-4C35-BC9A-CD8C292F6E4E}" type="datetime2">
              <a:rPr lang="zh-CN" altLang="en-US"/>
              <a:t>2023年5月27日</a:t>
            </a:fld>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a:p>
            <a:pPr>
              <a:defRPr/>
            </a:pPr>
            <a:r>
              <a:rPr lang="zh-CN" altLang="en-US"/>
              <a:t>第</a:t>
            </a:r>
            <a:r>
              <a:rPr lang="en-US"/>
              <a:t>1</a:t>
            </a:r>
            <a:r>
              <a:rPr lang="zh-CN" altLang="en-US"/>
              <a:t>章 多媒体技术概要</a:t>
            </a:r>
            <a:endParaRPr lang="en-US"/>
          </a:p>
        </p:txBody>
      </p:sp>
      <p:sp>
        <p:nvSpPr>
          <p:cNvPr id="6" name="Rectangle 6"/>
          <p:cNvSpPr>
            <a:spLocks noGrp="1" noChangeArrowheads="1"/>
          </p:cNvSpPr>
          <p:nvPr>
            <p:ph type="sldNum" sz="quarter" idx="12"/>
          </p:nvPr>
        </p:nvSpPr>
        <p:spPr/>
        <p:txBody>
          <a:bodyPr/>
          <a:lstStyle>
            <a:lvl1pPr>
              <a:defRPr/>
            </a:lvl1pPr>
          </a:lstStyle>
          <a:p>
            <a:pPr>
              <a:defRPr/>
            </a:pPr>
            <a:fld id="{838D1C4D-263B-410C-BB37-520AD600433A}" type="slidenum">
              <a:rPr lang="zh-CN" altLang="en-US"/>
              <a:t>‹#›</a:t>
            </a:fld>
            <a:endParaRPr lang="en-US" altLang="zh-CN"/>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sz="half" idx="1"/>
          </p:nvPr>
        </p:nvSpPr>
        <p:spPr>
          <a:xfrm>
            <a:off x="495300" y="1282700"/>
            <a:ext cx="4381500" cy="5165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5029200" y="1282700"/>
            <a:ext cx="4381500" cy="5165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Rectangle 4"/>
          <p:cNvSpPr>
            <a:spLocks noGrp="1" noChangeArrowheads="1"/>
          </p:cNvSpPr>
          <p:nvPr>
            <p:ph type="dt" sz="half" idx="10"/>
          </p:nvPr>
        </p:nvSpPr>
        <p:spPr/>
        <p:txBody>
          <a:bodyPr/>
          <a:lstStyle>
            <a:lvl1pPr>
              <a:defRPr/>
            </a:lvl1pPr>
          </a:lstStyle>
          <a:p>
            <a:pPr>
              <a:defRPr/>
            </a:pPr>
            <a:fld id="{9A9C9AD3-B095-421B-97E7-E970A46C919B}" type="datetime2">
              <a:rPr lang="zh-CN" altLang="en-US"/>
              <a:t>2023年5月27日</a:t>
            </a:fld>
            <a:endParaRPr lang="en-US"/>
          </a:p>
        </p:txBody>
      </p:sp>
      <p:sp>
        <p:nvSpPr>
          <p:cNvPr id="6" name="Rectangle 5"/>
          <p:cNvSpPr>
            <a:spLocks noGrp="1" noChangeArrowheads="1"/>
          </p:cNvSpPr>
          <p:nvPr>
            <p:ph type="ftr" sz="quarter" idx="11"/>
          </p:nvPr>
        </p:nvSpPr>
        <p:spPr/>
        <p:txBody>
          <a:bodyPr/>
          <a:lstStyle>
            <a:lvl1pPr>
              <a:defRPr/>
            </a:lvl1pPr>
          </a:lstStyle>
          <a:p>
            <a:pPr>
              <a:defRPr/>
            </a:pPr>
            <a:endParaRPr lang="en-US"/>
          </a:p>
          <a:p>
            <a:pPr>
              <a:defRPr/>
            </a:pPr>
            <a:r>
              <a:rPr lang="zh-CN" altLang="en-US"/>
              <a:t>第</a:t>
            </a:r>
            <a:r>
              <a:rPr lang="en-US"/>
              <a:t>1</a:t>
            </a:r>
            <a:r>
              <a:rPr lang="zh-CN" altLang="en-US"/>
              <a:t>章 多媒体技术概要</a:t>
            </a:r>
            <a:endParaRPr lang="en-US"/>
          </a:p>
        </p:txBody>
      </p:sp>
      <p:sp>
        <p:nvSpPr>
          <p:cNvPr id="7" name="Rectangle 6"/>
          <p:cNvSpPr>
            <a:spLocks noGrp="1" noChangeArrowheads="1"/>
          </p:cNvSpPr>
          <p:nvPr>
            <p:ph type="sldNum" sz="quarter" idx="12"/>
          </p:nvPr>
        </p:nvSpPr>
        <p:spPr/>
        <p:txBody>
          <a:bodyPr/>
          <a:lstStyle>
            <a:lvl1pPr>
              <a:defRPr/>
            </a:lvl1pPr>
          </a:lstStyle>
          <a:p>
            <a:pPr>
              <a:defRPr/>
            </a:pPr>
            <a:fld id="{9F5305FF-7CF0-4E78-B3BD-696B1BACBD45}" type="slidenum">
              <a:rPr lang="zh-CN" altLang="en-US"/>
              <a:t>‹#›</a:t>
            </a:fld>
            <a:endParaRPr lang="en-US" altLang="zh-CN"/>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95300" y="288925"/>
            <a:ext cx="8915400" cy="1203325"/>
          </a:xfrm>
        </p:spPr>
        <p:txBody>
          <a:bodyPr/>
          <a:lstStyle>
            <a:lvl1pPr>
              <a:defRPr/>
            </a:lvl1pPr>
          </a:lstStyle>
          <a:p>
            <a:r>
              <a:rPr lang="en-US" altLang="zh-CN"/>
              <a:t>Click to edit Master title style</a:t>
            </a:r>
            <a:endParaRPr lang="zh-CN" altLang="en-US"/>
          </a:p>
        </p:txBody>
      </p:sp>
      <p:sp>
        <p:nvSpPr>
          <p:cNvPr id="3" name="Text Placeholder 2"/>
          <p:cNvSpPr>
            <a:spLocks noGrp="1"/>
          </p:cNvSpPr>
          <p:nvPr>
            <p:ph type="body" idx="1"/>
          </p:nvPr>
        </p:nvSpPr>
        <p:spPr>
          <a:xfrm>
            <a:off x="495300" y="1616075"/>
            <a:ext cx="4376738" cy="6731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p:cNvSpPr>
            <a:spLocks noGrp="1"/>
          </p:cNvSpPr>
          <p:nvPr>
            <p:ph sz="half" idx="2"/>
          </p:nvPr>
        </p:nvSpPr>
        <p:spPr>
          <a:xfrm>
            <a:off x="495300" y="2289175"/>
            <a:ext cx="4376738" cy="41592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Text Placeholder 4"/>
          <p:cNvSpPr>
            <a:spLocks noGrp="1"/>
          </p:cNvSpPr>
          <p:nvPr>
            <p:ph type="body" sz="quarter" idx="3"/>
          </p:nvPr>
        </p:nvSpPr>
        <p:spPr>
          <a:xfrm>
            <a:off x="5032375" y="1616075"/>
            <a:ext cx="4378325" cy="6731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p:cNvSpPr>
            <a:spLocks noGrp="1"/>
          </p:cNvSpPr>
          <p:nvPr>
            <p:ph sz="quarter" idx="4"/>
          </p:nvPr>
        </p:nvSpPr>
        <p:spPr>
          <a:xfrm>
            <a:off x="5032375" y="2289175"/>
            <a:ext cx="4378325" cy="41592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7" name="Rectangle 4"/>
          <p:cNvSpPr>
            <a:spLocks noGrp="1" noChangeArrowheads="1"/>
          </p:cNvSpPr>
          <p:nvPr>
            <p:ph type="dt" sz="half" idx="10"/>
          </p:nvPr>
        </p:nvSpPr>
        <p:spPr/>
        <p:txBody>
          <a:bodyPr/>
          <a:lstStyle>
            <a:lvl1pPr>
              <a:defRPr/>
            </a:lvl1pPr>
          </a:lstStyle>
          <a:p>
            <a:pPr>
              <a:defRPr/>
            </a:pPr>
            <a:fld id="{501A0510-666B-4F4D-99E9-DE6C324D4054}" type="datetime2">
              <a:rPr lang="zh-CN" altLang="en-US"/>
              <a:t>2023年5月27日</a:t>
            </a:fld>
            <a:endParaRPr lang="en-US"/>
          </a:p>
        </p:txBody>
      </p:sp>
      <p:sp>
        <p:nvSpPr>
          <p:cNvPr id="8" name="Rectangle 5"/>
          <p:cNvSpPr>
            <a:spLocks noGrp="1" noChangeArrowheads="1"/>
          </p:cNvSpPr>
          <p:nvPr>
            <p:ph type="ftr" sz="quarter" idx="11"/>
          </p:nvPr>
        </p:nvSpPr>
        <p:spPr/>
        <p:txBody>
          <a:bodyPr/>
          <a:lstStyle>
            <a:lvl1pPr>
              <a:defRPr/>
            </a:lvl1pPr>
          </a:lstStyle>
          <a:p>
            <a:pPr>
              <a:defRPr/>
            </a:pPr>
            <a:endParaRPr lang="en-US"/>
          </a:p>
          <a:p>
            <a:pPr>
              <a:defRPr/>
            </a:pPr>
            <a:r>
              <a:rPr lang="zh-CN" altLang="en-US"/>
              <a:t>第</a:t>
            </a:r>
            <a:r>
              <a:rPr lang="en-US"/>
              <a:t>1</a:t>
            </a:r>
            <a:r>
              <a:rPr lang="zh-CN" altLang="en-US"/>
              <a:t>章 多媒体技术概要</a:t>
            </a:r>
            <a:endParaRPr lang="en-US"/>
          </a:p>
        </p:txBody>
      </p:sp>
      <p:sp>
        <p:nvSpPr>
          <p:cNvPr id="9" name="Rectangle 6"/>
          <p:cNvSpPr>
            <a:spLocks noGrp="1" noChangeArrowheads="1"/>
          </p:cNvSpPr>
          <p:nvPr>
            <p:ph type="sldNum" sz="quarter" idx="12"/>
          </p:nvPr>
        </p:nvSpPr>
        <p:spPr/>
        <p:txBody>
          <a:bodyPr/>
          <a:lstStyle>
            <a:lvl1pPr>
              <a:defRPr/>
            </a:lvl1pPr>
          </a:lstStyle>
          <a:p>
            <a:pPr>
              <a:defRPr/>
            </a:pPr>
            <a:fld id="{6D7EDF8C-C2D2-4F91-8F8E-B43369A20BC6}" type="slidenum">
              <a:rPr lang="zh-CN" altLang="en-US"/>
              <a:t>‹#›</a:t>
            </a:fld>
            <a:endParaRPr lang="en-US" altLang="zh-CN"/>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Rectangle 4"/>
          <p:cNvSpPr>
            <a:spLocks noGrp="1" noChangeArrowheads="1"/>
          </p:cNvSpPr>
          <p:nvPr>
            <p:ph type="dt" sz="half" idx="10"/>
          </p:nvPr>
        </p:nvSpPr>
        <p:spPr/>
        <p:txBody>
          <a:bodyPr/>
          <a:lstStyle>
            <a:lvl1pPr>
              <a:defRPr/>
            </a:lvl1pPr>
          </a:lstStyle>
          <a:p>
            <a:pPr>
              <a:defRPr/>
            </a:pPr>
            <a:fld id="{BAB81658-A5B9-47AA-A820-6A70DF73914A}" type="datetime2">
              <a:rPr lang="zh-CN" altLang="en-US"/>
              <a:t>2023年5月27日</a:t>
            </a:fld>
            <a:endParaRPr lang="en-US"/>
          </a:p>
        </p:txBody>
      </p:sp>
      <p:sp>
        <p:nvSpPr>
          <p:cNvPr id="4" name="Rectangle 5"/>
          <p:cNvSpPr>
            <a:spLocks noGrp="1" noChangeArrowheads="1"/>
          </p:cNvSpPr>
          <p:nvPr>
            <p:ph type="ftr" sz="quarter" idx="11"/>
          </p:nvPr>
        </p:nvSpPr>
        <p:spPr/>
        <p:txBody>
          <a:bodyPr/>
          <a:lstStyle>
            <a:lvl1pPr>
              <a:defRPr/>
            </a:lvl1pPr>
          </a:lstStyle>
          <a:p>
            <a:pPr>
              <a:defRPr/>
            </a:pPr>
            <a:endParaRPr lang="en-US"/>
          </a:p>
          <a:p>
            <a:pPr>
              <a:defRPr/>
            </a:pPr>
            <a:r>
              <a:rPr lang="zh-CN" altLang="en-US"/>
              <a:t>第</a:t>
            </a:r>
            <a:r>
              <a:rPr lang="en-US"/>
              <a:t>1</a:t>
            </a:r>
            <a:r>
              <a:rPr lang="zh-CN" altLang="en-US"/>
              <a:t>章 多媒体技术概要</a:t>
            </a:r>
            <a:endParaRPr lang="en-US"/>
          </a:p>
        </p:txBody>
      </p:sp>
      <p:sp>
        <p:nvSpPr>
          <p:cNvPr id="5" name="Rectangle 6"/>
          <p:cNvSpPr>
            <a:spLocks noGrp="1" noChangeArrowheads="1"/>
          </p:cNvSpPr>
          <p:nvPr>
            <p:ph type="sldNum" sz="quarter" idx="12"/>
          </p:nvPr>
        </p:nvSpPr>
        <p:spPr/>
        <p:txBody>
          <a:bodyPr/>
          <a:lstStyle>
            <a:lvl1pPr>
              <a:defRPr/>
            </a:lvl1pPr>
          </a:lstStyle>
          <a:p>
            <a:pPr>
              <a:defRPr/>
            </a:pPr>
            <a:fld id="{2177C5F9-E90B-4B4C-AC60-27A3EA0D92AA}" type="slidenum">
              <a:rPr lang="zh-CN" altLang="en-US"/>
              <a:t>‹#›</a:t>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sz="half" idx="1"/>
          </p:nvPr>
        </p:nvSpPr>
        <p:spPr>
          <a:xfrm>
            <a:off x="488950" y="1160463"/>
            <a:ext cx="4532313" cy="56165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5173663" y="1160463"/>
            <a:ext cx="4532312" cy="56165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Tree>
  </p:cSld>
  <p:clrMapOvr>
    <a:masterClrMapping/>
  </p:clrMapOvr>
  <p:transition spd="med">
    <p:random/>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lvl1pPr>
              <a:defRPr/>
            </a:lvl1pPr>
          </a:lstStyle>
          <a:p>
            <a:pPr>
              <a:defRPr/>
            </a:pPr>
            <a:fld id="{4BCC1D30-65DA-403D-8A61-3A2A36CA794C}" type="datetime2">
              <a:rPr lang="zh-CN" altLang="en-US"/>
              <a:t>2023年5月27日</a:t>
            </a:fld>
            <a:endParaRPr lang="en-US"/>
          </a:p>
        </p:txBody>
      </p:sp>
      <p:sp>
        <p:nvSpPr>
          <p:cNvPr id="3" name="Rectangle 5"/>
          <p:cNvSpPr>
            <a:spLocks noGrp="1" noChangeArrowheads="1"/>
          </p:cNvSpPr>
          <p:nvPr>
            <p:ph type="ftr" sz="quarter" idx="11"/>
          </p:nvPr>
        </p:nvSpPr>
        <p:spPr/>
        <p:txBody>
          <a:bodyPr/>
          <a:lstStyle>
            <a:lvl1pPr>
              <a:defRPr/>
            </a:lvl1pPr>
          </a:lstStyle>
          <a:p>
            <a:pPr>
              <a:defRPr/>
            </a:pPr>
            <a:endParaRPr lang="en-US"/>
          </a:p>
          <a:p>
            <a:pPr>
              <a:defRPr/>
            </a:pPr>
            <a:r>
              <a:rPr lang="zh-CN" altLang="en-US"/>
              <a:t>第</a:t>
            </a:r>
            <a:r>
              <a:rPr lang="en-US"/>
              <a:t>1</a:t>
            </a:r>
            <a:r>
              <a:rPr lang="zh-CN" altLang="en-US"/>
              <a:t>章 多媒体技术概要</a:t>
            </a:r>
            <a:endParaRPr lang="en-US"/>
          </a:p>
        </p:txBody>
      </p:sp>
      <p:sp>
        <p:nvSpPr>
          <p:cNvPr id="4" name="Rectangle 6"/>
          <p:cNvSpPr>
            <a:spLocks noGrp="1" noChangeArrowheads="1"/>
          </p:cNvSpPr>
          <p:nvPr>
            <p:ph type="sldNum" sz="quarter" idx="12"/>
          </p:nvPr>
        </p:nvSpPr>
        <p:spPr/>
        <p:txBody>
          <a:bodyPr/>
          <a:lstStyle>
            <a:lvl1pPr>
              <a:defRPr/>
            </a:lvl1pPr>
          </a:lstStyle>
          <a:p>
            <a:pPr>
              <a:defRPr/>
            </a:pPr>
            <a:fld id="{E1D5EC9B-9CA1-4C74-9D2D-B28DF8140C57}" type="slidenum">
              <a:rPr lang="zh-CN" altLang="en-US"/>
              <a:t>‹#›</a:t>
            </a:fld>
            <a:endParaRPr lang="en-US" altLang="zh-CN"/>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95300" y="287338"/>
            <a:ext cx="3259138" cy="1223962"/>
          </a:xfrm>
        </p:spPr>
        <p:txBody>
          <a:bodyPr anchor="b"/>
          <a:lstStyle>
            <a:lvl1pPr algn="l">
              <a:defRPr sz="2000" b="1"/>
            </a:lvl1pPr>
          </a:lstStyle>
          <a:p>
            <a:r>
              <a:rPr lang="en-US" altLang="zh-CN"/>
              <a:t>Click to edit Master title style</a:t>
            </a:r>
            <a:endParaRPr lang="zh-CN" altLang="en-US"/>
          </a:p>
        </p:txBody>
      </p:sp>
      <p:sp>
        <p:nvSpPr>
          <p:cNvPr id="3" name="Content Placeholder 2"/>
          <p:cNvSpPr>
            <a:spLocks noGrp="1"/>
          </p:cNvSpPr>
          <p:nvPr>
            <p:ph idx="1"/>
          </p:nvPr>
        </p:nvSpPr>
        <p:spPr>
          <a:xfrm>
            <a:off x="3873500" y="287338"/>
            <a:ext cx="5537200" cy="616108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Text Placeholder 3"/>
          <p:cNvSpPr>
            <a:spLocks noGrp="1"/>
          </p:cNvSpPr>
          <p:nvPr>
            <p:ph type="body" sz="half" idx="2"/>
          </p:nvPr>
        </p:nvSpPr>
        <p:spPr>
          <a:xfrm>
            <a:off x="495300" y="1511300"/>
            <a:ext cx="3259138" cy="493712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a:t>Click to edit Master text styles</a:t>
            </a:r>
          </a:p>
        </p:txBody>
      </p:sp>
      <p:sp>
        <p:nvSpPr>
          <p:cNvPr id="5" name="Rectangle 4"/>
          <p:cNvSpPr>
            <a:spLocks noGrp="1" noChangeArrowheads="1"/>
          </p:cNvSpPr>
          <p:nvPr>
            <p:ph type="dt" sz="half" idx="10"/>
          </p:nvPr>
        </p:nvSpPr>
        <p:spPr/>
        <p:txBody>
          <a:bodyPr/>
          <a:lstStyle>
            <a:lvl1pPr>
              <a:defRPr/>
            </a:lvl1pPr>
          </a:lstStyle>
          <a:p>
            <a:pPr>
              <a:defRPr/>
            </a:pPr>
            <a:fld id="{B4B09539-3A39-4318-AC6D-582B130DC407}" type="datetime2">
              <a:rPr lang="zh-CN" altLang="en-US"/>
              <a:t>2023年5月27日</a:t>
            </a:fld>
            <a:endParaRPr lang="en-US"/>
          </a:p>
        </p:txBody>
      </p:sp>
      <p:sp>
        <p:nvSpPr>
          <p:cNvPr id="6" name="Rectangle 5"/>
          <p:cNvSpPr>
            <a:spLocks noGrp="1" noChangeArrowheads="1"/>
          </p:cNvSpPr>
          <p:nvPr>
            <p:ph type="ftr" sz="quarter" idx="11"/>
          </p:nvPr>
        </p:nvSpPr>
        <p:spPr/>
        <p:txBody>
          <a:bodyPr/>
          <a:lstStyle>
            <a:lvl1pPr>
              <a:defRPr/>
            </a:lvl1pPr>
          </a:lstStyle>
          <a:p>
            <a:pPr>
              <a:defRPr/>
            </a:pPr>
            <a:endParaRPr lang="en-US"/>
          </a:p>
          <a:p>
            <a:pPr>
              <a:defRPr/>
            </a:pPr>
            <a:r>
              <a:rPr lang="zh-CN" altLang="en-US"/>
              <a:t>第</a:t>
            </a:r>
            <a:r>
              <a:rPr lang="en-US"/>
              <a:t>1</a:t>
            </a:r>
            <a:r>
              <a:rPr lang="zh-CN" altLang="en-US"/>
              <a:t>章 多媒体技术概要</a:t>
            </a:r>
            <a:endParaRPr lang="en-US"/>
          </a:p>
        </p:txBody>
      </p:sp>
      <p:sp>
        <p:nvSpPr>
          <p:cNvPr id="7" name="Rectangle 6"/>
          <p:cNvSpPr>
            <a:spLocks noGrp="1" noChangeArrowheads="1"/>
          </p:cNvSpPr>
          <p:nvPr>
            <p:ph type="sldNum" sz="quarter" idx="12"/>
          </p:nvPr>
        </p:nvSpPr>
        <p:spPr/>
        <p:txBody>
          <a:bodyPr/>
          <a:lstStyle>
            <a:lvl1pPr>
              <a:defRPr/>
            </a:lvl1pPr>
          </a:lstStyle>
          <a:p>
            <a:pPr>
              <a:defRPr/>
            </a:pPr>
            <a:fld id="{A0695B70-E1EF-4E74-AD3C-950B9E360574}" type="slidenum">
              <a:rPr lang="zh-CN" altLang="en-US"/>
              <a:t>‹#›</a:t>
            </a:fld>
            <a:endParaRPr lang="en-US" altLang="zh-CN"/>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41513" y="5053013"/>
            <a:ext cx="5943600" cy="596900"/>
          </a:xfrm>
        </p:spPr>
        <p:txBody>
          <a:bodyPr anchor="b"/>
          <a:lstStyle>
            <a:lvl1pPr algn="l">
              <a:defRPr sz="2000" b="1"/>
            </a:lvl1pPr>
          </a:lstStyle>
          <a:p>
            <a:r>
              <a:rPr lang="en-US" altLang="zh-CN"/>
              <a:t>Click to edit Master title style</a:t>
            </a:r>
            <a:endParaRPr lang="zh-CN" altLang="en-US"/>
          </a:p>
        </p:txBody>
      </p:sp>
      <p:sp>
        <p:nvSpPr>
          <p:cNvPr id="3" name="Picture Placeholder 2"/>
          <p:cNvSpPr>
            <a:spLocks noGrp="1"/>
          </p:cNvSpPr>
          <p:nvPr>
            <p:ph type="pic" idx="1"/>
          </p:nvPr>
        </p:nvSpPr>
        <p:spPr>
          <a:xfrm>
            <a:off x="1941513" y="644525"/>
            <a:ext cx="5943600" cy="43307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Text Placeholder 3"/>
          <p:cNvSpPr>
            <a:spLocks noGrp="1"/>
          </p:cNvSpPr>
          <p:nvPr>
            <p:ph type="body" sz="half" idx="2"/>
          </p:nvPr>
        </p:nvSpPr>
        <p:spPr>
          <a:xfrm>
            <a:off x="1941513" y="5649913"/>
            <a:ext cx="5943600" cy="84613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a:t>Click to edit Master text styles</a:t>
            </a:r>
          </a:p>
        </p:txBody>
      </p:sp>
      <p:sp>
        <p:nvSpPr>
          <p:cNvPr id="5" name="Rectangle 4"/>
          <p:cNvSpPr>
            <a:spLocks noGrp="1" noChangeArrowheads="1"/>
          </p:cNvSpPr>
          <p:nvPr>
            <p:ph type="dt" sz="half" idx="10"/>
          </p:nvPr>
        </p:nvSpPr>
        <p:spPr/>
        <p:txBody>
          <a:bodyPr/>
          <a:lstStyle>
            <a:lvl1pPr>
              <a:defRPr/>
            </a:lvl1pPr>
          </a:lstStyle>
          <a:p>
            <a:pPr>
              <a:defRPr/>
            </a:pPr>
            <a:fld id="{89C05C2B-568E-4A7D-8020-8A256F695246}" type="datetime2">
              <a:rPr lang="zh-CN" altLang="en-US"/>
              <a:t>2023年5月27日</a:t>
            </a:fld>
            <a:endParaRPr lang="en-US"/>
          </a:p>
        </p:txBody>
      </p:sp>
      <p:sp>
        <p:nvSpPr>
          <p:cNvPr id="6" name="Rectangle 5"/>
          <p:cNvSpPr>
            <a:spLocks noGrp="1" noChangeArrowheads="1"/>
          </p:cNvSpPr>
          <p:nvPr>
            <p:ph type="ftr" sz="quarter" idx="11"/>
          </p:nvPr>
        </p:nvSpPr>
        <p:spPr/>
        <p:txBody>
          <a:bodyPr/>
          <a:lstStyle>
            <a:lvl1pPr>
              <a:defRPr/>
            </a:lvl1pPr>
          </a:lstStyle>
          <a:p>
            <a:pPr>
              <a:defRPr/>
            </a:pPr>
            <a:endParaRPr lang="en-US"/>
          </a:p>
          <a:p>
            <a:pPr>
              <a:defRPr/>
            </a:pPr>
            <a:r>
              <a:rPr lang="zh-CN" altLang="en-US"/>
              <a:t>第</a:t>
            </a:r>
            <a:r>
              <a:rPr lang="en-US"/>
              <a:t>1</a:t>
            </a:r>
            <a:r>
              <a:rPr lang="zh-CN" altLang="en-US"/>
              <a:t>章 多媒体技术概要</a:t>
            </a:r>
            <a:endParaRPr lang="en-US"/>
          </a:p>
        </p:txBody>
      </p:sp>
      <p:sp>
        <p:nvSpPr>
          <p:cNvPr id="7" name="Rectangle 6"/>
          <p:cNvSpPr>
            <a:spLocks noGrp="1" noChangeArrowheads="1"/>
          </p:cNvSpPr>
          <p:nvPr>
            <p:ph type="sldNum" sz="quarter" idx="12"/>
          </p:nvPr>
        </p:nvSpPr>
        <p:spPr/>
        <p:txBody>
          <a:bodyPr/>
          <a:lstStyle>
            <a:lvl1pPr>
              <a:defRPr/>
            </a:lvl1pPr>
          </a:lstStyle>
          <a:p>
            <a:pPr>
              <a:defRPr/>
            </a:pPr>
            <a:fld id="{7690120C-9A4D-4FEA-91A6-CC1C16D3CB63}" type="slidenum">
              <a:rPr lang="zh-CN" altLang="en-US"/>
              <a:t>‹#›</a:t>
            </a:fld>
            <a:endParaRPr lang="en-US" altLang="zh-CN"/>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Vertical Text Placeholder 2"/>
          <p:cNvSpPr>
            <a:spLocks noGrp="1"/>
          </p:cNvSpPr>
          <p:nvPr>
            <p:ph type="body" orient="vert" idx="1"/>
          </p:nvPr>
        </p:nvSpPr>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fld id="{33D1824E-C605-4717-B9C3-085C48769BFB}" type="datetime2">
              <a:rPr lang="zh-CN" altLang="en-US"/>
              <a:t>2023年5月27日</a:t>
            </a:fld>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a:p>
            <a:pPr>
              <a:defRPr/>
            </a:pPr>
            <a:r>
              <a:rPr lang="zh-CN" altLang="en-US"/>
              <a:t>第</a:t>
            </a:r>
            <a:r>
              <a:rPr lang="en-US"/>
              <a:t>1</a:t>
            </a:r>
            <a:r>
              <a:rPr lang="zh-CN" altLang="en-US"/>
              <a:t>章 多媒体技术概要</a:t>
            </a:r>
            <a:endParaRPr lang="en-US"/>
          </a:p>
        </p:txBody>
      </p:sp>
      <p:sp>
        <p:nvSpPr>
          <p:cNvPr id="6" name="Rectangle 6"/>
          <p:cNvSpPr>
            <a:spLocks noGrp="1" noChangeArrowheads="1"/>
          </p:cNvSpPr>
          <p:nvPr>
            <p:ph type="sldNum" sz="quarter" idx="12"/>
          </p:nvPr>
        </p:nvSpPr>
        <p:spPr/>
        <p:txBody>
          <a:bodyPr/>
          <a:lstStyle>
            <a:lvl1pPr>
              <a:defRPr/>
            </a:lvl1pPr>
          </a:lstStyle>
          <a:p>
            <a:pPr>
              <a:defRPr/>
            </a:pPr>
            <a:fld id="{C99E62A3-DE46-4228-9219-127F594A31B0}" type="slidenum">
              <a:rPr lang="zh-CN" altLang="en-US"/>
              <a:t>‹#›</a:t>
            </a:fld>
            <a:endParaRPr lang="en-US" altLang="zh-CN"/>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491413" y="49213"/>
            <a:ext cx="2332037" cy="6399212"/>
          </a:xfrm>
        </p:spPr>
        <p:txBody>
          <a:bodyPr vert="eaVert"/>
          <a:lstStyle/>
          <a:p>
            <a:r>
              <a:rPr lang="en-US" altLang="zh-CN"/>
              <a:t>Click to edit Master title style</a:t>
            </a:r>
            <a:endParaRPr lang="zh-CN" altLang="en-US"/>
          </a:p>
        </p:txBody>
      </p:sp>
      <p:sp>
        <p:nvSpPr>
          <p:cNvPr id="3" name="Vertical Text Placeholder 2"/>
          <p:cNvSpPr>
            <a:spLocks noGrp="1"/>
          </p:cNvSpPr>
          <p:nvPr>
            <p:ph type="body" orient="vert" idx="1"/>
          </p:nvPr>
        </p:nvSpPr>
        <p:spPr>
          <a:xfrm>
            <a:off x="495300" y="49213"/>
            <a:ext cx="6843713" cy="6399212"/>
          </a:xfrm>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fld id="{42F69107-F5B9-4A66-8F05-4066A33C09BA}" type="datetime2">
              <a:rPr lang="zh-CN" altLang="en-US"/>
              <a:t>2023年5月27日</a:t>
            </a:fld>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a:p>
            <a:pPr>
              <a:defRPr/>
            </a:pPr>
            <a:r>
              <a:rPr lang="zh-CN" altLang="en-US"/>
              <a:t>第</a:t>
            </a:r>
            <a:r>
              <a:rPr lang="en-US"/>
              <a:t>1</a:t>
            </a:r>
            <a:r>
              <a:rPr lang="zh-CN" altLang="en-US"/>
              <a:t>章 多媒体技术概要</a:t>
            </a:r>
            <a:endParaRPr lang="en-US"/>
          </a:p>
        </p:txBody>
      </p:sp>
      <p:sp>
        <p:nvSpPr>
          <p:cNvPr id="6" name="Rectangle 6"/>
          <p:cNvSpPr>
            <a:spLocks noGrp="1" noChangeArrowheads="1"/>
          </p:cNvSpPr>
          <p:nvPr>
            <p:ph type="sldNum" sz="quarter" idx="12"/>
          </p:nvPr>
        </p:nvSpPr>
        <p:spPr/>
        <p:txBody>
          <a:bodyPr/>
          <a:lstStyle>
            <a:lvl1pPr>
              <a:defRPr/>
            </a:lvl1pPr>
          </a:lstStyle>
          <a:p>
            <a:pPr>
              <a:defRPr/>
            </a:pPr>
            <a:fld id="{FA8AC388-75B6-4587-86AC-CD6B106576E1}" type="slidenum">
              <a:rPr lang="zh-CN" altLang="en-US"/>
              <a:t>‹#›</a:t>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95300" y="288925"/>
            <a:ext cx="8915400" cy="1203325"/>
          </a:xfrm>
        </p:spPr>
        <p:txBody>
          <a:bodyPr/>
          <a:lstStyle>
            <a:lvl1pPr>
              <a:defRPr/>
            </a:lvl1pPr>
          </a:lstStyle>
          <a:p>
            <a:r>
              <a:rPr lang="en-US" altLang="zh-CN"/>
              <a:t>Click to edit Master title style</a:t>
            </a:r>
            <a:endParaRPr lang="zh-CN" altLang="en-US"/>
          </a:p>
        </p:txBody>
      </p:sp>
      <p:sp>
        <p:nvSpPr>
          <p:cNvPr id="3" name="Text Placeholder 2"/>
          <p:cNvSpPr>
            <a:spLocks noGrp="1"/>
          </p:cNvSpPr>
          <p:nvPr>
            <p:ph type="body" idx="1"/>
          </p:nvPr>
        </p:nvSpPr>
        <p:spPr>
          <a:xfrm>
            <a:off x="495300" y="1616075"/>
            <a:ext cx="4376738" cy="6731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p:cNvSpPr>
            <a:spLocks noGrp="1"/>
          </p:cNvSpPr>
          <p:nvPr>
            <p:ph sz="half" idx="2"/>
          </p:nvPr>
        </p:nvSpPr>
        <p:spPr>
          <a:xfrm>
            <a:off x="495300" y="2289175"/>
            <a:ext cx="4376738" cy="41592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Text Placeholder 4"/>
          <p:cNvSpPr>
            <a:spLocks noGrp="1"/>
          </p:cNvSpPr>
          <p:nvPr>
            <p:ph type="body" sz="quarter" idx="3"/>
          </p:nvPr>
        </p:nvSpPr>
        <p:spPr>
          <a:xfrm>
            <a:off x="5032375" y="1616075"/>
            <a:ext cx="4378325" cy="6731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p:cNvSpPr>
            <a:spLocks noGrp="1"/>
          </p:cNvSpPr>
          <p:nvPr>
            <p:ph sz="quarter" idx="4"/>
          </p:nvPr>
        </p:nvSpPr>
        <p:spPr>
          <a:xfrm>
            <a:off x="5032375" y="2289175"/>
            <a:ext cx="4378325" cy="41592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Tree>
  </p:cSld>
  <p:clrMapOvr>
    <a:masterClrMapping/>
  </p:clrMapOvr>
  <p:transition spd="med">
    <p:random/>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Tree>
  </p:cSld>
  <p:clrMapOvr>
    <a:masterClrMapping/>
  </p:clrMapOvr>
  <p:transition spd="med">
    <p:random/>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transition spd="med">
    <p:random/>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95300" y="287338"/>
            <a:ext cx="3259138" cy="1223962"/>
          </a:xfrm>
        </p:spPr>
        <p:txBody>
          <a:bodyPr anchor="b"/>
          <a:lstStyle>
            <a:lvl1pPr algn="l">
              <a:defRPr sz="2000" b="1"/>
            </a:lvl1pPr>
          </a:lstStyle>
          <a:p>
            <a:r>
              <a:rPr lang="en-US" altLang="zh-CN"/>
              <a:t>Click to edit Master title style</a:t>
            </a:r>
            <a:endParaRPr lang="zh-CN" altLang="en-US"/>
          </a:p>
        </p:txBody>
      </p:sp>
      <p:sp>
        <p:nvSpPr>
          <p:cNvPr id="3" name="Content Placeholder 2"/>
          <p:cNvSpPr>
            <a:spLocks noGrp="1"/>
          </p:cNvSpPr>
          <p:nvPr>
            <p:ph idx="1"/>
          </p:nvPr>
        </p:nvSpPr>
        <p:spPr>
          <a:xfrm>
            <a:off x="3873500" y="287338"/>
            <a:ext cx="5537200" cy="616108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Text Placeholder 3"/>
          <p:cNvSpPr>
            <a:spLocks noGrp="1"/>
          </p:cNvSpPr>
          <p:nvPr>
            <p:ph type="body" sz="half" idx="2"/>
          </p:nvPr>
        </p:nvSpPr>
        <p:spPr>
          <a:xfrm>
            <a:off x="495300" y="1511300"/>
            <a:ext cx="3259138" cy="493712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a:t>Click to edit Master text styles</a:t>
            </a:r>
          </a:p>
        </p:txBody>
      </p:sp>
    </p:spTree>
  </p:cSld>
  <p:clrMapOvr>
    <a:masterClrMapping/>
  </p:clrMapOvr>
  <p:transition spd="med">
    <p:random/>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41513" y="5053013"/>
            <a:ext cx="5943600" cy="596900"/>
          </a:xfrm>
        </p:spPr>
        <p:txBody>
          <a:bodyPr anchor="b"/>
          <a:lstStyle>
            <a:lvl1pPr algn="l">
              <a:defRPr sz="2000" b="1"/>
            </a:lvl1pPr>
          </a:lstStyle>
          <a:p>
            <a:r>
              <a:rPr lang="en-US" altLang="zh-CN"/>
              <a:t>Click to edit Master title style</a:t>
            </a:r>
            <a:endParaRPr lang="zh-CN" altLang="en-US"/>
          </a:p>
        </p:txBody>
      </p:sp>
      <p:sp>
        <p:nvSpPr>
          <p:cNvPr id="3" name="Picture Placeholder 2"/>
          <p:cNvSpPr>
            <a:spLocks noGrp="1"/>
          </p:cNvSpPr>
          <p:nvPr>
            <p:ph type="pic" idx="1"/>
          </p:nvPr>
        </p:nvSpPr>
        <p:spPr>
          <a:xfrm>
            <a:off x="1941513" y="644525"/>
            <a:ext cx="5943600" cy="43307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Text Placeholder 3"/>
          <p:cNvSpPr>
            <a:spLocks noGrp="1"/>
          </p:cNvSpPr>
          <p:nvPr>
            <p:ph type="body" sz="half" idx="2"/>
          </p:nvPr>
        </p:nvSpPr>
        <p:spPr>
          <a:xfrm>
            <a:off x="1941513" y="5649913"/>
            <a:ext cx="5943600" cy="84613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a:t>Click to edit Master text styles</a:t>
            </a:r>
          </a:p>
        </p:txBody>
      </p:sp>
    </p:spTree>
  </p:cSld>
  <p:clrMapOvr>
    <a:masterClrMapping/>
  </p:clrMapOvr>
  <p:transition spd="med">
    <p:random/>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image" Target="../media/image1.png"/><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5" Type="http://schemas.openxmlformats.org/officeDocument/2006/relationships/image" Target="../media/image2.png"/><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image" Target="../media/image3.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image" Target="../media/image3.png"/><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79425" y="180975"/>
            <a:ext cx="8650288" cy="763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8146" tIns="44073" rIns="88146" bIns="44073" numCol="1" anchor="ctr" anchorCtr="0" compatLnSpc="1"/>
          <a:lstStyle/>
          <a:p>
            <a:pPr lvl="0"/>
            <a:r>
              <a:rPr lang="en-US" altLang="zh-CN"/>
              <a:t>Click to edit Master title style</a:t>
            </a:r>
          </a:p>
        </p:txBody>
      </p:sp>
      <p:sp>
        <p:nvSpPr>
          <p:cNvPr id="1027" name="Rectangle 3"/>
          <p:cNvSpPr>
            <a:spLocks noGrp="1" noChangeArrowheads="1"/>
          </p:cNvSpPr>
          <p:nvPr>
            <p:ph type="body" idx="1"/>
          </p:nvPr>
        </p:nvSpPr>
        <p:spPr bwMode="auto">
          <a:xfrm>
            <a:off x="488950" y="1160463"/>
            <a:ext cx="9217025" cy="561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8146" tIns="44073" rIns="88146" bIns="44073" numCol="1" anchor="t" anchorCtr="0" compatLnSpc="1"/>
          <a:lstStyle/>
          <a:p>
            <a:pPr lvl="0"/>
            <a:r>
              <a:rPr lang="en-US" altLang="zh-CN"/>
              <a:t> Click to edit Master text styles</a:t>
            </a:r>
          </a:p>
          <a:p>
            <a:pPr lvl="1"/>
            <a:r>
              <a:rPr lang="en-US" altLang="zh-CN"/>
              <a:t> Second level</a:t>
            </a:r>
          </a:p>
          <a:p>
            <a:pPr lvl="2"/>
            <a:r>
              <a:rPr lang="en-US" altLang="zh-CN"/>
              <a:t> Third level</a:t>
            </a:r>
          </a:p>
          <a:p>
            <a:pPr lvl="3"/>
            <a:r>
              <a:rPr lang="en-US" altLang="zh-CN"/>
              <a:t> Fourth level</a:t>
            </a:r>
          </a:p>
          <a:p>
            <a:pPr lvl="4"/>
            <a:r>
              <a:rPr lang="en-US" altLang="zh-CN"/>
              <a:t> Fifth level</a:t>
            </a:r>
          </a:p>
        </p:txBody>
      </p:sp>
      <p:sp>
        <p:nvSpPr>
          <p:cNvPr id="1028" name="Rectangle 17"/>
          <p:cNvSpPr>
            <a:spLocks noChangeArrowheads="1"/>
          </p:cNvSpPr>
          <p:nvPr/>
        </p:nvSpPr>
        <p:spPr bwMode="auto">
          <a:xfrm>
            <a:off x="0" y="-26988"/>
            <a:ext cx="9906000" cy="628651"/>
          </a:xfrm>
          <a:prstGeom prst="rect">
            <a:avLst/>
          </a:prstGeom>
          <a:gradFill rotWithShape="1">
            <a:gsLst>
              <a:gs pos="0">
                <a:srgbClr val="003366"/>
              </a:gs>
              <a:gs pos="100000">
                <a:srgbClr val="FFFFFF"/>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1600">
                <a:solidFill>
                  <a:srgbClr val="000000"/>
                </a:solidFill>
                <a:latin typeface="宋体" panose="02010600030101010101" pitchFamily="2" charset="-122"/>
                <a:ea typeface="宋体" panose="02010600030101010101" pitchFamily="2" charset="-122"/>
              </a:defRPr>
            </a:lvl1pPr>
            <a:lvl2pPr marL="742950" indent="-285750">
              <a:defRPr sz="1600">
                <a:solidFill>
                  <a:srgbClr val="000000"/>
                </a:solidFill>
                <a:latin typeface="宋体" panose="02010600030101010101" pitchFamily="2" charset="-122"/>
                <a:ea typeface="宋体" panose="02010600030101010101" pitchFamily="2" charset="-122"/>
              </a:defRPr>
            </a:lvl2pPr>
            <a:lvl3pPr marL="1143000" indent="-228600">
              <a:defRPr sz="1600">
                <a:solidFill>
                  <a:srgbClr val="000000"/>
                </a:solidFill>
                <a:latin typeface="宋体" panose="02010600030101010101" pitchFamily="2" charset="-122"/>
                <a:ea typeface="宋体" panose="02010600030101010101" pitchFamily="2" charset="-122"/>
              </a:defRPr>
            </a:lvl3pPr>
            <a:lvl4pPr marL="1600200" indent="-228600">
              <a:defRPr sz="1600">
                <a:solidFill>
                  <a:srgbClr val="000000"/>
                </a:solidFill>
                <a:latin typeface="宋体" panose="02010600030101010101" pitchFamily="2" charset="-122"/>
                <a:ea typeface="宋体" panose="02010600030101010101" pitchFamily="2" charset="-122"/>
              </a:defRPr>
            </a:lvl4pPr>
            <a:lvl5pPr marL="2057400" indent="-228600">
              <a:defRPr sz="1600">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50000"/>
              </a:spcBef>
              <a:spcAft>
                <a:spcPct val="0"/>
              </a:spcAft>
              <a:buFont typeface="Arial" panose="020B0604020202020204" pitchFamily="34" charset="0"/>
              <a:defRPr sz="1600">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50000"/>
              </a:spcBef>
              <a:spcAft>
                <a:spcPct val="0"/>
              </a:spcAft>
              <a:buFont typeface="Arial" panose="020B0604020202020204" pitchFamily="34" charset="0"/>
              <a:defRPr sz="1600">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50000"/>
              </a:spcBef>
              <a:spcAft>
                <a:spcPct val="0"/>
              </a:spcAft>
              <a:buFont typeface="Arial" panose="020B0604020202020204" pitchFamily="34" charset="0"/>
              <a:defRPr sz="1600">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50000"/>
              </a:spcBef>
              <a:spcAft>
                <a:spcPct val="0"/>
              </a:spcAft>
              <a:buFont typeface="Arial" panose="020B0604020202020204" pitchFamily="34" charset="0"/>
              <a:defRPr sz="1600">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rgbClr val="003366"/>
              </a:buClr>
              <a:buFont typeface="Arial" panose="020B0604020202020204" pitchFamily="34" charset="0"/>
              <a:buNone/>
              <a:defRPr/>
            </a:pPr>
            <a:endParaRPr lang="zh-CN" altLang="en-US" sz="1200">
              <a:solidFill>
                <a:schemeClr val="tx1"/>
              </a:solidFill>
              <a:latin typeface="Arial" panose="020B0604020202020204" pitchFamily="34" charset="0"/>
            </a:endParaRPr>
          </a:p>
        </p:txBody>
      </p:sp>
      <p:sp>
        <p:nvSpPr>
          <p:cNvPr id="1029" name="Rectangle 18"/>
          <p:cNvSpPr>
            <a:spLocks noChangeArrowheads="1"/>
          </p:cNvSpPr>
          <p:nvPr/>
        </p:nvSpPr>
        <p:spPr bwMode="auto">
          <a:xfrm>
            <a:off x="3175" y="6594475"/>
            <a:ext cx="9906000" cy="628650"/>
          </a:xfrm>
          <a:prstGeom prst="rect">
            <a:avLst/>
          </a:prstGeom>
          <a:gradFill rotWithShape="1">
            <a:gsLst>
              <a:gs pos="0">
                <a:srgbClr val="FFFFFF"/>
              </a:gs>
              <a:gs pos="100000">
                <a:srgbClr val="003366"/>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defTabSz="880745">
              <a:lnSpc>
                <a:spcPct val="180000"/>
              </a:lnSpc>
              <a:spcBef>
                <a:spcPct val="50000"/>
              </a:spcBef>
              <a:buSzPct val="125000"/>
              <a:buFont typeface="Wingdings" panose="05000000000000000000" pitchFamily="2" charset="2"/>
              <a:buNone/>
              <a:defRPr/>
            </a:pPr>
            <a:endParaRPr lang="zh-CN" altLang="en-US" sz="1500" b="1">
              <a:solidFill>
                <a:schemeClr val="tx1"/>
              </a:solidFill>
              <a:effectLst>
                <a:outerShdw blurRad="38100" dist="38100" dir="2700000" algn="tl">
                  <a:srgbClr val="C0C0C0"/>
                </a:outerShdw>
              </a:effectLst>
              <a:latin typeface="Times New Roman" panose="02020603050405020304" pitchFamily="18" charset="0"/>
            </a:endParaRPr>
          </a:p>
        </p:txBody>
      </p:sp>
      <p:sp>
        <p:nvSpPr>
          <p:cNvPr id="1030" name="Line 22"/>
          <p:cNvSpPr>
            <a:spLocks noChangeShapeType="1"/>
          </p:cNvSpPr>
          <p:nvPr/>
        </p:nvSpPr>
        <p:spPr bwMode="auto">
          <a:xfrm>
            <a:off x="330200" y="180975"/>
            <a:ext cx="0" cy="1628775"/>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31" name="Line 23"/>
          <p:cNvSpPr>
            <a:spLocks noChangeShapeType="1"/>
          </p:cNvSpPr>
          <p:nvPr/>
        </p:nvSpPr>
        <p:spPr bwMode="auto">
          <a:xfrm>
            <a:off x="333375" y="1017588"/>
            <a:ext cx="9553575"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32" name="Text Box 30"/>
          <p:cNvSpPr txBox="1">
            <a:spLocks noChangeArrowheads="1"/>
          </p:cNvSpPr>
          <p:nvPr/>
        </p:nvSpPr>
        <p:spPr bwMode="auto">
          <a:xfrm>
            <a:off x="9345613" y="6788150"/>
            <a:ext cx="471487"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8146" tIns="44073" rIns="88146" bIns="44073">
            <a:spAutoFit/>
          </a:bodyPr>
          <a:lstStyle>
            <a:lvl1pPr defTabSz="880745">
              <a:defRPr sz="1600">
                <a:solidFill>
                  <a:srgbClr val="000000"/>
                </a:solidFill>
                <a:latin typeface="宋体" panose="02010600030101010101" pitchFamily="2" charset="-122"/>
                <a:ea typeface="宋体" panose="02010600030101010101" pitchFamily="2" charset="-122"/>
              </a:defRPr>
            </a:lvl1pPr>
            <a:lvl2pPr marL="742950" indent="-285750" defTabSz="880745">
              <a:defRPr sz="1600">
                <a:solidFill>
                  <a:srgbClr val="000000"/>
                </a:solidFill>
                <a:latin typeface="宋体" panose="02010600030101010101" pitchFamily="2" charset="-122"/>
                <a:ea typeface="宋体" panose="02010600030101010101" pitchFamily="2" charset="-122"/>
              </a:defRPr>
            </a:lvl2pPr>
            <a:lvl3pPr marL="1143000" indent="-228600" defTabSz="880745">
              <a:defRPr sz="1600">
                <a:solidFill>
                  <a:srgbClr val="000000"/>
                </a:solidFill>
                <a:latin typeface="宋体" panose="02010600030101010101" pitchFamily="2" charset="-122"/>
                <a:ea typeface="宋体" panose="02010600030101010101" pitchFamily="2" charset="-122"/>
              </a:defRPr>
            </a:lvl3pPr>
            <a:lvl4pPr marL="1600200" indent="-228600" defTabSz="880745">
              <a:defRPr sz="1600">
                <a:solidFill>
                  <a:srgbClr val="000000"/>
                </a:solidFill>
                <a:latin typeface="宋体" panose="02010600030101010101" pitchFamily="2" charset="-122"/>
                <a:ea typeface="宋体" panose="02010600030101010101" pitchFamily="2" charset="-122"/>
              </a:defRPr>
            </a:lvl4pPr>
            <a:lvl5pPr marL="2057400" indent="-228600" defTabSz="880745">
              <a:defRPr sz="1600">
                <a:solidFill>
                  <a:srgbClr val="000000"/>
                </a:solidFill>
                <a:latin typeface="宋体" panose="02010600030101010101" pitchFamily="2" charset="-122"/>
                <a:ea typeface="宋体" panose="02010600030101010101" pitchFamily="2" charset="-122"/>
              </a:defRPr>
            </a:lvl5pPr>
            <a:lvl6pPr marL="2514600" indent="-228600" defTabSz="880745" eaLnBrk="0" fontAlgn="base" hangingPunct="0">
              <a:spcBef>
                <a:spcPct val="50000"/>
              </a:spcBef>
              <a:spcAft>
                <a:spcPct val="0"/>
              </a:spcAft>
              <a:buFont typeface="Arial" panose="020B0604020202020204" pitchFamily="34" charset="0"/>
              <a:defRPr sz="1600">
                <a:solidFill>
                  <a:srgbClr val="000000"/>
                </a:solidFill>
                <a:latin typeface="宋体" panose="02010600030101010101" pitchFamily="2" charset="-122"/>
                <a:ea typeface="宋体" panose="02010600030101010101" pitchFamily="2" charset="-122"/>
              </a:defRPr>
            </a:lvl6pPr>
            <a:lvl7pPr marL="2971800" indent="-228600" defTabSz="880745" eaLnBrk="0" fontAlgn="base" hangingPunct="0">
              <a:spcBef>
                <a:spcPct val="50000"/>
              </a:spcBef>
              <a:spcAft>
                <a:spcPct val="0"/>
              </a:spcAft>
              <a:buFont typeface="Arial" panose="020B0604020202020204" pitchFamily="34" charset="0"/>
              <a:defRPr sz="1600">
                <a:solidFill>
                  <a:srgbClr val="000000"/>
                </a:solidFill>
                <a:latin typeface="宋体" panose="02010600030101010101" pitchFamily="2" charset="-122"/>
                <a:ea typeface="宋体" panose="02010600030101010101" pitchFamily="2" charset="-122"/>
              </a:defRPr>
            </a:lvl7pPr>
            <a:lvl8pPr marL="3429000" indent="-228600" defTabSz="880745" eaLnBrk="0" fontAlgn="base" hangingPunct="0">
              <a:spcBef>
                <a:spcPct val="50000"/>
              </a:spcBef>
              <a:spcAft>
                <a:spcPct val="0"/>
              </a:spcAft>
              <a:buFont typeface="Arial" panose="020B0604020202020204" pitchFamily="34" charset="0"/>
              <a:defRPr sz="1600">
                <a:solidFill>
                  <a:srgbClr val="000000"/>
                </a:solidFill>
                <a:latin typeface="宋体" panose="02010600030101010101" pitchFamily="2" charset="-122"/>
                <a:ea typeface="宋体" panose="02010600030101010101" pitchFamily="2" charset="-122"/>
              </a:defRPr>
            </a:lvl8pPr>
            <a:lvl9pPr marL="3886200" indent="-228600" defTabSz="880745" eaLnBrk="0" fontAlgn="base" hangingPunct="0">
              <a:spcBef>
                <a:spcPct val="50000"/>
              </a:spcBef>
              <a:spcAft>
                <a:spcPct val="0"/>
              </a:spcAft>
              <a:buFont typeface="Arial" panose="020B0604020202020204" pitchFamily="34" charset="0"/>
              <a:defRPr sz="1600">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rgbClr val="003366"/>
              </a:buClr>
              <a:buFont typeface="Arial" panose="020B0604020202020204" pitchFamily="34" charset="0"/>
              <a:buNone/>
              <a:defRPr/>
            </a:pPr>
            <a:fld id="{6DC762B7-30F0-4C76-A67C-B68912A362D1}" type="slidenum">
              <a:rPr lang="en-US" altLang="zh-CN" sz="1400" b="1" smtClean="0">
                <a:solidFill>
                  <a:schemeClr val="tx1"/>
                </a:solidFill>
                <a:effectLst>
                  <a:outerShdw blurRad="38100" dist="38100" dir="2700000" algn="tl">
                    <a:srgbClr val="C0C0C0"/>
                  </a:outerShdw>
                </a:effectLst>
                <a:latin typeface="Arial" panose="020B0604020202020204" pitchFamily="34" charset="0"/>
                <a:cs typeface="Arial" panose="020B0604020202020204" pitchFamily="34" charset="0"/>
              </a:rPr>
              <a:t>‹#›</a:t>
            </a:fld>
            <a:endParaRPr lang="en-US" altLang="zh-CN" sz="1400" b="1">
              <a:solidFill>
                <a:schemeClr val="tx1"/>
              </a:solidFill>
              <a:effectLst>
                <a:outerShdw blurRad="38100" dist="38100" dir="2700000" algn="tl">
                  <a:srgbClr val="C0C0C0"/>
                </a:outerShdw>
              </a:effectLst>
              <a:latin typeface="Arial" panose="020B0604020202020204" pitchFamily="34" charset="0"/>
              <a:cs typeface="Arial" panose="020B0604020202020204" pitchFamily="34" charset="0"/>
            </a:endParaRPr>
          </a:p>
        </p:txBody>
      </p:sp>
      <p:sp>
        <p:nvSpPr>
          <p:cNvPr id="1033" name="Text Box 41"/>
          <p:cNvSpPr txBox="1">
            <a:spLocks noChangeArrowheads="1"/>
          </p:cNvSpPr>
          <p:nvPr/>
        </p:nvSpPr>
        <p:spPr bwMode="auto">
          <a:xfrm>
            <a:off x="-200025" y="6650038"/>
            <a:ext cx="1900238" cy="474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880745">
              <a:defRPr sz="1600">
                <a:solidFill>
                  <a:srgbClr val="000000"/>
                </a:solidFill>
                <a:latin typeface="宋体" panose="02010600030101010101" pitchFamily="2" charset="-122"/>
                <a:ea typeface="宋体" panose="02010600030101010101" pitchFamily="2" charset="-122"/>
              </a:defRPr>
            </a:lvl1pPr>
            <a:lvl2pPr marL="742950" indent="-285750" defTabSz="880745">
              <a:defRPr sz="1600">
                <a:solidFill>
                  <a:srgbClr val="000000"/>
                </a:solidFill>
                <a:latin typeface="宋体" panose="02010600030101010101" pitchFamily="2" charset="-122"/>
                <a:ea typeface="宋体" panose="02010600030101010101" pitchFamily="2" charset="-122"/>
              </a:defRPr>
            </a:lvl2pPr>
            <a:lvl3pPr marL="1143000" indent="-228600" defTabSz="880745">
              <a:defRPr sz="1600">
                <a:solidFill>
                  <a:srgbClr val="000000"/>
                </a:solidFill>
                <a:latin typeface="宋体" panose="02010600030101010101" pitchFamily="2" charset="-122"/>
                <a:ea typeface="宋体" panose="02010600030101010101" pitchFamily="2" charset="-122"/>
              </a:defRPr>
            </a:lvl3pPr>
            <a:lvl4pPr marL="1600200" indent="-228600" defTabSz="880745">
              <a:defRPr sz="1600">
                <a:solidFill>
                  <a:srgbClr val="000000"/>
                </a:solidFill>
                <a:latin typeface="宋体" panose="02010600030101010101" pitchFamily="2" charset="-122"/>
                <a:ea typeface="宋体" panose="02010600030101010101" pitchFamily="2" charset="-122"/>
              </a:defRPr>
            </a:lvl4pPr>
            <a:lvl5pPr marL="2057400" indent="-228600" defTabSz="880745">
              <a:defRPr sz="1600">
                <a:solidFill>
                  <a:srgbClr val="000000"/>
                </a:solidFill>
                <a:latin typeface="宋体" panose="02010600030101010101" pitchFamily="2" charset="-122"/>
                <a:ea typeface="宋体" panose="02010600030101010101" pitchFamily="2" charset="-122"/>
              </a:defRPr>
            </a:lvl5pPr>
            <a:lvl6pPr marL="2514600" indent="-228600" defTabSz="880745" eaLnBrk="0" fontAlgn="base" hangingPunct="0">
              <a:spcBef>
                <a:spcPct val="50000"/>
              </a:spcBef>
              <a:spcAft>
                <a:spcPct val="0"/>
              </a:spcAft>
              <a:buFont typeface="Arial" panose="020B0604020202020204" pitchFamily="34" charset="0"/>
              <a:defRPr sz="1600">
                <a:solidFill>
                  <a:srgbClr val="000000"/>
                </a:solidFill>
                <a:latin typeface="宋体" panose="02010600030101010101" pitchFamily="2" charset="-122"/>
                <a:ea typeface="宋体" panose="02010600030101010101" pitchFamily="2" charset="-122"/>
              </a:defRPr>
            </a:lvl6pPr>
            <a:lvl7pPr marL="2971800" indent="-228600" defTabSz="880745" eaLnBrk="0" fontAlgn="base" hangingPunct="0">
              <a:spcBef>
                <a:spcPct val="50000"/>
              </a:spcBef>
              <a:spcAft>
                <a:spcPct val="0"/>
              </a:spcAft>
              <a:buFont typeface="Arial" panose="020B0604020202020204" pitchFamily="34" charset="0"/>
              <a:defRPr sz="1600">
                <a:solidFill>
                  <a:srgbClr val="000000"/>
                </a:solidFill>
                <a:latin typeface="宋体" panose="02010600030101010101" pitchFamily="2" charset="-122"/>
                <a:ea typeface="宋体" panose="02010600030101010101" pitchFamily="2" charset="-122"/>
              </a:defRPr>
            </a:lvl7pPr>
            <a:lvl8pPr marL="3429000" indent="-228600" defTabSz="880745" eaLnBrk="0" fontAlgn="base" hangingPunct="0">
              <a:spcBef>
                <a:spcPct val="50000"/>
              </a:spcBef>
              <a:spcAft>
                <a:spcPct val="0"/>
              </a:spcAft>
              <a:buFont typeface="Arial" panose="020B0604020202020204" pitchFamily="34" charset="0"/>
              <a:defRPr sz="1600">
                <a:solidFill>
                  <a:srgbClr val="000000"/>
                </a:solidFill>
                <a:latin typeface="宋体" panose="02010600030101010101" pitchFamily="2" charset="-122"/>
                <a:ea typeface="宋体" panose="02010600030101010101" pitchFamily="2" charset="-122"/>
              </a:defRPr>
            </a:lvl8pPr>
            <a:lvl9pPr marL="3886200" indent="-228600" defTabSz="880745" eaLnBrk="0" fontAlgn="base" hangingPunct="0">
              <a:spcBef>
                <a:spcPct val="50000"/>
              </a:spcBef>
              <a:spcAft>
                <a:spcPct val="0"/>
              </a:spcAft>
              <a:buFont typeface="Arial" panose="020B0604020202020204" pitchFamily="34" charset="0"/>
              <a:defRPr sz="1600">
                <a:solidFill>
                  <a:srgbClr val="000000"/>
                </a:solidFill>
                <a:latin typeface="宋体" panose="02010600030101010101" pitchFamily="2" charset="-122"/>
                <a:ea typeface="宋体" panose="02010600030101010101" pitchFamily="2" charset="-122"/>
              </a:defRPr>
            </a:lvl9pPr>
          </a:lstStyle>
          <a:p>
            <a:pPr algn="ctr">
              <a:lnSpc>
                <a:spcPct val="180000"/>
              </a:lnSpc>
              <a:spcBef>
                <a:spcPct val="50000"/>
              </a:spcBef>
              <a:buSzPct val="125000"/>
              <a:buFont typeface="Wingdings" panose="05000000000000000000" pitchFamily="2" charset="2"/>
              <a:buNone/>
              <a:defRPr/>
            </a:pPr>
            <a:fld id="{464B1E70-18EB-48C6-8EC8-FB141D9375C3}" type="datetime1">
              <a:rPr lang="en-US" sz="1400" b="1" smtClean="0">
                <a:solidFill>
                  <a:schemeClr val="tx1"/>
                </a:solidFill>
                <a:effectLst>
                  <a:outerShdw blurRad="38100" dist="38100" dir="2700000" algn="tl">
                    <a:srgbClr val="C0C0C0"/>
                  </a:outerShdw>
                </a:effectLst>
                <a:latin typeface="Bookman Old Style" panose="02050604050505020204" pitchFamily="18" charset="0"/>
                <a:ea typeface="楷体_GB2312" pitchFamily="49" charset="-122"/>
              </a:rPr>
              <a:t>5/27/2023</a:t>
            </a:fld>
            <a:endParaRPr lang="en-US" sz="1400" b="1">
              <a:solidFill>
                <a:schemeClr val="tx1"/>
              </a:solidFill>
              <a:effectLst>
                <a:outerShdw blurRad="38100" dist="38100" dir="2700000" algn="tl">
                  <a:srgbClr val="C0C0C0"/>
                </a:outerShdw>
              </a:effectLst>
              <a:latin typeface="Bookman Old Style" panose="02050604050505020204" pitchFamily="18" charset="0"/>
              <a:ea typeface="楷体_GB2312" pitchFamily="49" charset="-122"/>
            </a:endParaRPr>
          </a:p>
        </p:txBody>
      </p:sp>
      <p:pic>
        <p:nvPicPr>
          <p:cNvPr id="1034" name="Picture 4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588" y="5226050"/>
            <a:ext cx="2159001" cy="147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5" name="Picture 37"/>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769350" y="9525"/>
            <a:ext cx="1152525" cy="1008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med">
    <p:random/>
  </p:transition>
  <p:txStyles>
    <p:titleStyle>
      <a:lvl1pPr algn="l" defTabSz="880745" rtl="0" eaLnBrk="0" fontAlgn="base" hangingPunct="0">
        <a:spcBef>
          <a:spcPct val="0"/>
        </a:spcBef>
        <a:spcAft>
          <a:spcPct val="0"/>
        </a:spcAft>
        <a:defRPr sz="3600" b="1">
          <a:solidFill>
            <a:srgbClr val="FF0000"/>
          </a:solidFill>
          <a:latin typeface="+mj-lt"/>
          <a:ea typeface="+mj-ea"/>
          <a:cs typeface="+mj-cs"/>
        </a:defRPr>
      </a:lvl1pPr>
      <a:lvl2pPr algn="l" defTabSz="880745" rtl="0" eaLnBrk="0" fontAlgn="base" hangingPunct="0">
        <a:spcBef>
          <a:spcPct val="0"/>
        </a:spcBef>
        <a:spcAft>
          <a:spcPct val="0"/>
        </a:spcAft>
        <a:defRPr sz="3600" b="1">
          <a:solidFill>
            <a:srgbClr val="FF0000"/>
          </a:solidFill>
          <a:latin typeface="Times New Roman" panose="02020603050405020304" pitchFamily="18" charset="0"/>
          <a:ea typeface="宋体" panose="02010600030101010101" pitchFamily="2" charset="-122"/>
        </a:defRPr>
      </a:lvl2pPr>
      <a:lvl3pPr algn="l" defTabSz="880745" rtl="0" eaLnBrk="0" fontAlgn="base" hangingPunct="0">
        <a:spcBef>
          <a:spcPct val="0"/>
        </a:spcBef>
        <a:spcAft>
          <a:spcPct val="0"/>
        </a:spcAft>
        <a:defRPr sz="3600" b="1">
          <a:solidFill>
            <a:srgbClr val="FF0000"/>
          </a:solidFill>
          <a:latin typeface="Times New Roman" panose="02020603050405020304" pitchFamily="18" charset="0"/>
          <a:ea typeface="宋体" panose="02010600030101010101" pitchFamily="2" charset="-122"/>
        </a:defRPr>
      </a:lvl3pPr>
      <a:lvl4pPr algn="l" defTabSz="880745" rtl="0" eaLnBrk="0" fontAlgn="base" hangingPunct="0">
        <a:spcBef>
          <a:spcPct val="0"/>
        </a:spcBef>
        <a:spcAft>
          <a:spcPct val="0"/>
        </a:spcAft>
        <a:defRPr sz="3600" b="1">
          <a:solidFill>
            <a:srgbClr val="FF0000"/>
          </a:solidFill>
          <a:latin typeface="Times New Roman" panose="02020603050405020304" pitchFamily="18" charset="0"/>
          <a:ea typeface="宋体" panose="02010600030101010101" pitchFamily="2" charset="-122"/>
        </a:defRPr>
      </a:lvl4pPr>
      <a:lvl5pPr algn="l" defTabSz="880745" rtl="0" eaLnBrk="0" fontAlgn="base" hangingPunct="0">
        <a:spcBef>
          <a:spcPct val="0"/>
        </a:spcBef>
        <a:spcAft>
          <a:spcPct val="0"/>
        </a:spcAft>
        <a:defRPr sz="3600" b="1">
          <a:solidFill>
            <a:srgbClr val="FF0000"/>
          </a:solidFill>
          <a:latin typeface="Times New Roman" panose="02020603050405020304" pitchFamily="18" charset="0"/>
          <a:ea typeface="宋体" panose="02010600030101010101" pitchFamily="2" charset="-122"/>
        </a:defRPr>
      </a:lvl5pPr>
      <a:lvl6pPr marL="457200" algn="l" defTabSz="880745" rtl="0" eaLnBrk="0" fontAlgn="base" hangingPunct="0">
        <a:spcBef>
          <a:spcPct val="0"/>
        </a:spcBef>
        <a:spcAft>
          <a:spcPct val="0"/>
        </a:spcAft>
        <a:defRPr sz="3600" b="1">
          <a:solidFill>
            <a:srgbClr val="FF0000"/>
          </a:solidFill>
          <a:latin typeface="Times New Roman" panose="02020603050405020304" pitchFamily="18" charset="0"/>
          <a:ea typeface="宋体" panose="02010600030101010101" pitchFamily="2" charset="-122"/>
        </a:defRPr>
      </a:lvl6pPr>
      <a:lvl7pPr marL="914400" algn="l" defTabSz="880745" rtl="0" eaLnBrk="0" fontAlgn="base" hangingPunct="0">
        <a:spcBef>
          <a:spcPct val="0"/>
        </a:spcBef>
        <a:spcAft>
          <a:spcPct val="0"/>
        </a:spcAft>
        <a:defRPr sz="3600" b="1">
          <a:solidFill>
            <a:srgbClr val="FF0000"/>
          </a:solidFill>
          <a:latin typeface="Times New Roman" panose="02020603050405020304" pitchFamily="18" charset="0"/>
          <a:ea typeface="宋体" panose="02010600030101010101" pitchFamily="2" charset="-122"/>
        </a:defRPr>
      </a:lvl7pPr>
      <a:lvl8pPr marL="1371600" algn="l" defTabSz="880745" rtl="0" eaLnBrk="0" fontAlgn="base" hangingPunct="0">
        <a:spcBef>
          <a:spcPct val="0"/>
        </a:spcBef>
        <a:spcAft>
          <a:spcPct val="0"/>
        </a:spcAft>
        <a:defRPr sz="3600" b="1">
          <a:solidFill>
            <a:srgbClr val="FF0000"/>
          </a:solidFill>
          <a:latin typeface="Times New Roman" panose="02020603050405020304" pitchFamily="18" charset="0"/>
          <a:ea typeface="宋体" panose="02010600030101010101" pitchFamily="2" charset="-122"/>
        </a:defRPr>
      </a:lvl8pPr>
      <a:lvl9pPr marL="1828800" algn="l" defTabSz="880745" rtl="0" eaLnBrk="0" fontAlgn="base" hangingPunct="0">
        <a:spcBef>
          <a:spcPct val="0"/>
        </a:spcBef>
        <a:spcAft>
          <a:spcPct val="0"/>
        </a:spcAft>
        <a:defRPr sz="3600" b="1">
          <a:solidFill>
            <a:srgbClr val="FF0000"/>
          </a:solidFill>
          <a:latin typeface="Times New Roman" panose="02020603050405020304" pitchFamily="18" charset="0"/>
          <a:ea typeface="宋体" panose="02010600030101010101" pitchFamily="2" charset="-122"/>
        </a:defRPr>
      </a:lvl9pPr>
    </p:titleStyle>
    <p:bodyStyle>
      <a:lvl1pPr marL="330200" indent="-330200" algn="l" defTabSz="880745" rtl="0" eaLnBrk="0" fontAlgn="base" hangingPunct="0">
        <a:spcBef>
          <a:spcPct val="20000"/>
        </a:spcBef>
        <a:spcAft>
          <a:spcPct val="0"/>
        </a:spcAft>
        <a:buClr>
          <a:srgbClr val="003366"/>
        </a:buClr>
        <a:buFont typeface="Wingdings" panose="05000000000000000000" pitchFamily="2" charset="2"/>
        <a:buChar char="u"/>
        <a:defRPr sz="3000" b="1">
          <a:solidFill>
            <a:srgbClr val="0000FF"/>
          </a:solidFill>
          <a:latin typeface="+mn-lt"/>
          <a:ea typeface="+mn-ea"/>
          <a:cs typeface="+mn-cs"/>
        </a:defRPr>
      </a:lvl1pPr>
      <a:lvl2pPr marL="716280" indent="-274955" algn="l" defTabSz="880745" rtl="0" eaLnBrk="0" fontAlgn="base" hangingPunct="0">
        <a:spcBef>
          <a:spcPct val="20000"/>
        </a:spcBef>
        <a:spcAft>
          <a:spcPct val="0"/>
        </a:spcAft>
        <a:buClr>
          <a:srgbClr val="003366"/>
        </a:buClr>
        <a:buFont typeface="Wingdings" panose="05000000000000000000" pitchFamily="2" charset="2"/>
        <a:buChar char="Ø"/>
        <a:defRPr sz="2600" b="1">
          <a:solidFill>
            <a:schemeClr val="tx1"/>
          </a:solidFill>
          <a:latin typeface="+mn-lt"/>
          <a:ea typeface="+mj-ea"/>
        </a:defRPr>
      </a:lvl2pPr>
      <a:lvl3pPr marL="1101725" indent="-220980" algn="l" defTabSz="880745" rtl="0" eaLnBrk="0" fontAlgn="base" hangingPunct="0">
        <a:spcBef>
          <a:spcPct val="20000"/>
        </a:spcBef>
        <a:spcAft>
          <a:spcPct val="0"/>
        </a:spcAft>
        <a:buClr>
          <a:srgbClr val="003366"/>
        </a:buClr>
        <a:buFont typeface="Wingdings" panose="05000000000000000000" pitchFamily="2" charset="2"/>
        <a:buChar char="ü"/>
        <a:defRPr sz="2200" b="1">
          <a:solidFill>
            <a:schemeClr val="tx1"/>
          </a:solidFill>
          <a:latin typeface="+mn-lt"/>
          <a:ea typeface="+mj-ea"/>
        </a:defRPr>
      </a:lvl3pPr>
      <a:lvl4pPr marL="1541780" indent="-220980" algn="l" defTabSz="880745" rtl="0" eaLnBrk="0" fontAlgn="base" hangingPunct="0">
        <a:spcBef>
          <a:spcPct val="20000"/>
        </a:spcBef>
        <a:spcAft>
          <a:spcPct val="0"/>
        </a:spcAft>
        <a:buClr>
          <a:srgbClr val="003366"/>
        </a:buClr>
        <a:buFont typeface="Wingdings" panose="05000000000000000000" pitchFamily="2" charset="2"/>
        <a:buChar char="l"/>
        <a:defRPr sz="2000" b="1">
          <a:solidFill>
            <a:schemeClr val="tx1"/>
          </a:solidFill>
          <a:latin typeface="+mn-lt"/>
          <a:ea typeface="+mj-ea"/>
        </a:defRPr>
      </a:lvl4pPr>
      <a:lvl5pPr marL="1984375" indent="-224155" algn="l" defTabSz="880745" rtl="0" eaLnBrk="0" fontAlgn="base" hangingPunct="0">
        <a:spcBef>
          <a:spcPct val="20000"/>
        </a:spcBef>
        <a:spcAft>
          <a:spcPct val="0"/>
        </a:spcAft>
        <a:buClr>
          <a:srgbClr val="003366"/>
        </a:buClr>
        <a:buFont typeface="Wingdings" panose="05000000000000000000" pitchFamily="2" charset="2"/>
        <a:buChar char="n"/>
        <a:defRPr sz="2000" b="1">
          <a:solidFill>
            <a:schemeClr val="tx1"/>
          </a:solidFill>
          <a:latin typeface="+mn-lt"/>
          <a:ea typeface="+mj-ea"/>
        </a:defRPr>
      </a:lvl5pPr>
      <a:lvl6pPr marL="2441575" indent="-224155" algn="l" defTabSz="880745" rtl="0" eaLnBrk="0" fontAlgn="base" hangingPunct="0">
        <a:spcBef>
          <a:spcPct val="20000"/>
        </a:spcBef>
        <a:spcAft>
          <a:spcPct val="0"/>
        </a:spcAft>
        <a:buClr>
          <a:srgbClr val="003366"/>
        </a:buClr>
        <a:buFont typeface="Wingdings" panose="05000000000000000000" pitchFamily="2" charset="2"/>
        <a:buChar char="n"/>
        <a:defRPr sz="2000" b="1">
          <a:solidFill>
            <a:schemeClr val="tx1"/>
          </a:solidFill>
          <a:latin typeface="+mn-lt"/>
          <a:ea typeface="+mj-ea"/>
        </a:defRPr>
      </a:lvl6pPr>
      <a:lvl7pPr marL="2898775" indent="-224155" algn="l" defTabSz="880745" rtl="0" eaLnBrk="0" fontAlgn="base" hangingPunct="0">
        <a:spcBef>
          <a:spcPct val="20000"/>
        </a:spcBef>
        <a:spcAft>
          <a:spcPct val="0"/>
        </a:spcAft>
        <a:buClr>
          <a:srgbClr val="003366"/>
        </a:buClr>
        <a:buFont typeface="Wingdings" panose="05000000000000000000" pitchFamily="2" charset="2"/>
        <a:buChar char="n"/>
        <a:defRPr sz="2000" b="1">
          <a:solidFill>
            <a:schemeClr val="tx1"/>
          </a:solidFill>
          <a:latin typeface="+mn-lt"/>
          <a:ea typeface="+mj-ea"/>
        </a:defRPr>
      </a:lvl7pPr>
      <a:lvl8pPr marL="3355975" indent="-224155" algn="l" defTabSz="880745" rtl="0" eaLnBrk="0" fontAlgn="base" hangingPunct="0">
        <a:spcBef>
          <a:spcPct val="20000"/>
        </a:spcBef>
        <a:spcAft>
          <a:spcPct val="0"/>
        </a:spcAft>
        <a:buClr>
          <a:srgbClr val="003366"/>
        </a:buClr>
        <a:buFont typeface="Wingdings" panose="05000000000000000000" pitchFamily="2" charset="2"/>
        <a:buChar char="n"/>
        <a:defRPr sz="2000" b="1">
          <a:solidFill>
            <a:schemeClr val="tx1"/>
          </a:solidFill>
          <a:latin typeface="+mn-lt"/>
          <a:ea typeface="+mj-ea"/>
        </a:defRPr>
      </a:lvl8pPr>
      <a:lvl9pPr marL="3813175" indent="-224155" algn="l" defTabSz="880745" rtl="0" eaLnBrk="0" fontAlgn="base" hangingPunct="0">
        <a:spcBef>
          <a:spcPct val="20000"/>
        </a:spcBef>
        <a:spcAft>
          <a:spcPct val="0"/>
        </a:spcAft>
        <a:buClr>
          <a:srgbClr val="003366"/>
        </a:buClr>
        <a:buFont typeface="Wingdings" panose="05000000000000000000" pitchFamily="2" charset="2"/>
        <a:buChar char="n"/>
        <a:defRPr sz="2000" b="1">
          <a:solidFill>
            <a:schemeClr val="tx1"/>
          </a:solidFill>
          <a:latin typeface="+mn-lt"/>
          <a:ea typeface="+mj-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bwMode="auto">
          <a:xfrm>
            <a:off x="908050" y="49213"/>
            <a:ext cx="8915400" cy="833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7850" tIns="48925" rIns="97850" bIns="48925" numCol="1" anchor="ctr" anchorCtr="0" compatLnSpc="1"/>
          <a:lstStyle/>
          <a:p>
            <a:pPr lvl="0"/>
            <a:r>
              <a:rPr lang="zh-CN" altLang="en-US"/>
              <a:t>单击此处编辑母版标题样式</a:t>
            </a:r>
          </a:p>
        </p:txBody>
      </p:sp>
      <p:sp>
        <p:nvSpPr>
          <p:cNvPr id="2051" name="Rectangle 3"/>
          <p:cNvSpPr>
            <a:spLocks noGrp="1" noChangeArrowheads="1"/>
          </p:cNvSpPr>
          <p:nvPr>
            <p:ph type="body" idx="1"/>
          </p:nvPr>
        </p:nvSpPr>
        <p:spPr bwMode="auto">
          <a:xfrm>
            <a:off x="495300" y="1282700"/>
            <a:ext cx="8915400" cy="5165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7850" tIns="48925" rIns="97850" bIns="48925" numCol="1" anchor="t" anchorCtr="0" compatLnSpc="1"/>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2052" name="Rectangle 4"/>
          <p:cNvSpPr>
            <a:spLocks noGrp="1" noChangeArrowheads="1"/>
          </p:cNvSpPr>
          <p:nvPr>
            <p:ph type="dt" sz="half" idx="2"/>
          </p:nvPr>
        </p:nvSpPr>
        <p:spPr bwMode="auto">
          <a:xfrm>
            <a:off x="495300" y="6573838"/>
            <a:ext cx="2311400" cy="500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7850" tIns="48925" rIns="97850" bIns="48925" numCol="1" anchor="t" anchorCtr="0" compatLnSpc="1"/>
          <a:lstStyle>
            <a:lvl1pPr defTabSz="977900" eaLnBrk="1" hangingPunct="1">
              <a:spcBef>
                <a:spcPct val="0"/>
              </a:spcBef>
              <a:buFont typeface="Arial" panose="020B0604020202020204" pitchFamily="34" charset="0"/>
              <a:buNone/>
              <a:defRPr sz="1500">
                <a:solidFill>
                  <a:schemeClr val="tx1"/>
                </a:solidFill>
                <a:latin typeface="+mn-lt"/>
              </a:defRPr>
            </a:lvl1pPr>
          </a:lstStyle>
          <a:p>
            <a:pPr>
              <a:defRPr/>
            </a:pPr>
            <a:fld id="{1DE7F695-1D4D-4522-BC8D-DCDBC5E85133}" type="datetime2">
              <a:rPr lang="zh-CN" altLang="en-US"/>
              <a:t>2023年5月27日</a:t>
            </a:fld>
            <a:endParaRPr lang="en-US"/>
          </a:p>
        </p:txBody>
      </p:sp>
      <p:sp>
        <p:nvSpPr>
          <p:cNvPr id="2053" name="Rectangle 5"/>
          <p:cNvSpPr>
            <a:spLocks noGrp="1" noChangeArrowheads="1"/>
          </p:cNvSpPr>
          <p:nvPr>
            <p:ph type="ftr" sz="quarter" idx="3"/>
          </p:nvPr>
        </p:nvSpPr>
        <p:spPr bwMode="auto">
          <a:xfrm>
            <a:off x="3384550" y="6573838"/>
            <a:ext cx="3136900" cy="500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7850" tIns="48925" rIns="97850" bIns="48925" numCol="1" anchor="t" anchorCtr="0" compatLnSpc="1"/>
          <a:lstStyle>
            <a:lvl1pPr algn="ctr" defTabSz="977900" eaLnBrk="1" hangingPunct="1">
              <a:spcBef>
                <a:spcPct val="0"/>
              </a:spcBef>
              <a:buFont typeface="Arial" panose="020B0604020202020204" pitchFamily="34" charset="0"/>
              <a:buNone/>
              <a:defRPr sz="1500">
                <a:solidFill>
                  <a:schemeClr val="tx1"/>
                </a:solidFill>
                <a:latin typeface="+mn-lt"/>
              </a:defRPr>
            </a:lvl1pPr>
          </a:lstStyle>
          <a:p>
            <a:pPr>
              <a:defRPr/>
            </a:pPr>
            <a:endParaRPr lang="en-US"/>
          </a:p>
        </p:txBody>
      </p:sp>
      <p:sp>
        <p:nvSpPr>
          <p:cNvPr id="2054" name="Rectangle 6"/>
          <p:cNvSpPr>
            <a:spLocks noGrp="1" noChangeArrowheads="1"/>
          </p:cNvSpPr>
          <p:nvPr>
            <p:ph type="sldNum" sz="quarter" idx="4"/>
          </p:nvPr>
        </p:nvSpPr>
        <p:spPr bwMode="auto">
          <a:xfrm>
            <a:off x="7099300" y="6573838"/>
            <a:ext cx="2311400" cy="500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7850" tIns="48925" rIns="97850" bIns="48925" numCol="1" anchor="t" anchorCtr="0" compatLnSpc="1"/>
          <a:lstStyle>
            <a:lvl1pPr algn="r" defTabSz="977900" eaLnBrk="1" hangingPunct="1">
              <a:spcBef>
                <a:spcPct val="0"/>
              </a:spcBef>
              <a:buFont typeface="Arial" panose="020B0604020202020204" pitchFamily="34" charset="0"/>
              <a:buNone/>
              <a:defRPr sz="1500">
                <a:solidFill>
                  <a:schemeClr val="tx1"/>
                </a:solidFill>
                <a:latin typeface="Arial" panose="020B0604020202020204" pitchFamily="34" charset="0"/>
              </a:defRPr>
            </a:lvl1pPr>
          </a:lstStyle>
          <a:p>
            <a:pPr>
              <a:defRPr/>
            </a:pPr>
            <a:fld id="{4307B76D-E0A5-4DF2-8AF6-7EE18EDB0B4C}" type="slidenum">
              <a:rPr lang="zh-CN" altLang="en-US"/>
              <a:t>‹#›</a:t>
            </a:fld>
            <a:endParaRPr lang="en-US" altLang="zh-CN"/>
          </a:p>
        </p:txBody>
      </p:sp>
      <p:sp>
        <p:nvSpPr>
          <p:cNvPr id="2055" name="Rectangle 7"/>
          <p:cNvSpPr>
            <a:spLocks noChangeArrowheads="1"/>
          </p:cNvSpPr>
          <p:nvPr userDrawn="1"/>
        </p:nvSpPr>
        <p:spPr bwMode="auto">
          <a:xfrm>
            <a:off x="306388" y="193675"/>
            <a:ext cx="474662" cy="500063"/>
          </a:xfrm>
          <a:prstGeom prst="rect">
            <a:avLst/>
          </a:prstGeom>
          <a:solidFill>
            <a:schemeClr val="accent2"/>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7850" tIns="48925" rIns="97850" bIns="48925" anchor="ctr"/>
          <a:lstStyle>
            <a:lvl1pPr defTabSz="977900">
              <a:defRPr sz="1600">
                <a:solidFill>
                  <a:srgbClr val="000000"/>
                </a:solidFill>
                <a:latin typeface="宋体" panose="02010600030101010101" pitchFamily="2" charset="-122"/>
                <a:ea typeface="宋体" panose="02010600030101010101" pitchFamily="2" charset="-122"/>
              </a:defRPr>
            </a:lvl1pPr>
            <a:lvl2pPr marL="742950" indent="-285750" defTabSz="977900">
              <a:defRPr sz="1600">
                <a:solidFill>
                  <a:srgbClr val="000000"/>
                </a:solidFill>
                <a:latin typeface="宋体" panose="02010600030101010101" pitchFamily="2" charset="-122"/>
                <a:ea typeface="宋体" panose="02010600030101010101" pitchFamily="2" charset="-122"/>
              </a:defRPr>
            </a:lvl2pPr>
            <a:lvl3pPr marL="1143000" indent="-228600" defTabSz="977900">
              <a:defRPr sz="1600">
                <a:solidFill>
                  <a:srgbClr val="000000"/>
                </a:solidFill>
                <a:latin typeface="宋体" panose="02010600030101010101" pitchFamily="2" charset="-122"/>
                <a:ea typeface="宋体" panose="02010600030101010101" pitchFamily="2" charset="-122"/>
              </a:defRPr>
            </a:lvl3pPr>
            <a:lvl4pPr marL="1600200" indent="-228600" defTabSz="977900">
              <a:defRPr sz="1600">
                <a:solidFill>
                  <a:srgbClr val="000000"/>
                </a:solidFill>
                <a:latin typeface="宋体" panose="02010600030101010101" pitchFamily="2" charset="-122"/>
                <a:ea typeface="宋体" panose="02010600030101010101" pitchFamily="2" charset="-122"/>
              </a:defRPr>
            </a:lvl4pPr>
            <a:lvl5pPr marL="2057400" indent="-228600" defTabSz="977900">
              <a:defRPr sz="1600">
                <a:solidFill>
                  <a:srgbClr val="000000"/>
                </a:solidFill>
                <a:latin typeface="宋体" panose="02010600030101010101" pitchFamily="2" charset="-122"/>
                <a:ea typeface="宋体" panose="02010600030101010101" pitchFamily="2" charset="-122"/>
              </a:defRPr>
            </a:lvl5pPr>
            <a:lvl6pPr marL="2514600" indent="-228600" defTabSz="977900" eaLnBrk="0" fontAlgn="base" hangingPunct="0">
              <a:spcBef>
                <a:spcPct val="50000"/>
              </a:spcBef>
              <a:spcAft>
                <a:spcPct val="0"/>
              </a:spcAft>
              <a:buFont typeface="Arial" panose="020B0604020202020204" pitchFamily="34" charset="0"/>
              <a:defRPr sz="1600">
                <a:solidFill>
                  <a:srgbClr val="000000"/>
                </a:solidFill>
                <a:latin typeface="宋体" panose="02010600030101010101" pitchFamily="2" charset="-122"/>
                <a:ea typeface="宋体" panose="02010600030101010101" pitchFamily="2" charset="-122"/>
              </a:defRPr>
            </a:lvl6pPr>
            <a:lvl7pPr marL="2971800" indent="-228600" defTabSz="977900" eaLnBrk="0" fontAlgn="base" hangingPunct="0">
              <a:spcBef>
                <a:spcPct val="50000"/>
              </a:spcBef>
              <a:spcAft>
                <a:spcPct val="0"/>
              </a:spcAft>
              <a:buFont typeface="Arial" panose="020B0604020202020204" pitchFamily="34" charset="0"/>
              <a:defRPr sz="1600">
                <a:solidFill>
                  <a:srgbClr val="000000"/>
                </a:solidFill>
                <a:latin typeface="宋体" panose="02010600030101010101" pitchFamily="2" charset="-122"/>
                <a:ea typeface="宋体" panose="02010600030101010101" pitchFamily="2" charset="-122"/>
              </a:defRPr>
            </a:lvl7pPr>
            <a:lvl8pPr marL="3429000" indent="-228600" defTabSz="977900" eaLnBrk="0" fontAlgn="base" hangingPunct="0">
              <a:spcBef>
                <a:spcPct val="50000"/>
              </a:spcBef>
              <a:spcAft>
                <a:spcPct val="0"/>
              </a:spcAft>
              <a:buFont typeface="Arial" panose="020B0604020202020204" pitchFamily="34" charset="0"/>
              <a:defRPr sz="1600">
                <a:solidFill>
                  <a:srgbClr val="000000"/>
                </a:solidFill>
                <a:latin typeface="宋体" panose="02010600030101010101" pitchFamily="2" charset="-122"/>
                <a:ea typeface="宋体" panose="02010600030101010101" pitchFamily="2" charset="-122"/>
              </a:defRPr>
            </a:lvl8pPr>
            <a:lvl9pPr marL="3886200" indent="-228600" defTabSz="977900" eaLnBrk="0" fontAlgn="base" hangingPunct="0">
              <a:spcBef>
                <a:spcPct val="50000"/>
              </a:spcBef>
              <a:spcAft>
                <a:spcPct val="0"/>
              </a:spcAft>
              <a:buFont typeface="Arial" panose="020B0604020202020204" pitchFamily="34" charset="0"/>
              <a:defRPr sz="1600">
                <a:solidFill>
                  <a:srgbClr val="000000"/>
                </a:solidFill>
                <a:latin typeface="宋体" panose="02010600030101010101" pitchFamily="2" charset="-122"/>
                <a:ea typeface="宋体" panose="02010600030101010101" pitchFamily="2" charset="-122"/>
              </a:defRPr>
            </a:lvl9pPr>
          </a:lstStyle>
          <a:p>
            <a:pPr algn="ctr" eaLnBrk="1" hangingPunct="1">
              <a:buFont typeface="Arial" panose="020B0604020202020204" pitchFamily="34" charset="0"/>
              <a:buNone/>
              <a:defRPr/>
            </a:pPr>
            <a:endParaRPr lang="zh-CN" altLang="en-US" sz="2600">
              <a:solidFill>
                <a:schemeClr val="tx1"/>
              </a:solidFill>
              <a:latin typeface="Tahoma" panose="020B0604030504040204" pitchFamily="34" charset="0"/>
            </a:endParaRPr>
          </a:p>
        </p:txBody>
      </p:sp>
      <p:sp>
        <p:nvSpPr>
          <p:cNvPr id="2056" name="Rectangle 8"/>
          <p:cNvSpPr>
            <a:spLocks noChangeArrowheads="1"/>
          </p:cNvSpPr>
          <p:nvPr userDrawn="1"/>
        </p:nvSpPr>
        <p:spPr bwMode="auto">
          <a:xfrm>
            <a:off x="439738" y="638175"/>
            <a:ext cx="458787" cy="500063"/>
          </a:xfrm>
          <a:prstGeom prst="rect">
            <a:avLst/>
          </a:prstGeom>
          <a:solidFill>
            <a:schemeClr val="folHlink"/>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7850" tIns="48925" rIns="97850" bIns="48925" anchor="ctr"/>
          <a:lstStyle>
            <a:lvl1pPr defTabSz="977900">
              <a:defRPr sz="1600">
                <a:solidFill>
                  <a:srgbClr val="000000"/>
                </a:solidFill>
                <a:latin typeface="宋体" panose="02010600030101010101" pitchFamily="2" charset="-122"/>
                <a:ea typeface="宋体" panose="02010600030101010101" pitchFamily="2" charset="-122"/>
              </a:defRPr>
            </a:lvl1pPr>
            <a:lvl2pPr marL="742950" indent="-285750" defTabSz="977900">
              <a:defRPr sz="1600">
                <a:solidFill>
                  <a:srgbClr val="000000"/>
                </a:solidFill>
                <a:latin typeface="宋体" panose="02010600030101010101" pitchFamily="2" charset="-122"/>
                <a:ea typeface="宋体" panose="02010600030101010101" pitchFamily="2" charset="-122"/>
              </a:defRPr>
            </a:lvl2pPr>
            <a:lvl3pPr marL="1143000" indent="-228600" defTabSz="977900">
              <a:defRPr sz="1600">
                <a:solidFill>
                  <a:srgbClr val="000000"/>
                </a:solidFill>
                <a:latin typeface="宋体" panose="02010600030101010101" pitchFamily="2" charset="-122"/>
                <a:ea typeface="宋体" panose="02010600030101010101" pitchFamily="2" charset="-122"/>
              </a:defRPr>
            </a:lvl3pPr>
            <a:lvl4pPr marL="1600200" indent="-228600" defTabSz="977900">
              <a:defRPr sz="1600">
                <a:solidFill>
                  <a:srgbClr val="000000"/>
                </a:solidFill>
                <a:latin typeface="宋体" panose="02010600030101010101" pitchFamily="2" charset="-122"/>
                <a:ea typeface="宋体" panose="02010600030101010101" pitchFamily="2" charset="-122"/>
              </a:defRPr>
            </a:lvl4pPr>
            <a:lvl5pPr marL="2057400" indent="-228600" defTabSz="977900">
              <a:defRPr sz="1600">
                <a:solidFill>
                  <a:srgbClr val="000000"/>
                </a:solidFill>
                <a:latin typeface="宋体" panose="02010600030101010101" pitchFamily="2" charset="-122"/>
                <a:ea typeface="宋体" panose="02010600030101010101" pitchFamily="2" charset="-122"/>
              </a:defRPr>
            </a:lvl5pPr>
            <a:lvl6pPr marL="2514600" indent="-228600" defTabSz="977900" eaLnBrk="0" fontAlgn="base" hangingPunct="0">
              <a:spcBef>
                <a:spcPct val="50000"/>
              </a:spcBef>
              <a:spcAft>
                <a:spcPct val="0"/>
              </a:spcAft>
              <a:buFont typeface="Arial" panose="020B0604020202020204" pitchFamily="34" charset="0"/>
              <a:defRPr sz="1600">
                <a:solidFill>
                  <a:srgbClr val="000000"/>
                </a:solidFill>
                <a:latin typeface="宋体" panose="02010600030101010101" pitchFamily="2" charset="-122"/>
                <a:ea typeface="宋体" panose="02010600030101010101" pitchFamily="2" charset="-122"/>
              </a:defRPr>
            </a:lvl6pPr>
            <a:lvl7pPr marL="2971800" indent="-228600" defTabSz="977900" eaLnBrk="0" fontAlgn="base" hangingPunct="0">
              <a:spcBef>
                <a:spcPct val="50000"/>
              </a:spcBef>
              <a:spcAft>
                <a:spcPct val="0"/>
              </a:spcAft>
              <a:buFont typeface="Arial" panose="020B0604020202020204" pitchFamily="34" charset="0"/>
              <a:defRPr sz="1600">
                <a:solidFill>
                  <a:srgbClr val="000000"/>
                </a:solidFill>
                <a:latin typeface="宋体" panose="02010600030101010101" pitchFamily="2" charset="-122"/>
                <a:ea typeface="宋体" panose="02010600030101010101" pitchFamily="2" charset="-122"/>
              </a:defRPr>
            </a:lvl7pPr>
            <a:lvl8pPr marL="3429000" indent="-228600" defTabSz="977900" eaLnBrk="0" fontAlgn="base" hangingPunct="0">
              <a:spcBef>
                <a:spcPct val="50000"/>
              </a:spcBef>
              <a:spcAft>
                <a:spcPct val="0"/>
              </a:spcAft>
              <a:buFont typeface="Arial" panose="020B0604020202020204" pitchFamily="34" charset="0"/>
              <a:defRPr sz="1600">
                <a:solidFill>
                  <a:srgbClr val="000000"/>
                </a:solidFill>
                <a:latin typeface="宋体" panose="02010600030101010101" pitchFamily="2" charset="-122"/>
                <a:ea typeface="宋体" panose="02010600030101010101" pitchFamily="2" charset="-122"/>
              </a:defRPr>
            </a:lvl8pPr>
            <a:lvl9pPr marL="3886200" indent="-228600" defTabSz="977900" eaLnBrk="0" fontAlgn="base" hangingPunct="0">
              <a:spcBef>
                <a:spcPct val="50000"/>
              </a:spcBef>
              <a:spcAft>
                <a:spcPct val="0"/>
              </a:spcAft>
              <a:buFont typeface="Arial" panose="020B0604020202020204" pitchFamily="34" charset="0"/>
              <a:defRPr sz="1600">
                <a:solidFill>
                  <a:srgbClr val="000000"/>
                </a:solidFill>
                <a:latin typeface="宋体" panose="02010600030101010101" pitchFamily="2" charset="-122"/>
                <a:ea typeface="宋体" panose="02010600030101010101" pitchFamily="2" charset="-122"/>
              </a:defRPr>
            </a:lvl9pPr>
          </a:lstStyle>
          <a:p>
            <a:pPr algn="ctr" eaLnBrk="1" hangingPunct="1">
              <a:buFont typeface="Arial" panose="020B0604020202020204" pitchFamily="34" charset="0"/>
              <a:buNone/>
              <a:defRPr/>
            </a:pPr>
            <a:endParaRPr lang="zh-CN" altLang="en-US" sz="2600">
              <a:solidFill>
                <a:schemeClr val="tx1"/>
              </a:solidFill>
              <a:latin typeface="Tahoma" panose="020B0604030504040204" pitchFamily="34" charset="0"/>
            </a:endParaRPr>
          </a:p>
        </p:txBody>
      </p:sp>
      <p:sp>
        <p:nvSpPr>
          <p:cNvPr id="2057" name="Rectangle 9"/>
          <p:cNvSpPr>
            <a:spLocks noChangeArrowheads="1"/>
          </p:cNvSpPr>
          <p:nvPr userDrawn="1"/>
        </p:nvSpPr>
        <p:spPr bwMode="auto">
          <a:xfrm>
            <a:off x="-6350" y="561975"/>
            <a:ext cx="604838" cy="444500"/>
          </a:xfrm>
          <a:prstGeom prst="rect">
            <a:avLst/>
          </a:prstGeom>
          <a:gradFill rotWithShape="0">
            <a:gsLst>
              <a:gs pos="0">
                <a:schemeClr val="bg1"/>
              </a:gs>
              <a:gs pos="100000">
                <a:schemeClr val="hlink"/>
              </a:gs>
            </a:gsLst>
            <a:lin ang="27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7850" tIns="48925" rIns="97850" bIns="48925" anchor="ctr"/>
          <a:lstStyle>
            <a:lvl1pPr defTabSz="977900">
              <a:defRPr sz="1600">
                <a:solidFill>
                  <a:srgbClr val="000000"/>
                </a:solidFill>
                <a:latin typeface="宋体" panose="02010600030101010101" pitchFamily="2" charset="-122"/>
                <a:ea typeface="宋体" panose="02010600030101010101" pitchFamily="2" charset="-122"/>
              </a:defRPr>
            </a:lvl1pPr>
            <a:lvl2pPr marL="742950" indent="-285750" defTabSz="977900">
              <a:defRPr sz="1600">
                <a:solidFill>
                  <a:srgbClr val="000000"/>
                </a:solidFill>
                <a:latin typeface="宋体" panose="02010600030101010101" pitchFamily="2" charset="-122"/>
                <a:ea typeface="宋体" panose="02010600030101010101" pitchFamily="2" charset="-122"/>
              </a:defRPr>
            </a:lvl2pPr>
            <a:lvl3pPr marL="1143000" indent="-228600" defTabSz="977900">
              <a:defRPr sz="1600">
                <a:solidFill>
                  <a:srgbClr val="000000"/>
                </a:solidFill>
                <a:latin typeface="宋体" panose="02010600030101010101" pitchFamily="2" charset="-122"/>
                <a:ea typeface="宋体" panose="02010600030101010101" pitchFamily="2" charset="-122"/>
              </a:defRPr>
            </a:lvl3pPr>
            <a:lvl4pPr marL="1600200" indent="-228600" defTabSz="977900">
              <a:defRPr sz="1600">
                <a:solidFill>
                  <a:srgbClr val="000000"/>
                </a:solidFill>
                <a:latin typeface="宋体" panose="02010600030101010101" pitchFamily="2" charset="-122"/>
                <a:ea typeface="宋体" panose="02010600030101010101" pitchFamily="2" charset="-122"/>
              </a:defRPr>
            </a:lvl4pPr>
            <a:lvl5pPr marL="2057400" indent="-228600" defTabSz="977900">
              <a:defRPr sz="1600">
                <a:solidFill>
                  <a:srgbClr val="000000"/>
                </a:solidFill>
                <a:latin typeface="宋体" panose="02010600030101010101" pitchFamily="2" charset="-122"/>
                <a:ea typeface="宋体" panose="02010600030101010101" pitchFamily="2" charset="-122"/>
              </a:defRPr>
            </a:lvl5pPr>
            <a:lvl6pPr marL="2514600" indent="-228600" defTabSz="977900" eaLnBrk="0" fontAlgn="base" hangingPunct="0">
              <a:spcBef>
                <a:spcPct val="50000"/>
              </a:spcBef>
              <a:spcAft>
                <a:spcPct val="0"/>
              </a:spcAft>
              <a:buFont typeface="Arial" panose="020B0604020202020204" pitchFamily="34" charset="0"/>
              <a:defRPr sz="1600">
                <a:solidFill>
                  <a:srgbClr val="000000"/>
                </a:solidFill>
                <a:latin typeface="宋体" panose="02010600030101010101" pitchFamily="2" charset="-122"/>
                <a:ea typeface="宋体" panose="02010600030101010101" pitchFamily="2" charset="-122"/>
              </a:defRPr>
            </a:lvl6pPr>
            <a:lvl7pPr marL="2971800" indent="-228600" defTabSz="977900" eaLnBrk="0" fontAlgn="base" hangingPunct="0">
              <a:spcBef>
                <a:spcPct val="50000"/>
              </a:spcBef>
              <a:spcAft>
                <a:spcPct val="0"/>
              </a:spcAft>
              <a:buFont typeface="Arial" panose="020B0604020202020204" pitchFamily="34" charset="0"/>
              <a:defRPr sz="1600">
                <a:solidFill>
                  <a:srgbClr val="000000"/>
                </a:solidFill>
                <a:latin typeface="宋体" panose="02010600030101010101" pitchFamily="2" charset="-122"/>
                <a:ea typeface="宋体" panose="02010600030101010101" pitchFamily="2" charset="-122"/>
              </a:defRPr>
            </a:lvl7pPr>
            <a:lvl8pPr marL="3429000" indent="-228600" defTabSz="977900" eaLnBrk="0" fontAlgn="base" hangingPunct="0">
              <a:spcBef>
                <a:spcPct val="50000"/>
              </a:spcBef>
              <a:spcAft>
                <a:spcPct val="0"/>
              </a:spcAft>
              <a:buFont typeface="Arial" panose="020B0604020202020204" pitchFamily="34" charset="0"/>
              <a:defRPr sz="1600">
                <a:solidFill>
                  <a:srgbClr val="000000"/>
                </a:solidFill>
                <a:latin typeface="宋体" panose="02010600030101010101" pitchFamily="2" charset="-122"/>
                <a:ea typeface="宋体" panose="02010600030101010101" pitchFamily="2" charset="-122"/>
              </a:defRPr>
            </a:lvl8pPr>
            <a:lvl9pPr marL="3886200" indent="-228600" defTabSz="977900" eaLnBrk="0" fontAlgn="base" hangingPunct="0">
              <a:spcBef>
                <a:spcPct val="50000"/>
              </a:spcBef>
              <a:spcAft>
                <a:spcPct val="0"/>
              </a:spcAft>
              <a:buFont typeface="Arial" panose="020B0604020202020204" pitchFamily="34" charset="0"/>
              <a:defRPr sz="1600">
                <a:solidFill>
                  <a:srgbClr val="000000"/>
                </a:solidFill>
                <a:latin typeface="宋体" panose="02010600030101010101" pitchFamily="2" charset="-122"/>
                <a:ea typeface="宋体" panose="02010600030101010101" pitchFamily="2" charset="-122"/>
              </a:defRPr>
            </a:lvl9pPr>
          </a:lstStyle>
          <a:p>
            <a:pPr algn="ctr" eaLnBrk="1" hangingPunct="1">
              <a:buFont typeface="Arial" panose="020B0604020202020204" pitchFamily="34" charset="0"/>
              <a:buNone/>
              <a:defRPr/>
            </a:pPr>
            <a:endParaRPr lang="zh-CN" altLang="en-US" sz="2600">
              <a:solidFill>
                <a:schemeClr val="tx1"/>
              </a:solidFill>
              <a:latin typeface="Tahoma" panose="020B0604030504040204" pitchFamily="34" charset="0"/>
            </a:endParaRPr>
          </a:p>
        </p:txBody>
      </p:sp>
      <p:sp>
        <p:nvSpPr>
          <p:cNvPr id="2058" name="Rectangle 10"/>
          <p:cNvSpPr>
            <a:spLocks noChangeArrowheads="1"/>
          </p:cNvSpPr>
          <p:nvPr userDrawn="1"/>
        </p:nvSpPr>
        <p:spPr bwMode="auto">
          <a:xfrm>
            <a:off x="679450" y="160338"/>
            <a:ext cx="34925" cy="1108075"/>
          </a:xfrm>
          <a:prstGeom prst="rect">
            <a:avLst/>
          </a:prstGeom>
          <a:gradFill rotWithShape="1">
            <a:gsLst>
              <a:gs pos="0">
                <a:srgbClr val="000082"/>
              </a:gs>
              <a:gs pos="30000">
                <a:srgbClr val="66008F"/>
              </a:gs>
              <a:gs pos="64999">
                <a:srgbClr val="BA0066"/>
              </a:gs>
              <a:gs pos="89999">
                <a:srgbClr val="FF0000"/>
              </a:gs>
              <a:gs pos="100000">
                <a:srgbClr val="FF8200"/>
              </a:gs>
            </a:gsLst>
            <a:lin ang="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7850" tIns="48925" rIns="97850" bIns="48925" anchor="ctr"/>
          <a:lstStyle>
            <a:lvl1pPr defTabSz="977900">
              <a:defRPr sz="1600">
                <a:solidFill>
                  <a:srgbClr val="000000"/>
                </a:solidFill>
                <a:latin typeface="宋体" panose="02010600030101010101" pitchFamily="2" charset="-122"/>
                <a:ea typeface="宋体" panose="02010600030101010101" pitchFamily="2" charset="-122"/>
              </a:defRPr>
            </a:lvl1pPr>
            <a:lvl2pPr marL="742950" indent="-285750" defTabSz="977900">
              <a:defRPr sz="1600">
                <a:solidFill>
                  <a:srgbClr val="000000"/>
                </a:solidFill>
                <a:latin typeface="宋体" panose="02010600030101010101" pitchFamily="2" charset="-122"/>
                <a:ea typeface="宋体" panose="02010600030101010101" pitchFamily="2" charset="-122"/>
              </a:defRPr>
            </a:lvl2pPr>
            <a:lvl3pPr marL="1143000" indent="-228600" defTabSz="977900">
              <a:defRPr sz="1600">
                <a:solidFill>
                  <a:srgbClr val="000000"/>
                </a:solidFill>
                <a:latin typeface="宋体" panose="02010600030101010101" pitchFamily="2" charset="-122"/>
                <a:ea typeface="宋体" panose="02010600030101010101" pitchFamily="2" charset="-122"/>
              </a:defRPr>
            </a:lvl3pPr>
            <a:lvl4pPr marL="1600200" indent="-228600" defTabSz="977900">
              <a:defRPr sz="1600">
                <a:solidFill>
                  <a:srgbClr val="000000"/>
                </a:solidFill>
                <a:latin typeface="宋体" panose="02010600030101010101" pitchFamily="2" charset="-122"/>
                <a:ea typeface="宋体" panose="02010600030101010101" pitchFamily="2" charset="-122"/>
              </a:defRPr>
            </a:lvl4pPr>
            <a:lvl5pPr marL="2057400" indent="-228600" defTabSz="977900">
              <a:defRPr sz="1600">
                <a:solidFill>
                  <a:srgbClr val="000000"/>
                </a:solidFill>
                <a:latin typeface="宋体" panose="02010600030101010101" pitchFamily="2" charset="-122"/>
                <a:ea typeface="宋体" panose="02010600030101010101" pitchFamily="2" charset="-122"/>
              </a:defRPr>
            </a:lvl5pPr>
            <a:lvl6pPr marL="2514600" indent="-228600" defTabSz="977900" eaLnBrk="0" fontAlgn="base" hangingPunct="0">
              <a:spcBef>
                <a:spcPct val="50000"/>
              </a:spcBef>
              <a:spcAft>
                <a:spcPct val="0"/>
              </a:spcAft>
              <a:buFont typeface="Arial" panose="020B0604020202020204" pitchFamily="34" charset="0"/>
              <a:defRPr sz="1600">
                <a:solidFill>
                  <a:srgbClr val="000000"/>
                </a:solidFill>
                <a:latin typeface="宋体" panose="02010600030101010101" pitchFamily="2" charset="-122"/>
                <a:ea typeface="宋体" panose="02010600030101010101" pitchFamily="2" charset="-122"/>
              </a:defRPr>
            </a:lvl6pPr>
            <a:lvl7pPr marL="2971800" indent="-228600" defTabSz="977900" eaLnBrk="0" fontAlgn="base" hangingPunct="0">
              <a:spcBef>
                <a:spcPct val="50000"/>
              </a:spcBef>
              <a:spcAft>
                <a:spcPct val="0"/>
              </a:spcAft>
              <a:buFont typeface="Arial" panose="020B0604020202020204" pitchFamily="34" charset="0"/>
              <a:defRPr sz="1600">
                <a:solidFill>
                  <a:srgbClr val="000000"/>
                </a:solidFill>
                <a:latin typeface="宋体" panose="02010600030101010101" pitchFamily="2" charset="-122"/>
                <a:ea typeface="宋体" panose="02010600030101010101" pitchFamily="2" charset="-122"/>
              </a:defRPr>
            </a:lvl7pPr>
            <a:lvl8pPr marL="3429000" indent="-228600" defTabSz="977900" eaLnBrk="0" fontAlgn="base" hangingPunct="0">
              <a:spcBef>
                <a:spcPct val="50000"/>
              </a:spcBef>
              <a:spcAft>
                <a:spcPct val="0"/>
              </a:spcAft>
              <a:buFont typeface="Arial" panose="020B0604020202020204" pitchFamily="34" charset="0"/>
              <a:defRPr sz="1600">
                <a:solidFill>
                  <a:srgbClr val="000000"/>
                </a:solidFill>
                <a:latin typeface="宋体" panose="02010600030101010101" pitchFamily="2" charset="-122"/>
                <a:ea typeface="宋体" panose="02010600030101010101" pitchFamily="2" charset="-122"/>
              </a:defRPr>
            </a:lvl8pPr>
            <a:lvl9pPr marL="3886200" indent="-228600" defTabSz="977900" eaLnBrk="0" fontAlgn="base" hangingPunct="0">
              <a:spcBef>
                <a:spcPct val="50000"/>
              </a:spcBef>
              <a:spcAft>
                <a:spcPct val="0"/>
              </a:spcAft>
              <a:buFont typeface="Arial" panose="020B0604020202020204" pitchFamily="34" charset="0"/>
              <a:defRPr sz="1600">
                <a:solidFill>
                  <a:srgbClr val="000000"/>
                </a:solidFill>
                <a:latin typeface="宋体" panose="02010600030101010101" pitchFamily="2" charset="-122"/>
                <a:ea typeface="宋体" panose="02010600030101010101" pitchFamily="2" charset="-122"/>
              </a:defRPr>
            </a:lvl9pPr>
          </a:lstStyle>
          <a:p>
            <a:pPr algn="ctr" eaLnBrk="1" hangingPunct="1">
              <a:buFont typeface="Arial" panose="020B0604020202020204" pitchFamily="34" charset="0"/>
              <a:buNone/>
              <a:defRPr/>
            </a:pPr>
            <a:endParaRPr lang="zh-CN" altLang="en-US" sz="2600">
              <a:solidFill>
                <a:srgbClr val="FF3300"/>
              </a:solidFill>
              <a:latin typeface="Tahoma" panose="020B0604030504040204" pitchFamily="34" charset="0"/>
            </a:endParaRPr>
          </a:p>
        </p:txBody>
      </p:sp>
      <p:sp>
        <p:nvSpPr>
          <p:cNvPr id="2059" name="Rectangle 11"/>
          <p:cNvSpPr>
            <a:spLocks noChangeArrowheads="1"/>
          </p:cNvSpPr>
          <p:nvPr userDrawn="1"/>
        </p:nvSpPr>
        <p:spPr bwMode="auto">
          <a:xfrm>
            <a:off x="333375" y="992188"/>
            <a:ext cx="8912225" cy="33337"/>
          </a:xfrm>
          <a:prstGeom prst="rect">
            <a:avLst/>
          </a:prstGeom>
          <a:gradFill rotWithShape="1">
            <a:gsLst>
              <a:gs pos="0">
                <a:srgbClr val="0000FF"/>
              </a:gs>
              <a:gs pos="100000">
                <a:srgbClr val="8686FF"/>
              </a:gs>
            </a:gsLst>
            <a:lin ang="54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7850" tIns="48925" rIns="97850" bIns="48925" anchor="ctr"/>
          <a:lstStyle>
            <a:lvl1pPr defTabSz="977900">
              <a:defRPr sz="1600">
                <a:solidFill>
                  <a:srgbClr val="000000"/>
                </a:solidFill>
                <a:latin typeface="宋体" panose="02010600030101010101" pitchFamily="2" charset="-122"/>
                <a:ea typeface="宋体" panose="02010600030101010101" pitchFamily="2" charset="-122"/>
              </a:defRPr>
            </a:lvl1pPr>
            <a:lvl2pPr marL="742950" indent="-285750" defTabSz="977900">
              <a:defRPr sz="1600">
                <a:solidFill>
                  <a:srgbClr val="000000"/>
                </a:solidFill>
                <a:latin typeface="宋体" panose="02010600030101010101" pitchFamily="2" charset="-122"/>
                <a:ea typeface="宋体" panose="02010600030101010101" pitchFamily="2" charset="-122"/>
              </a:defRPr>
            </a:lvl2pPr>
            <a:lvl3pPr marL="1143000" indent="-228600" defTabSz="977900">
              <a:defRPr sz="1600">
                <a:solidFill>
                  <a:srgbClr val="000000"/>
                </a:solidFill>
                <a:latin typeface="宋体" panose="02010600030101010101" pitchFamily="2" charset="-122"/>
                <a:ea typeface="宋体" panose="02010600030101010101" pitchFamily="2" charset="-122"/>
              </a:defRPr>
            </a:lvl3pPr>
            <a:lvl4pPr marL="1600200" indent="-228600" defTabSz="977900">
              <a:defRPr sz="1600">
                <a:solidFill>
                  <a:srgbClr val="000000"/>
                </a:solidFill>
                <a:latin typeface="宋体" panose="02010600030101010101" pitchFamily="2" charset="-122"/>
                <a:ea typeface="宋体" panose="02010600030101010101" pitchFamily="2" charset="-122"/>
              </a:defRPr>
            </a:lvl4pPr>
            <a:lvl5pPr marL="2057400" indent="-228600" defTabSz="977900">
              <a:defRPr sz="1600">
                <a:solidFill>
                  <a:srgbClr val="000000"/>
                </a:solidFill>
                <a:latin typeface="宋体" panose="02010600030101010101" pitchFamily="2" charset="-122"/>
                <a:ea typeface="宋体" panose="02010600030101010101" pitchFamily="2" charset="-122"/>
              </a:defRPr>
            </a:lvl5pPr>
            <a:lvl6pPr marL="2514600" indent="-228600" defTabSz="977900" eaLnBrk="0" fontAlgn="base" hangingPunct="0">
              <a:spcBef>
                <a:spcPct val="50000"/>
              </a:spcBef>
              <a:spcAft>
                <a:spcPct val="0"/>
              </a:spcAft>
              <a:buFont typeface="Arial" panose="020B0604020202020204" pitchFamily="34" charset="0"/>
              <a:defRPr sz="1600">
                <a:solidFill>
                  <a:srgbClr val="000000"/>
                </a:solidFill>
                <a:latin typeface="宋体" panose="02010600030101010101" pitchFamily="2" charset="-122"/>
                <a:ea typeface="宋体" panose="02010600030101010101" pitchFamily="2" charset="-122"/>
              </a:defRPr>
            </a:lvl6pPr>
            <a:lvl7pPr marL="2971800" indent="-228600" defTabSz="977900" eaLnBrk="0" fontAlgn="base" hangingPunct="0">
              <a:spcBef>
                <a:spcPct val="50000"/>
              </a:spcBef>
              <a:spcAft>
                <a:spcPct val="0"/>
              </a:spcAft>
              <a:buFont typeface="Arial" panose="020B0604020202020204" pitchFamily="34" charset="0"/>
              <a:defRPr sz="1600">
                <a:solidFill>
                  <a:srgbClr val="000000"/>
                </a:solidFill>
                <a:latin typeface="宋体" panose="02010600030101010101" pitchFamily="2" charset="-122"/>
                <a:ea typeface="宋体" panose="02010600030101010101" pitchFamily="2" charset="-122"/>
              </a:defRPr>
            </a:lvl7pPr>
            <a:lvl8pPr marL="3429000" indent="-228600" defTabSz="977900" eaLnBrk="0" fontAlgn="base" hangingPunct="0">
              <a:spcBef>
                <a:spcPct val="50000"/>
              </a:spcBef>
              <a:spcAft>
                <a:spcPct val="0"/>
              </a:spcAft>
              <a:buFont typeface="Arial" panose="020B0604020202020204" pitchFamily="34" charset="0"/>
              <a:defRPr sz="1600">
                <a:solidFill>
                  <a:srgbClr val="000000"/>
                </a:solidFill>
                <a:latin typeface="宋体" panose="02010600030101010101" pitchFamily="2" charset="-122"/>
                <a:ea typeface="宋体" panose="02010600030101010101" pitchFamily="2" charset="-122"/>
              </a:defRPr>
            </a:lvl8pPr>
            <a:lvl9pPr marL="3886200" indent="-228600" defTabSz="977900" eaLnBrk="0" fontAlgn="base" hangingPunct="0">
              <a:spcBef>
                <a:spcPct val="50000"/>
              </a:spcBef>
              <a:spcAft>
                <a:spcPct val="0"/>
              </a:spcAft>
              <a:buFont typeface="Arial" panose="020B0604020202020204" pitchFamily="34" charset="0"/>
              <a:defRPr sz="1600">
                <a:solidFill>
                  <a:srgbClr val="000000"/>
                </a:solidFill>
                <a:latin typeface="宋体" panose="02010600030101010101" pitchFamily="2" charset="-122"/>
                <a:ea typeface="宋体" panose="02010600030101010101" pitchFamily="2" charset="-122"/>
              </a:defRPr>
            </a:lvl9pPr>
          </a:lstStyle>
          <a:p>
            <a:pPr algn="ctr" eaLnBrk="1" hangingPunct="1">
              <a:buFont typeface="Arial" panose="020B0604020202020204" pitchFamily="34" charset="0"/>
              <a:buNone/>
              <a:defRPr/>
            </a:pPr>
            <a:endParaRPr lang="zh-CN" altLang="en-US" sz="2600">
              <a:solidFill>
                <a:schemeClr val="tx1"/>
              </a:solidFill>
              <a:latin typeface="Tahoma" panose="020B0604030504040204" pitchFamily="34" charset="0"/>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77900" rtl="0" eaLnBrk="0" fontAlgn="base" hangingPunct="0">
        <a:spcBef>
          <a:spcPct val="0"/>
        </a:spcBef>
        <a:spcAft>
          <a:spcPct val="0"/>
        </a:spcAft>
        <a:defRPr sz="4700">
          <a:solidFill>
            <a:srgbClr val="FF3300"/>
          </a:solidFill>
          <a:latin typeface="+mj-lt"/>
          <a:ea typeface="+mj-ea"/>
          <a:cs typeface="+mj-cs"/>
        </a:defRPr>
      </a:lvl1pPr>
      <a:lvl2pPr algn="ctr" defTabSz="977900" rtl="0" eaLnBrk="0" fontAlgn="base" hangingPunct="0">
        <a:spcBef>
          <a:spcPct val="0"/>
        </a:spcBef>
        <a:spcAft>
          <a:spcPct val="0"/>
        </a:spcAft>
        <a:defRPr sz="4700">
          <a:solidFill>
            <a:srgbClr val="FF3300"/>
          </a:solidFill>
          <a:latin typeface="Arial" panose="020B0604020202020204" pitchFamily="34" charset="0"/>
          <a:ea typeface="宋体" panose="02010600030101010101" pitchFamily="2" charset="-122"/>
        </a:defRPr>
      </a:lvl2pPr>
      <a:lvl3pPr algn="ctr" defTabSz="977900" rtl="0" eaLnBrk="0" fontAlgn="base" hangingPunct="0">
        <a:spcBef>
          <a:spcPct val="0"/>
        </a:spcBef>
        <a:spcAft>
          <a:spcPct val="0"/>
        </a:spcAft>
        <a:defRPr sz="4700">
          <a:solidFill>
            <a:srgbClr val="FF3300"/>
          </a:solidFill>
          <a:latin typeface="Arial" panose="020B0604020202020204" pitchFamily="34" charset="0"/>
          <a:ea typeface="宋体" panose="02010600030101010101" pitchFamily="2" charset="-122"/>
        </a:defRPr>
      </a:lvl3pPr>
      <a:lvl4pPr algn="ctr" defTabSz="977900" rtl="0" eaLnBrk="0" fontAlgn="base" hangingPunct="0">
        <a:spcBef>
          <a:spcPct val="0"/>
        </a:spcBef>
        <a:spcAft>
          <a:spcPct val="0"/>
        </a:spcAft>
        <a:defRPr sz="4700">
          <a:solidFill>
            <a:srgbClr val="FF3300"/>
          </a:solidFill>
          <a:latin typeface="Arial" panose="020B0604020202020204" pitchFamily="34" charset="0"/>
          <a:ea typeface="宋体" panose="02010600030101010101" pitchFamily="2" charset="-122"/>
        </a:defRPr>
      </a:lvl4pPr>
      <a:lvl5pPr algn="ctr" defTabSz="977900" rtl="0" eaLnBrk="0" fontAlgn="base" hangingPunct="0">
        <a:spcBef>
          <a:spcPct val="0"/>
        </a:spcBef>
        <a:spcAft>
          <a:spcPct val="0"/>
        </a:spcAft>
        <a:defRPr sz="4700">
          <a:solidFill>
            <a:srgbClr val="FF3300"/>
          </a:solidFill>
          <a:latin typeface="Arial" panose="020B0604020202020204" pitchFamily="34" charset="0"/>
          <a:ea typeface="宋体" panose="02010600030101010101" pitchFamily="2" charset="-122"/>
        </a:defRPr>
      </a:lvl5pPr>
      <a:lvl6pPr marL="457200" algn="ctr" defTabSz="977900" rtl="0" eaLnBrk="0" fontAlgn="base" hangingPunct="0">
        <a:spcBef>
          <a:spcPct val="0"/>
        </a:spcBef>
        <a:spcAft>
          <a:spcPct val="0"/>
        </a:spcAft>
        <a:defRPr sz="4700">
          <a:solidFill>
            <a:srgbClr val="FF3300"/>
          </a:solidFill>
          <a:latin typeface="Arial" panose="020B0604020202020204" pitchFamily="34" charset="0"/>
          <a:ea typeface="宋体" panose="02010600030101010101" pitchFamily="2" charset="-122"/>
        </a:defRPr>
      </a:lvl6pPr>
      <a:lvl7pPr marL="914400" algn="ctr" defTabSz="977900" rtl="0" eaLnBrk="0" fontAlgn="base" hangingPunct="0">
        <a:spcBef>
          <a:spcPct val="0"/>
        </a:spcBef>
        <a:spcAft>
          <a:spcPct val="0"/>
        </a:spcAft>
        <a:defRPr sz="4700">
          <a:solidFill>
            <a:srgbClr val="FF3300"/>
          </a:solidFill>
          <a:latin typeface="Arial" panose="020B0604020202020204" pitchFamily="34" charset="0"/>
          <a:ea typeface="宋体" panose="02010600030101010101" pitchFamily="2" charset="-122"/>
        </a:defRPr>
      </a:lvl7pPr>
      <a:lvl8pPr marL="1371600" algn="ctr" defTabSz="977900" rtl="0" eaLnBrk="0" fontAlgn="base" hangingPunct="0">
        <a:spcBef>
          <a:spcPct val="0"/>
        </a:spcBef>
        <a:spcAft>
          <a:spcPct val="0"/>
        </a:spcAft>
        <a:defRPr sz="4700">
          <a:solidFill>
            <a:srgbClr val="FF3300"/>
          </a:solidFill>
          <a:latin typeface="Arial" panose="020B0604020202020204" pitchFamily="34" charset="0"/>
          <a:ea typeface="宋体" panose="02010600030101010101" pitchFamily="2" charset="-122"/>
        </a:defRPr>
      </a:lvl8pPr>
      <a:lvl9pPr marL="1828800" algn="ctr" defTabSz="977900" rtl="0" eaLnBrk="0" fontAlgn="base" hangingPunct="0">
        <a:spcBef>
          <a:spcPct val="0"/>
        </a:spcBef>
        <a:spcAft>
          <a:spcPct val="0"/>
        </a:spcAft>
        <a:defRPr sz="4700">
          <a:solidFill>
            <a:srgbClr val="FF3300"/>
          </a:solidFill>
          <a:latin typeface="Arial" panose="020B0604020202020204" pitchFamily="34" charset="0"/>
          <a:ea typeface="宋体" panose="02010600030101010101" pitchFamily="2" charset="-122"/>
        </a:defRPr>
      </a:lvl9pPr>
    </p:titleStyle>
    <p:bodyStyle>
      <a:lvl1pPr marL="367030" indent="-367030" algn="l" defTabSz="977900" rtl="0" eaLnBrk="0" fontAlgn="base" hangingPunct="0">
        <a:spcBef>
          <a:spcPct val="20000"/>
        </a:spcBef>
        <a:spcAft>
          <a:spcPct val="0"/>
        </a:spcAft>
        <a:buChar char="•"/>
        <a:defRPr sz="3400">
          <a:solidFill>
            <a:srgbClr val="0000FF"/>
          </a:solidFill>
          <a:latin typeface="+mn-lt"/>
          <a:ea typeface="+mn-ea"/>
          <a:cs typeface="+mn-cs"/>
        </a:defRPr>
      </a:lvl1pPr>
      <a:lvl2pPr marL="795655" indent="-306705" algn="l" defTabSz="977900" rtl="0" eaLnBrk="0" fontAlgn="base" hangingPunct="0">
        <a:spcBef>
          <a:spcPct val="20000"/>
        </a:spcBef>
        <a:spcAft>
          <a:spcPct val="0"/>
        </a:spcAft>
        <a:buChar char="–"/>
        <a:defRPr sz="3000">
          <a:solidFill>
            <a:schemeClr val="tx1"/>
          </a:solidFill>
          <a:latin typeface="+mn-lt"/>
          <a:ea typeface="+mn-ea"/>
        </a:defRPr>
      </a:lvl2pPr>
      <a:lvl3pPr marL="1222375" indent="-244475" algn="l" defTabSz="977900" rtl="0" eaLnBrk="0" fontAlgn="base" hangingPunct="0">
        <a:spcBef>
          <a:spcPct val="20000"/>
        </a:spcBef>
        <a:spcAft>
          <a:spcPct val="0"/>
        </a:spcAft>
        <a:buChar char="•"/>
        <a:defRPr sz="2600">
          <a:solidFill>
            <a:schemeClr val="tx1"/>
          </a:solidFill>
          <a:latin typeface="+mn-lt"/>
          <a:ea typeface="+mn-ea"/>
        </a:defRPr>
      </a:lvl3pPr>
      <a:lvl4pPr marL="1713230" indent="-244475" algn="l" defTabSz="977900" rtl="0" eaLnBrk="0" fontAlgn="base" hangingPunct="0">
        <a:spcBef>
          <a:spcPct val="20000"/>
        </a:spcBef>
        <a:spcAft>
          <a:spcPct val="0"/>
        </a:spcAft>
        <a:buChar char="–"/>
        <a:defRPr sz="2100">
          <a:solidFill>
            <a:schemeClr val="tx1"/>
          </a:solidFill>
          <a:latin typeface="+mn-lt"/>
          <a:ea typeface="+mn-ea"/>
        </a:defRPr>
      </a:lvl4pPr>
      <a:lvl5pPr marL="2202180" indent="-244475" algn="l" defTabSz="977900" rtl="0" eaLnBrk="0" fontAlgn="base" hangingPunct="0">
        <a:spcBef>
          <a:spcPct val="20000"/>
        </a:spcBef>
        <a:spcAft>
          <a:spcPct val="0"/>
        </a:spcAft>
        <a:buChar char="»"/>
        <a:defRPr sz="2100">
          <a:solidFill>
            <a:schemeClr val="tx1"/>
          </a:solidFill>
          <a:latin typeface="+mn-lt"/>
          <a:ea typeface="+mn-ea"/>
        </a:defRPr>
      </a:lvl5pPr>
      <a:lvl6pPr marL="2659380" indent="-244475" algn="l" defTabSz="977900" rtl="0" eaLnBrk="0" fontAlgn="base" hangingPunct="0">
        <a:spcBef>
          <a:spcPct val="20000"/>
        </a:spcBef>
        <a:spcAft>
          <a:spcPct val="0"/>
        </a:spcAft>
        <a:buChar char="»"/>
        <a:defRPr sz="2100">
          <a:solidFill>
            <a:schemeClr val="tx1"/>
          </a:solidFill>
          <a:latin typeface="+mn-lt"/>
          <a:ea typeface="+mn-ea"/>
        </a:defRPr>
      </a:lvl6pPr>
      <a:lvl7pPr marL="3116580" indent="-244475" algn="l" defTabSz="977900" rtl="0" eaLnBrk="0" fontAlgn="base" hangingPunct="0">
        <a:spcBef>
          <a:spcPct val="20000"/>
        </a:spcBef>
        <a:spcAft>
          <a:spcPct val="0"/>
        </a:spcAft>
        <a:buChar char="»"/>
        <a:defRPr sz="2100">
          <a:solidFill>
            <a:schemeClr val="tx1"/>
          </a:solidFill>
          <a:latin typeface="+mn-lt"/>
          <a:ea typeface="+mn-ea"/>
        </a:defRPr>
      </a:lvl7pPr>
      <a:lvl8pPr marL="3573780" indent="-244475" algn="l" defTabSz="977900" rtl="0" eaLnBrk="0" fontAlgn="base" hangingPunct="0">
        <a:spcBef>
          <a:spcPct val="20000"/>
        </a:spcBef>
        <a:spcAft>
          <a:spcPct val="0"/>
        </a:spcAft>
        <a:buChar char="»"/>
        <a:defRPr sz="2100">
          <a:solidFill>
            <a:schemeClr val="tx1"/>
          </a:solidFill>
          <a:latin typeface="+mn-lt"/>
          <a:ea typeface="+mn-ea"/>
        </a:defRPr>
      </a:lvl8pPr>
      <a:lvl9pPr marL="4030980" indent="-244475" algn="l" defTabSz="977900" rtl="0" eaLnBrk="0" fontAlgn="base" hangingPunct="0">
        <a:spcBef>
          <a:spcPct val="20000"/>
        </a:spcBef>
        <a:spcAft>
          <a:spcPct val="0"/>
        </a:spcAft>
        <a:buChar char="»"/>
        <a:defRPr sz="21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3074" name="Rectangle 17"/>
          <p:cNvSpPr>
            <a:spLocks noChangeArrowheads="1"/>
          </p:cNvSpPr>
          <p:nvPr/>
        </p:nvSpPr>
        <p:spPr bwMode="auto">
          <a:xfrm>
            <a:off x="0" y="-26988"/>
            <a:ext cx="9906000" cy="628651"/>
          </a:xfrm>
          <a:prstGeom prst="rect">
            <a:avLst/>
          </a:prstGeom>
          <a:gradFill rotWithShape="1">
            <a:gsLst>
              <a:gs pos="0">
                <a:srgbClr val="003366"/>
              </a:gs>
              <a:gs pos="100000">
                <a:srgbClr val="FFFFFF"/>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1600">
                <a:solidFill>
                  <a:srgbClr val="000000"/>
                </a:solidFill>
                <a:latin typeface="宋体" panose="02010600030101010101" pitchFamily="2" charset="-122"/>
                <a:ea typeface="宋体" panose="02010600030101010101" pitchFamily="2" charset="-122"/>
              </a:defRPr>
            </a:lvl1pPr>
            <a:lvl2pPr marL="742950" indent="-285750">
              <a:defRPr sz="1600">
                <a:solidFill>
                  <a:srgbClr val="000000"/>
                </a:solidFill>
                <a:latin typeface="宋体" panose="02010600030101010101" pitchFamily="2" charset="-122"/>
                <a:ea typeface="宋体" panose="02010600030101010101" pitchFamily="2" charset="-122"/>
              </a:defRPr>
            </a:lvl2pPr>
            <a:lvl3pPr marL="1143000" indent="-228600">
              <a:defRPr sz="1600">
                <a:solidFill>
                  <a:srgbClr val="000000"/>
                </a:solidFill>
                <a:latin typeface="宋体" panose="02010600030101010101" pitchFamily="2" charset="-122"/>
                <a:ea typeface="宋体" panose="02010600030101010101" pitchFamily="2" charset="-122"/>
              </a:defRPr>
            </a:lvl3pPr>
            <a:lvl4pPr marL="1600200" indent="-228600">
              <a:defRPr sz="1600">
                <a:solidFill>
                  <a:srgbClr val="000000"/>
                </a:solidFill>
                <a:latin typeface="宋体" panose="02010600030101010101" pitchFamily="2" charset="-122"/>
                <a:ea typeface="宋体" panose="02010600030101010101" pitchFamily="2" charset="-122"/>
              </a:defRPr>
            </a:lvl4pPr>
            <a:lvl5pPr marL="2057400" indent="-228600">
              <a:defRPr sz="1600">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50000"/>
              </a:spcBef>
              <a:spcAft>
                <a:spcPct val="0"/>
              </a:spcAft>
              <a:buFont typeface="Arial" panose="020B0604020202020204" pitchFamily="34" charset="0"/>
              <a:defRPr sz="1600">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50000"/>
              </a:spcBef>
              <a:spcAft>
                <a:spcPct val="0"/>
              </a:spcAft>
              <a:buFont typeface="Arial" panose="020B0604020202020204" pitchFamily="34" charset="0"/>
              <a:defRPr sz="1600">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50000"/>
              </a:spcBef>
              <a:spcAft>
                <a:spcPct val="0"/>
              </a:spcAft>
              <a:buFont typeface="Arial" panose="020B0604020202020204" pitchFamily="34" charset="0"/>
              <a:defRPr sz="1600">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50000"/>
              </a:spcBef>
              <a:spcAft>
                <a:spcPct val="0"/>
              </a:spcAft>
              <a:buFont typeface="Arial" panose="020B0604020202020204" pitchFamily="34" charset="0"/>
              <a:defRPr sz="1600">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rgbClr val="003366"/>
              </a:buClr>
              <a:buFont typeface="Arial" panose="020B0604020202020204" pitchFamily="34" charset="0"/>
              <a:buNone/>
              <a:defRPr/>
            </a:pPr>
            <a:endParaRPr lang="zh-CN" altLang="en-US" sz="1200">
              <a:solidFill>
                <a:schemeClr val="tx1"/>
              </a:solidFill>
              <a:latin typeface="Arial" panose="020B0604020202020204" pitchFamily="34" charset="0"/>
            </a:endParaRPr>
          </a:p>
        </p:txBody>
      </p:sp>
      <p:sp>
        <p:nvSpPr>
          <p:cNvPr id="3075" name="Rectangle 18"/>
          <p:cNvSpPr>
            <a:spLocks noChangeArrowheads="1"/>
          </p:cNvSpPr>
          <p:nvPr/>
        </p:nvSpPr>
        <p:spPr bwMode="auto">
          <a:xfrm>
            <a:off x="3175" y="6594475"/>
            <a:ext cx="9906000" cy="628650"/>
          </a:xfrm>
          <a:prstGeom prst="rect">
            <a:avLst/>
          </a:prstGeom>
          <a:gradFill rotWithShape="1">
            <a:gsLst>
              <a:gs pos="0">
                <a:srgbClr val="FFFFFF"/>
              </a:gs>
              <a:gs pos="100000">
                <a:srgbClr val="003366"/>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defTabSz="880745">
              <a:lnSpc>
                <a:spcPct val="180000"/>
              </a:lnSpc>
              <a:spcBef>
                <a:spcPct val="50000"/>
              </a:spcBef>
              <a:buSzPct val="125000"/>
              <a:buFont typeface="Wingdings" panose="05000000000000000000" pitchFamily="2" charset="2"/>
              <a:buNone/>
              <a:defRPr/>
            </a:pPr>
            <a:endParaRPr lang="zh-CN" altLang="en-US" sz="1500" b="1">
              <a:solidFill>
                <a:schemeClr val="tx1"/>
              </a:solidFill>
              <a:effectLst>
                <a:outerShdw blurRad="38100" dist="38100" dir="2700000" algn="tl">
                  <a:srgbClr val="C0C0C0"/>
                </a:outerShdw>
              </a:effectLst>
              <a:latin typeface="Times New Roman" panose="02020603050405020304" pitchFamily="18" charset="0"/>
            </a:endParaRPr>
          </a:p>
        </p:txBody>
      </p:sp>
      <p:sp>
        <p:nvSpPr>
          <p:cNvPr id="3076" name="Text Box 30"/>
          <p:cNvSpPr txBox="1">
            <a:spLocks noChangeArrowheads="1"/>
          </p:cNvSpPr>
          <p:nvPr/>
        </p:nvSpPr>
        <p:spPr bwMode="auto">
          <a:xfrm>
            <a:off x="9345613" y="6788150"/>
            <a:ext cx="471487"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8146" tIns="44073" rIns="88146" bIns="44073">
            <a:spAutoFit/>
          </a:bodyPr>
          <a:lstStyle>
            <a:lvl1pPr defTabSz="880745">
              <a:defRPr sz="1600">
                <a:solidFill>
                  <a:srgbClr val="000000"/>
                </a:solidFill>
                <a:latin typeface="宋体" panose="02010600030101010101" pitchFamily="2" charset="-122"/>
                <a:ea typeface="宋体" panose="02010600030101010101" pitchFamily="2" charset="-122"/>
              </a:defRPr>
            </a:lvl1pPr>
            <a:lvl2pPr marL="742950" indent="-285750" defTabSz="880745">
              <a:defRPr sz="1600">
                <a:solidFill>
                  <a:srgbClr val="000000"/>
                </a:solidFill>
                <a:latin typeface="宋体" panose="02010600030101010101" pitchFamily="2" charset="-122"/>
                <a:ea typeface="宋体" panose="02010600030101010101" pitchFamily="2" charset="-122"/>
              </a:defRPr>
            </a:lvl2pPr>
            <a:lvl3pPr marL="1143000" indent="-228600" defTabSz="880745">
              <a:defRPr sz="1600">
                <a:solidFill>
                  <a:srgbClr val="000000"/>
                </a:solidFill>
                <a:latin typeface="宋体" panose="02010600030101010101" pitchFamily="2" charset="-122"/>
                <a:ea typeface="宋体" panose="02010600030101010101" pitchFamily="2" charset="-122"/>
              </a:defRPr>
            </a:lvl3pPr>
            <a:lvl4pPr marL="1600200" indent="-228600" defTabSz="880745">
              <a:defRPr sz="1600">
                <a:solidFill>
                  <a:srgbClr val="000000"/>
                </a:solidFill>
                <a:latin typeface="宋体" panose="02010600030101010101" pitchFamily="2" charset="-122"/>
                <a:ea typeface="宋体" panose="02010600030101010101" pitchFamily="2" charset="-122"/>
              </a:defRPr>
            </a:lvl4pPr>
            <a:lvl5pPr marL="2057400" indent="-228600" defTabSz="880745">
              <a:defRPr sz="1600">
                <a:solidFill>
                  <a:srgbClr val="000000"/>
                </a:solidFill>
                <a:latin typeface="宋体" panose="02010600030101010101" pitchFamily="2" charset="-122"/>
                <a:ea typeface="宋体" panose="02010600030101010101" pitchFamily="2" charset="-122"/>
              </a:defRPr>
            </a:lvl5pPr>
            <a:lvl6pPr marL="2514600" indent="-228600" defTabSz="880745" eaLnBrk="0" fontAlgn="base" hangingPunct="0">
              <a:spcBef>
                <a:spcPct val="50000"/>
              </a:spcBef>
              <a:spcAft>
                <a:spcPct val="0"/>
              </a:spcAft>
              <a:buFont typeface="Arial" panose="020B0604020202020204" pitchFamily="34" charset="0"/>
              <a:defRPr sz="1600">
                <a:solidFill>
                  <a:srgbClr val="000000"/>
                </a:solidFill>
                <a:latin typeface="宋体" panose="02010600030101010101" pitchFamily="2" charset="-122"/>
                <a:ea typeface="宋体" panose="02010600030101010101" pitchFamily="2" charset="-122"/>
              </a:defRPr>
            </a:lvl6pPr>
            <a:lvl7pPr marL="2971800" indent="-228600" defTabSz="880745" eaLnBrk="0" fontAlgn="base" hangingPunct="0">
              <a:spcBef>
                <a:spcPct val="50000"/>
              </a:spcBef>
              <a:spcAft>
                <a:spcPct val="0"/>
              </a:spcAft>
              <a:buFont typeface="Arial" panose="020B0604020202020204" pitchFamily="34" charset="0"/>
              <a:defRPr sz="1600">
                <a:solidFill>
                  <a:srgbClr val="000000"/>
                </a:solidFill>
                <a:latin typeface="宋体" panose="02010600030101010101" pitchFamily="2" charset="-122"/>
                <a:ea typeface="宋体" panose="02010600030101010101" pitchFamily="2" charset="-122"/>
              </a:defRPr>
            </a:lvl7pPr>
            <a:lvl8pPr marL="3429000" indent="-228600" defTabSz="880745" eaLnBrk="0" fontAlgn="base" hangingPunct="0">
              <a:spcBef>
                <a:spcPct val="50000"/>
              </a:spcBef>
              <a:spcAft>
                <a:spcPct val="0"/>
              </a:spcAft>
              <a:buFont typeface="Arial" panose="020B0604020202020204" pitchFamily="34" charset="0"/>
              <a:defRPr sz="1600">
                <a:solidFill>
                  <a:srgbClr val="000000"/>
                </a:solidFill>
                <a:latin typeface="宋体" panose="02010600030101010101" pitchFamily="2" charset="-122"/>
                <a:ea typeface="宋体" panose="02010600030101010101" pitchFamily="2" charset="-122"/>
              </a:defRPr>
            </a:lvl8pPr>
            <a:lvl9pPr marL="3886200" indent="-228600" defTabSz="880745" eaLnBrk="0" fontAlgn="base" hangingPunct="0">
              <a:spcBef>
                <a:spcPct val="50000"/>
              </a:spcBef>
              <a:spcAft>
                <a:spcPct val="0"/>
              </a:spcAft>
              <a:buFont typeface="Arial" panose="020B0604020202020204" pitchFamily="34" charset="0"/>
              <a:defRPr sz="1600">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rgbClr val="003366"/>
              </a:buClr>
              <a:buFont typeface="Arial" panose="020B0604020202020204" pitchFamily="34" charset="0"/>
              <a:buNone/>
              <a:defRPr/>
            </a:pPr>
            <a:fld id="{E4E1E073-D665-470D-A8D4-F8A5350E49A3}" type="slidenum">
              <a:rPr lang="en-US" altLang="zh-CN" sz="1400" b="1" smtClean="0">
                <a:solidFill>
                  <a:schemeClr val="tx1"/>
                </a:solidFill>
                <a:effectLst>
                  <a:outerShdw blurRad="38100" dist="38100" dir="2700000" algn="tl">
                    <a:srgbClr val="C0C0C0"/>
                  </a:outerShdw>
                </a:effectLst>
                <a:latin typeface="Arial" panose="020B0604020202020204" pitchFamily="34" charset="0"/>
                <a:cs typeface="Arial" panose="020B0604020202020204" pitchFamily="34" charset="0"/>
              </a:rPr>
              <a:t>‹#›</a:t>
            </a:fld>
            <a:endParaRPr lang="en-US" altLang="zh-CN" sz="1400" b="1">
              <a:solidFill>
                <a:schemeClr val="tx1"/>
              </a:solidFill>
              <a:effectLst>
                <a:outerShdw blurRad="38100" dist="38100" dir="2700000" algn="tl">
                  <a:srgbClr val="C0C0C0"/>
                </a:outerShdw>
              </a:effectLst>
              <a:latin typeface="Arial" panose="020B0604020202020204" pitchFamily="34" charset="0"/>
              <a:cs typeface="Arial" panose="020B0604020202020204" pitchFamily="34" charset="0"/>
            </a:endParaRPr>
          </a:p>
        </p:txBody>
      </p:sp>
      <p:sp>
        <p:nvSpPr>
          <p:cNvPr id="3077" name="Text Box 41"/>
          <p:cNvSpPr txBox="1">
            <a:spLocks noChangeArrowheads="1"/>
          </p:cNvSpPr>
          <p:nvPr/>
        </p:nvSpPr>
        <p:spPr bwMode="auto">
          <a:xfrm>
            <a:off x="-200025" y="6650038"/>
            <a:ext cx="1900238" cy="474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880745">
              <a:defRPr sz="1600">
                <a:solidFill>
                  <a:srgbClr val="000000"/>
                </a:solidFill>
                <a:latin typeface="宋体" panose="02010600030101010101" pitchFamily="2" charset="-122"/>
                <a:ea typeface="宋体" panose="02010600030101010101" pitchFamily="2" charset="-122"/>
              </a:defRPr>
            </a:lvl1pPr>
            <a:lvl2pPr marL="742950" indent="-285750" defTabSz="880745">
              <a:defRPr sz="1600">
                <a:solidFill>
                  <a:srgbClr val="000000"/>
                </a:solidFill>
                <a:latin typeface="宋体" panose="02010600030101010101" pitchFamily="2" charset="-122"/>
                <a:ea typeface="宋体" panose="02010600030101010101" pitchFamily="2" charset="-122"/>
              </a:defRPr>
            </a:lvl2pPr>
            <a:lvl3pPr marL="1143000" indent="-228600" defTabSz="880745">
              <a:defRPr sz="1600">
                <a:solidFill>
                  <a:srgbClr val="000000"/>
                </a:solidFill>
                <a:latin typeface="宋体" panose="02010600030101010101" pitchFamily="2" charset="-122"/>
                <a:ea typeface="宋体" panose="02010600030101010101" pitchFamily="2" charset="-122"/>
              </a:defRPr>
            </a:lvl3pPr>
            <a:lvl4pPr marL="1600200" indent="-228600" defTabSz="880745">
              <a:defRPr sz="1600">
                <a:solidFill>
                  <a:srgbClr val="000000"/>
                </a:solidFill>
                <a:latin typeface="宋体" panose="02010600030101010101" pitchFamily="2" charset="-122"/>
                <a:ea typeface="宋体" panose="02010600030101010101" pitchFamily="2" charset="-122"/>
              </a:defRPr>
            </a:lvl4pPr>
            <a:lvl5pPr marL="2057400" indent="-228600" defTabSz="880745">
              <a:defRPr sz="1600">
                <a:solidFill>
                  <a:srgbClr val="000000"/>
                </a:solidFill>
                <a:latin typeface="宋体" panose="02010600030101010101" pitchFamily="2" charset="-122"/>
                <a:ea typeface="宋体" panose="02010600030101010101" pitchFamily="2" charset="-122"/>
              </a:defRPr>
            </a:lvl5pPr>
            <a:lvl6pPr marL="2514600" indent="-228600" defTabSz="880745" eaLnBrk="0" fontAlgn="base" hangingPunct="0">
              <a:spcBef>
                <a:spcPct val="50000"/>
              </a:spcBef>
              <a:spcAft>
                <a:spcPct val="0"/>
              </a:spcAft>
              <a:buFont typeface="Arial" panose="020B0604020202020204" pitchFamily="34" charset="0"/>
              <a:defRPr sz="1600">
                <a:solidFill>
                  <a:srgbClr val="000000"/>
                </a:solidFill>
                <a:latin typeface="宋体" panose="02010600030101010101" pitchFamily="2" charset="-122"/>
                <a:ea typeface="宋体" panose="02010600030101010101" pitchFamily="2" charset="-122"/>
              </a:defRPr>
            </a:lvl6pPr>
            <a:lvl7pPr marL="2971800" indent="-228600" defTabSz="880745" eaLnBrk="0" fontAlgn="base" hangingPunct="0">
              <a:spcBef>
                <a:spcPct val="50000"/>
              </a:spcBef>
              <a:spcAft>
                <a:spcPct val="0"/>
              </a:spcAft>
              <a:buFont typeface="Arial" panose="020B0604020202020204" pitchFamily="34" charset="0"/>
              <a:defRPr sz="1600">
                <a:solidFill>
                  <a:srgbClr val="000000"/>
                </a:solidFill>
                <a:latin typeface="宋体" panose="02010600030101010101" pitchFamily="2" charset="-122"/>
                <a:ea typeface="宋体" panose="02010600030101010101" pitchFamily="2" charset="-122"/>
              </a:defRPr>
            </a:lvl7pPr>
            <a:lvl8pPr marL="3429000" indent="-228600" defTabSz="880745" eaLnBrk="0" fontAlgn="base" hangingPunct="0">
              <a:spcBef>
                <a:spcPct val="50000"/>
              </a:spcBef>
              <a:spcAft>
                <a:spcPct val="0"/>
              </a:spcAft>
              <a:buFont typeface="Arial" panose="020B0604020202020204" pitchFamily="34" charset="0"/>
              <a:defRPr sz="1600">
                <a:solidFill>
                  <a:srgbClr val="000000"/>
                </a:solidFill>
                <a:latin typeface="宋体" panose="02010600030101010101" pitchFamily="2" charset="-122"/>
                <a:ea typeface="宋体" panose="02010600030101010101" pitchFamily="2" charset="-122"/>
              </a:defRPr>
            </a:lvl8pPr>
            <a:lvl9pPr marL="3886200" indent="-228600" defTabSz="880745" eaLnBrk="0" fontAlgn="base" hangingPunct="0">
              <a:spcBef>
                <a:spcPct val="50000"/>
              </a:spcBef>
              <a:spcAft>
                <a:spcPct val="0"/>
              </a:spcAft>
              <a:buFont typeface="Arial" panose="020B0604020202020204" pitchFamily="34" charset="0"/>
              <a:defRPr sz="1600">
                <a:solidFill>
                  <a:srgbClr val="000000"/>
                </a:solidFill>
                <a:latin typeface="宋体" panose="02010600030101010101" pitchFamily="2" charset="-122"/>
                <a:ea typeface="宋体" panose="02010600030101010101" pitchFamily="2" charset="-122"/>
              </a:defRPr>
            </a:lvl9pPr>
          </a:lstStyle>
          <a:p>
            <a:pPr algn="ctr">
              <a:lnSpc>
                <a:spcPct val="180000"/>
              </a:lnSpc>
              <a:spcBef>
                <a:spcPct val="50000"/>
              </a:spcBef>
              <a:buSzPct val="125000"/>
              <a:buFont typeface="Wingdings" panose="05000000000000000000" pitchFamily="2" charset="2"/>
              <a:buNone/>
              <a:defRPr/>
            </a:pPr>
            <a:fld id="{F7ADF51C-31EF-4F55-BC57-18EA70044B92}" type="datetime1">
              <a:rPr lang="en-US" sz="1400" b="1" smtClean="0">
                <a:solidFill>
                  <a:schemeClr val="tx1"/>
                </a:solidFill>
                <a:effectLst>
                  <a:outerShdw blurRad="38100" dist="38100" dir="2700000" algn="tl">
                    <a:srgbClr val="C0C0C0"/>
                  </a:outerShdw>
                </a:effectLst>
                <a:latin typeface="Bookman Old Style" panose="02050604050505020204" pitchFamily="18" charset="0"/>
                <a:ea typeface="楷体_GB2312" pitchFamily="49" charset="-122"/>
              </a:rPr>
              <a:t>5/27/2023</a:t>
            </a:fld>
            <a:endParaRPr lang="en-US" sz="1400" b="1">
              <a:solidFill>
                <a:schemeClr val="tx1"/>
              </a:solidFill>
              <a:effectLst>
                <a:outerShdw blurRad="38100" dist="38100" dir="2700000" algn="tl">
                  <a:srgbClr val="C0C0C0"/>
                </a:outerShdw>
              </a:effectLst>
              <a:latin typeface="Bookman Old Style" panose="02050604050505020204" pitchFamily="18" charset="0"/>
              <a:ea typeface="楷体_GB2312" pitchFamily="49" charset="-122"/>
            </a:endParaRPr>
          </a:p>
        </p:txBody>
      </p:sp>
      <p:pic>
        <p:nvPicPr>
          <p:cNvPr id="3078" name="Picture 4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588" y="5226050"/>
            <a:ext cx="2159001" cy="147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9" name="Picture 17"/>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4540250" y="801688"/>
            <a:ext cx="2846388" cy="693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80" name="Picture 37"/>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3054350" y="561975"/>
            <a:ext cx="1249363" cy="106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81" name="Rectangle 2"/>
          <p:cNvSpPr>
            <a:spLocks noGrp="1" noChangeArrowheads="1"/>
          </p:cNvSpPr>
          <p:nvPr>
            <p:ph type="title"/>
          </p:nvPr>
        </p:nvSpPr>
        <p:spPr bwMode="auto">
          <a:xfrm>
            <a:off x="479425" y="180975"/>
            <a:ext cx="8650288" cy="763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8146" tIns="44073" rIns="88146" bIns="44073" numCol="1" anchor="ctr" anchorCtr="0" compatLnSpc="1"/>
          <a:lstStyle/>
          <a:p>
            <a:pPr lvl="0"/>
            <a:r>
              <a:rPr lang="en-US" altLang="zh-CN"/>
              <a:t>Click to edit Master title style</a:t>
            </a:r>
          </a:p>
        </p:txBody>
      </p:sp>
      <p:sp>
        <p:nvSpPr>
          <p:cNvPr id="3082" name="Rectangle 3"/>
          <p:cNvSpPr>
            <a:spLocks noGrp="1" noChangeArrowheads="1"/>
          </p:cNvSpPr>
          <p:nvPr>
            <p:ph type="body" idx="1"/>
          </p:nvPr>
        </p:nvSpPr>
        <p:spPr bwMode="auto">
          <a:xfrm>
            <a:off x="488950" y="1160463"/>
            <a:ext cx="9217025" cy="561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8146" tIns="44073" rIns="88146" bIns="44073" numCol="1" anchor="t" anchorCtr="0" compatLnSpc="1"/>
          <a:lstStyle/>
          <a:p>
            <a:pPr lvl="0"/>
            <a:r>
              <a:rPr lang="en-US" altLang="zh-CN"/>
              <a:t> Click to edit Master text styles</a:t>
            </a:r>
          </a:p>
          <a:p>
            <a:pPr lvl="1"/>
            <a:r>
              <a:rPr lang="en-US" altLang="zh-CN"/>
              <a:t> Second level</a:t>
            </a:r>
          </a:p>
          <a:p>
            <a:pPr lvl="2"/>
            <a:r>
              <a:rPr lang="en-US" altLang="zh-CN"/>
              <a:t> Third level</a:t>
            </a:r>
          </a:p>
          <a:p>
            <a:pPr lvl="3"/>
            <a:r>
              <a:rPr lang="en-US" altLang="zh-CN"/>
              <a:t> Fourth level</a:t>
            </a:r>
          </a:p>
          <a:p>
            <a:pPr lvl="4"/>
            <a:r>
              <a:rPr lang="en-US" altLang="zh-CN"/>
              <a:t> Fifth level</a:t>
            </a:r>
          </a:p>
        </p:txBody>
      </p:sp>
      <p:sp>
        <p:nvSpPr>
          <p:cNvPr id="3083" name="Rectangle 15"/>
          <p:cNvSpPr>
            <a:spLocks noGrp="1" noChangeArrowheads="1"/>
          </p:cNvSpPr>
          <p:nvPr>
            <p:ph type="ftr" sz="quarter" idx="3"/>
          </p:nvPr>
        </p:nvSpPr>
        <p:spPr bwMode="auto">
          <a:xfrm>
            <a:off x="3384550" y="6573838"/>
            <a:ext cx="3136900" cy="500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7850" tIns="48925" rIns="97850" bIns="48925" numCol="1" anchor="t" anchorCtr="0" compatLnSpc="1"/>
          <a:lstStyle>
            <a:lvl1pPr algn="ctr" defTabSz="977900" eaLnBrk="1" hangingPunct="1">
              <a:spcBef>
                <a:spcPct val="0"/>
              </a:spcBef>
              <a:buFont typeface="Arial" panose="020B0604020202020204" pitchFamily="34" charset="0"/>
              <a:buNone/>
              <a:defRPr sz="1500">
                <a:solidFill>
                  <a:schemeClr val="tx1"/>
                </a:solidFill>
                <a:latin typeface="Arial" panose="020B0604020202020204" pitchFamily="34" charset="0"/>
              </a:defRPr>
            </a:lvl1pPr>
          </a:lstStyle>
          <a:p>
            <a:pPr>
              <a:defRPr/>
            </a:pPr>
            <a:endParaRPr lang="en-US"/>
          </a:p>
          <a:p>
            <a:pPr>
              <a:defRPr/>
            </a:pPr>
            <a:r>
              <a:rPr lang="zh-CN" altLang="en-US"/>
              <a:t>第</a:t>
            </a:r>
            <a:r>
              <a:rPr lang="en-US"/>
              <a:t>1</a:t>
            </a:r>
            <a:r>
              <a:rPr lang="zh-CN" altLang="en-US"/>
              <a:t>章 多媒体技术概要</a:t>
            </a:r>
            <a:endParaRPr lang="en-US"/>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ransition spd="med">
    <p:random/>
  </p:transition>
  <p:txStyles>
    <p:titleStyle>
      <a:lvl1pPr algn="l" defTabSz="880745" rtl="0" eaLnBrk="0" fontAlgn="base" hangingPunct="0">
        <a:spcBef>
          <a:spcPct val="0"/>
        </a:spcBef>
        <a:spcAft>
          <a:spcPct val="0"/>
        </a:spcAft>
        <a:defRPr sz="3600" b="1">
          <a:solidFill>
            <a:srgbClr val="FF0000"/>
          </a:solidFill>
          <a:latin typeface="+mj-lt"/>
          <a:ea typeface="+mj-ea"/>
          <a:cs typeface="+mj-cs"/>
        </a:defRPr>
      </a:lvl1pPr>
      <a:lvl2pPr algn="l" defTabSz="880745" rtl="0" eaLnBrk="0" fontAlgn="base" hangingPunct="0">
        <a:spcBef>
          <a:spcPct val="0"/>
        </a:spcBef>
        <a:spcAft>
          <a:spcPct val="0"/>
        </a:spcAft>
        <a:defRPr sz="3600" b="1">
          <a:solidFill>
            <a:srgbClr val="FF0000"/>
          </a:solidFill>
          <a:latin typeface="Times New Roman" panose="02020603050405020304" pitchFamily="18" charset="0"/>
          <a:ea typeface="宋体" panose="02010600030101010101" pitchFamily="2" charset="-122"/>
        </a:defRPr>
      </a:lvl2pPr>
      <a:lvl3pPr algn="l" defTabSz="880745" rtl="0" eaLnBrk="0" fontAlgn="base" hangingPunct="0">
        <a:spcBef>
          <a:spcPct val="0"/>
        </a:spcBef>
        <a:spcAft>
          <a:spcPct val="0"/>
        </a:spcAft>
        <a:defRPr sz="3600" b="1">
          <a:solidFill>
            <a:srgbClr val="FF0000"/>
          </a:solidFill>
          <a:latin typeface="Times New Roman" panose="02020603050405020304" pitchFamily="18" charset="0"/>
          <a:ea typeface="宋体" panose="02010600030101010101" pitchFamily="2" charset="-122"/>
        </a:defRPr>
      </a:lvl3pPr>
      <a:lvl4pPr algn="l" defTabSz="880745" rtl="0" eaLnBrk="0" fontAlgn="base" hangingPunct="0">
        <a:spcBef>
          <a:spcPct val="0"/>
        </a:spcBef>
        <a:spcAft>
          <a:spcPct val="0"/>
        </a:spcAft>
        <a:defRPr sz="3600" b="1">
          <a:solidFill>
            <a:srgbClr val="FF0000"/>
          </a:solidFill>
          <a:latin typeface="Times New Roman" panose="02020603050405020304" pitchFamily="18" charset="0"/>
          <a:ea typeface="宋体" panose="02010600030101010101" pitchFamily="2" charset="-122"/>
        </a:defRPr>
      </a:lvl4pPr>
      <a:lvl5pPr algn="l" defTabSz="880745" rtl="0" eaLnBrk="0" fontAlgn="base" hangingPunct="0">
        <a:spcBef>
          <a:spcPct val="0"/>
        </a:spcBef>
        <a:spcAft>
          <a:spcPct val="0"/>
        </a:spcAft>
        <a:defRPr sz="3600" b="1">
          <a:solidFill>
            <a:srgbClr val="FF0000"/>
          </a:solidFill>
          <a:latin typeface="Times New Roman" panose="02020603050405020304" pitchFamily="18" charset="0"/>
          <a:ea typeface="宋体" panose="02010600030101010101" pitchFamily="2" charset="-122"/>
        </a:defRPr>
      </a:lvl5pPr>
      <a:lvl6pPr marL="457200" algn="l" defTabSz="880745" rtl="0" eaLnBrk="0" fontAlgn="base" hangingPunct="0">
        <a:spcBef>
          <a:spcPct val="0"/>
        </a:spcBef>
        <a:spcAft>
          <a:spcPct val="0"/>
        </a:spcAft>
        <a:defRPr sz="3600" b="1">
          <a:solidFill>
            <a:srgbClr val="FF0000"/>
          </a:solidFill>
          <a:latin typeface="Times New Roman" panose="02020603050405020304" pitchFamily="18" charset="0"/>
          <a:ea typeface="宋体" panose="02010600030101010101" pitchFamily="2" charset="-122"/>
        </a:defRPr>
      </a:lvl6pPr>
      <a:lvl7pPr marL="914400" algn="l" defTabSz="880745" rtl="0" eaLnBrk="0" fontAlgn="base" hangingPunct="0">
        <a:spcBef>
          <a:spcPct val="0"/>
        </a:spcBef>
        <a:spcAft>
          <a:spcPct val="0"/>
        </a:spcAft>
        <a:defRPr sz="3600" b="1">
          <a:solidFill>
            <a:srgbClr val="FF0000"/>
          </a:solidFill>
          <a:latin typeface="Times New Roman" panose="02020603050405020304" pitchFamily="18" charset="0"/>
          <a:ea typeface="宋体" panose="02010600030101010101" pitchFamily="2" charset="-122"/>
        </a:defRPr>
      </a:lvl7pPr>
      <a:lvl8pPr marL="1371600" algn="l" defTabSz="880745" rtl="0" eaLnBrk="0" fontAlgn="base" hangingPunct="0">
        <a:spcBef>
          <a:spcPct val="0"/>
        </a:spcBef>
        <a:spcAft>
          <a:spcPct val="0"/>
        </a:spcAft>
        <a:defRPr sz="3600" b="1">
          <a:solidFill>
            <a:srgbClr val="FF0000"/>
          </a:solidFill>
          <a:latin typeface="Times New Roman" panose="02020603050405020304" pitchFamily="18" charset="0"/>
          <a:ea typeface="宋体" panose="02010600030101010101" pitchFamily="2" charset="-122"/>
        </a:defRPr>
      </a:lvl8pPr>
      <a:lvl9pPr marL="1828800" algn="l" defTabSz="880745" rtl="0" eaLnBrk="0" fontAlgn="base" hangingPunct="0">
        <a:spcBef>
          <a:spcPct val="0"/>
        </a:spcBef>
        <a:spcAft>
          <a:spcPct val="0"/>
        </a:spcAft>
        <a:defRPr sz="3600" b="1">
          <a:solidFill>
            <a:srgbClr val="FF0000"/>
          </a:solidFill>
          <a:latin typeface="Times New Roman" panose="02020603050405020304" pitchFamily="18" charset="0"/>
          <a:ea typeface="宋体" panose="02010600030101010101" pitchFamily="2" charset="-122"/>
        </a:defRPr>
      </a:lvl9pPr>
    </p:titleStyle>
    <p:bodyStyle>
      <a:lvl1pPr marL="330200" indent="-330200" algn="l" defTabSz="880745" rtl="0" eaLnBrk="0" fontAlgn="base" hangingPunct="0">
        <a:spcBef>
          <a:spcPct val="20000"/>
        </a:spcBef>
        <a:spcAft>
          <a:spcPct val="0"/>
        </a:spcAft>
        <a:buClr>
          <a:srgbClr val="003366"/>
        </a:buClr>
        <a:buFont typeface="Wingdings" panose="05000000000000000000" pitchFamily="2" charset="2"/>
        <a:buChar char="u"/>
        <a:defRPr sz="3000" b="1">
          <a:solidFill>
            <a:srgbClr val="0000FF"/>
          </a:solidFill>
          <a:latin typeface="+mn-lt"/>
          <a:ea typeface="+mn-ea"/>
          <a:cs typeface="+mn-cs"/>
        </a:defRPr>
      </a:lvl1pPr>
      <a:lvl2pPr marL="716280" indent="-274955" algn="l" defTabSz="880745" rtl="0" eaLnBrk="0" fontAlgn="base" hangingPunct="0">
        <a:spcBef>
          <a:spcPct val="20000"/>
        </a:spcBef>
        <a:spcAft>
          <a:spcPct val="0"/>
        </a:spcAft>
        <a:buClr>
          <a:srgbClr val="003366"/>
        </a:buClr>
        <a:buFont typeface="Wingdings" panose="05000000000000000000" pitchFamily="2" charset="2"/>
        <a:buChar char="Ø"/>
        <a:defRPr sz="2600" b="1">
          <a:solidFill>
            <a:schemeClr val="tx1"/>
          </a:solidFill>
          <a:latin typeface="+mn-lt"/>
          <a:ea typeface="+mj-ea"/>
        </a:defRPr>
      </a:lvl2pPr>
      <a:lvl3pPr marL="1101725" indent="-220980" algn="l" defTabSz="880745" rtl="0" eaLnBrk="0" fontAlgn="base" hangingPunct="0">
        <a:spcBef>
          <a:spcPct val="20000"/>
        </a:spcBef>
        <a:spcAft>
          <a:spcPct val="0"/>
        </a:spcAft>
        <a:buClr>
          <a:srgbClr val="003366"/>
        </a:buClr>
        <a:buFont typeface="Wingdings" panose="05000000000000000000" pitchFamily="2" charset="2"/>
        <a:buChar char="ü"/>
        <a:defRPr sz="2200" b="1">
          <a:solidFill>
            <a:schemeClr val="tx1"/>
          </a:solidFill>
          <a:latin typeface="+mn-lt"/>
          <a:ea typeface="+mj-ea"/>
        </a:defRPr>
      </a:lvl3pPr>
      <a:lvl4pPr marL="1541780" indent="-220980" algn="l" defTabSz="880745" rtl="0" eaLnBrk="0" fontAlgn="base" hangingPunct="0">
        <a:spcBef>
          <a:spcPct val="20000"/>
        </a:spcBef>
        <a:spcAft>
          <a:spcPct val="0"/>
        </a:spcAft>
        <a:buClr>
          <a:srgbClr val="003366"/>
        </a:buClr>
        <a:buFont typeface="Wingdings" panose="05000000000000000000" pitchFamily="2" charset="2"/>
        <a:buChar char="l"/>
        <a:defRPr sz="2000" b="1">
          <a:solidFill>
            <a:schemeClr val="tx1"/>
          </a:solidFill>
          <a:latin typeface="+mn-lt"/>
          <a:ea typeface="+mj-ea"/>
        </a:defRPr>
      </a:lvl4pPr>
      <a:lvl5pPr marL="1984375" indent="-224155" algn="l" defTabSz="880745" rtl="0" eaLnBrk="0" fontAlgn="base" hangingPunct="0">
        <a:spcBef>
          <a:spcPct val="20000"/>
        </a:spcBef>
        <a:spcAft>
          <a:spcPct val="0"/>
        </a:spcAft>
        <a:buClr>
          <a:srgbClr val="003366"/>
        </a:buClr>
        <a:buFont typeface="Wingdings" panose="05000000000000000000" pitchFamily="2" charset="2"/>
        <a:buChar char="n"/>
        <a:defRPr sz="2000" b="1">
          <a:solidFill>
            <a:schemeClr val="tx1"/>
          </a:solidFill>
          <a:latin typeface="+mn-lt"/>
          <a:ea typeface="+mj-ea"/>
        </a:defRPr>
      </a:lvl5pPr>
      <a:lvl6pPr marL="2441575" indent="-224155" algn="l" defTabSz="880745" rtl="0" eaLnBrk="0" fontAlgn="base" hangingPunct="0">
        <a:spcBef>
          <a:spcPct val="20000"/>
        </a:spcBef>
        <a:spcAft>
          <a:spcPct val="0"/>
        </a:spcAft>
        <a:buClr>
          <a:srgbClr val="003366"/>
        </a:buClr>
        <a:buFont typeface="Wingdings" panose="05000000000000000000" pitchFamily="2" charset="2"/>
        <a:buChar char="n"/>
        <a:defRPr sz="2000" b="1">
          <a:solidFill>
            <a:schemeClr val="tx1"/>
          </a:solidFill>
          <a:latin typeface="+mn-lt"/>
          <a:ea typeface="+mj-ea"/>
        </a:defRPr>
      </a:lvl6pPr>
      <a:lvl7pPr marL="2898775" indent="-224155" algn="l" defTabSz="880745" rtl="0" eaLnBrk="0" fontAlgn="base" hangingPunct="0">
        <a:spcBef>
          <a:spcPct val="20000"/>
        </a:spcBef>
        <a:spcAft>
          <a:spcPct val="0"/>
        </a:spcAft>
        <a:buClr>
          <a:srgbClr val="003366"/>
        </a:buClr>
        <a:buFont typeface="Wingdings" panose="05000000000000000000" pitchFamily="2" charset="2"/>
        <a:buChar char="n"/>
        <a:defRPr sz="2000" b="1">
          <a:solidFill>
            <a:schemeClr val="tx1"/>
          </a:solidFill>
          <a:latin typeface="+mn-lt"/>
          <a:ea typeface="+mj-ea"/>
        </a:defRPr>
      </a:lvl7pPr>
      <a:lvl8pPr marL="3355975" indent="-224155" algn="l" defTabSz="880745" rtl="0" eaLnBrk="0" fontAlgn="base" hangingPunct="0">
        <a:spcBef>
          <a:spcPct val="20000"/>
        </a:spcBef>
        <a:spcAft>
          <a:spcPct val="0"/>
        </a:spcAft>
        <a:buClr>
          <a:srgbClr val="003366"/>
        </a:buClr>
        <a:buFont typeface="Wingdings" panose="05000000000000000000" pitchFamily="2" charset="2"/>
        <a:buChar char="n"/>
        <a:defRPr sz="2000" b="1">
          <a:solidFill>
            <a:schemeClr val="tx1"/>
          </a:solidFill>
          <a:latin typeface="+mn-lt"/>
          <a:ea typeface="+mj-ea"/>
        </a:defRPr>
      </a:lvl8pPr>
      <a:lvl9pPr marL="3813175" indent="-224155" algn="l" defTabSz="880745" rtl="0" eaLnBrk="0" fontAlgn="base" hangingPunct="0">
        <a:spcBef>
          <a:spcPct val="20000"/>
        </a:spcBef>
        <a:spcAft>
          <a:spcPct val="0"/>
        </a:spcAft>
        <a:buClr>
          <a:srgbClr val="003366"/>
        </a:buClr>
        <a:buFont typeface="Wingdings" panose="05000000000000000000" pitchFamily="2" charset="2"/>
        <a:buChar char="n"/>
        <a:defRPr sz="2000" b="1">
          <a:solidFill>
            <a:schemeClr val="tx1"/>
          </a:solidFill>
          <a:latin typeface="+mn-lt"/>
          <a:ea typeface="+mj-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pic>
        <p:nvPicPr>
          <p:cNvPr id="4098" name="Picture 7"/>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4540250" y="801688"/>
            <a:ext cx="2846388" cy="693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7"/>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3054350" y="561975"/>
            <a:ext cx="1249363" cy="106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0" name="Rectangle 2"/>
          <p:cNvSpPr>
            <a:spLocks noGrp="1" noChangeArrowheads="1"/>
          </p:cNvSpPr>
          <p:nvPr>
            <p:ph type="title"/>
          </p:nvPr>
        </p:nvSpPr>
        <p:spPr bwMode="auto">
          <a:xfrm>
            <a:off x="908050" y="49213"/>
            <a:ext cx="8915400" cy="833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7850" tIns="48925" rIns="97850" bIns="48925" numCol="1" anchor="ctr" anchorCtr="0" compatLnSpc="1"/>
          <a:lstStyle/>
          <a:p>
            <a:pPr lvl="0"/>
            <a:r>
              <a:rPr lang="zh-CN" altLang="en-US"/>
              <a:t>单击此处编辑母版标题样式</a:t>
            </a:r>
          </a:p>
        </p:txBody>
      </p:sp>
      <p:sp>
        <p:nvSpPr>
          <p:cNvPr id="4101" name="Rectangle 3"/>
          <p:cNvSpPr>
            <a:spLocks noGrp="1" noChangeArrowheads="1"/>
          </p:cNvSpPr>
          <p:nvPr>
            <p:ph type="body" idx="1"/>
          </p:nvPr>
        </p:nvSpPr>
        <p:spPr bwMode="auto">
          <a:xfrm>
            <a:off x="495300" y="1282700"/>
            <a:ext cx="8915400" cy="5165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7850" tIns="48925" rIns="97850" bIns="48925" numCol="1" anchor="t" anchorCtr="0" compatLnSpc="1"/>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102" name="Rectangle 4"/>
          <p:cNvSpPr>
            <a:spLocks noGrp="1" noChangeArrowheads="1"/>
          </p:cNvSpPr>
          <p:nvPr>
            <p:ph type="dt" sz="half" idx="2"/>
          </p:nvPr>
        </p:nvSpPr>
        <p:spPr bwMode="auto">
          <a:xfrm>
            <a:off x="495300" y="6573838"/>
            <a:ext cx="2311400" cy="500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7850" tIns="48925" rIns="97850" bIns="48925" numCol="1" anchor="t" anchorCtr="0" compatLnSpc="1"/>
          <a:lstStyle>
            <a:lvl1pPr defTabSz="977900" eaLnBrk="1" hangingPunct="1">
              <a:spcBef>
                <a:spcPct val="0"/>
              </a:spcBef>
              <a:buFont typeface="Arial" panose="020B0604020202020204" pitchFamily="34" charset="0"/>
              <a:buNone/>
              <a:defRPr sz="1500">
                <a:solidFill>
                  <a:schemeClr val="tx1"/>
                </a:solidFill>
                <a:latin typeface="+mn-lt"/>
              </a:defRPr>
            </a:lvl1pPr>
          </a:lstStyle>
          <a:p>
            <a:pPr>
              <a:defRPr/>
            </a:pPr>
            <a:fld id="{4AC243E4-9104-4955-BE0B-63BEAD712197}" type="datetime2">
              <a:rPr lang="zh-CN" altLang="en-US"/>
              <a:t>2023年5月27日</a:t>
            </a:fld>
            <a:endParaRPr lang="en-US"/>
          </a:p>
        </p:txBody>
      </p:sp>
      <p:sp>
        <p:nvSpPr>
          <p:cNvPr id="4103" name="Rectangle 5"/>
          <p:cNvSpPr>
            <a:spLocks noGrp="1" noChangeArrowheads="1"/>
          </p:cNvSpPr>
          <p:nvPr>
            <p:ph type="ftr" sz="quarter" idx="3"/>
          </p:nvPr>
        </p:nvSpPr>
        <p:spPr bwMode="auto">
          <a:xfrm>
            <a:off x="3384550" y="6573838"/>
            <a:ext cx="3136900" cy="500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7850" tIns="48925" rIns="97850" bIns="48925" numCol="1" anchor="t" anchorCtr="0" compatLnSpc="1"/>
          <a:lstStyle>
            <a:lvl1pPr algn="ctr" defTabSz="977900" eaLnBrk="1" hangingPunct="1">
              <a:spcBef>
                <a:spcPct val="0"/>
              </a:spcBef>
              <a:buFont typeface="Arial" panose="020B0604020202020204" pitchFamily="34" charset="0"/>
              <a:buNone/>
              <a:defRPr sz="1500">
                <a:solidFill>
                  <a:schemeClr val="tx1"/>
                </a:solidFill>
                <a:latin typeface="+mn-lt"/>
              </a:defRPr>
            </a:lvl1pPr>
          </a:lstStyle>
          <a:p>
            <a:pPr>
              <a:defRPr/>
            </a:pPr>
            <a:endParaRPr lang="en-US"/>
          </a:p>
          <a:p>
            <a:pPr>
              <a:defRPr/>
            </a:pPr>
            <a:r>
              <a:rPr lang="zh-CN" altLang="en-US"/>
              <a:t>第</a:t>
            </a:r>
            <a:r>
              <a:rPr lang="en-US"/>
              <a:t>1</a:t>
            </a:r>
            <a:r>
              <a:rPr lang="zh-CN" altLang="en-US"/>
              <a:t>章 多媒体技术概要</a:t>
            </a:r>
            <a:endParaRPr lang="en-US"/>
          </a:p>
        </p:txBody>
      </p:sp>
      <p:sp>
        <p:nvSpPr>
          <p:cNvPr id="4104" name="Rectangle 6"/>
          <p:cNvSpPr>
            <a:spLocks noGrp="1" noChangeArrowheads="1"/>
          </p:cNvSpPr>
          <p:nvPr>
            <p:ph type="sldNum" sz="quarter" idx="4"/>
          </p:nvPr>
        </p:nvSpPr>
        <p:spPr bwMode="auto">
          <a:xfrm>
            <a:off x="7099300" y="6573838"/>
            <a:ext cx="2311400" cy="500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7850" tIns="48925" rIns="97850" bIns="48925" numCol="1" anchor="t" anchorCtr="0" compatLnSpc="1"/>
          <a:lstStyle>
            <a:lvl1pPr algn="r" defTabSz="977900" eaLnBrk="1" hangingPunct="1">
              <a:spcBef>
                <a:spcPct val="0"/>
              </a:spcBef>
              <a:buFont typeface="Arial" panose="020B0604020202020204" pitchFamily="34" charset="0"/>
              <a:buNone/>
              <a:defRPr sz="1500">
                <a:solidFill>
                  <a:schemeClr val="tx1"/>
                </a:solidFill>
                <a:latin typeface="Arial" panose="020B0604020202020204" pitchFamily="34" charset="0"/>
              </a:defRPr>
            </a:lvl1pPr>
          </a:lstStyle>
          <a:p>
            <a:pPr>
              <a:defRPr/>
            </a:pPr>
            <a:fld id="{F8AE6297-8A05-4256-8CEE-D61D18AF30BA}" type="slidenum">
              <a:rPr lang="zh-CN" altLang="en-US"/>
              <a:t>‹#›</a:t>
            </a:fld>
            <a:endParaRPr lang="en-US" altLang="zh-CN"/>
          </a:p>
        </p:txBody>
      </p:sp>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defTabSz="977900" rtl="0" eaLnBrk="0" fontAlgn="base" hangingPunct="0">
        <a:spcBef>
          <a:spcPct val="0"/>
        </a:spcBef>
        <a:spcAft>
          <a:spcPct val="0"/>
        </a:spcAft>
        <a:defRPr sz="4700">
          <a:solidFill>
            <a:srgbClr val="FF3300"/>
          </a:solidFill>
          <a:latin typeface="+mj-lt"/>
          <a:ea typeface="+mj-ea"/>
          <a:cs typeface="+mj-cs"/>
        </a:defRPr>
      </a:lvl1pPr>
      <a:lvl2pPr algn="ctr" defTabSz="977900" rtl="0" eaLnBrk="0" fontAlgn="base" hangingPunct="0">
        <a:spcBef>
          <a:spcPct val="0"/>
        </a:spcBef>
        <a:spcAft>
          <a:spcPct val="0"/>
        </a:spcAft>
        <a:defRPr sz="4700">
          <a:solidFill>
            <a:srgbClr val="FF3300"/>
          </a:solidFill>
          <a:latin typeface="Arial" panose="020B0604020202020204" pitchFamily="34" charset="0"/>
          <a:ea typeface="宋体" panose="02010600030101010101" pitchFamily="2" charset="-122"/>
        </a:defRPr>
      </a:lvl2pPr>
      <a:lvl3pPr algn="ctr" defTabSz="977900" rtl="0" eaLnBrk="0" fontAlgn="base" hangingPunct="0">
        <a:spcBef>
          <a:spcPct val="0"/>
        </a:spcBef>
        <a:spcAft>
          <a:spcPct val="0"/>
        </a:spcAft>
        <a:defRPr sz="4700">
          <a:solidFill>
            <a:srgbClr val="FF3300"/>
          </a:solidFill>
          <a:latin typeface="Arial" panose="020B0604020202020204" pitchFamily="34" charset="0"/>
          <a:ea typeface="宋体" panose="02010600030101010101" pitchFamily="2" charset="-122"/>
        </a:defRPr>
      </a:lvl3pPr>
      <a:lvl4pPr algn="ctr" defTabSz="977900" rtl="0" eaLnBrk="0" fontAlgn="base" hangingPunct="0">
        <a:spcBef>
          <a:spcPct val="0"/>
        </a:spcBef>
        <a:spcAft>
          <a:spcPct val="0"/>
        </a:spcAft>
        <a:defRPr sz="4700">
          <a:solidFill>
            <a:srgbClr val="FF3300"/>
          </a:solidFill>
          <a:latin typeface="Arial" panose="020B0604020202020204" pitchFamily="34" charset="0"/>
          <a:ea typeface="宋体" panose="02010600030101010101" pitchFamily="2" charset="-122"/>
        </a:defRPr>
      </a:lvl4pPr>
      <a:lvl5pPr algn="ctr" defTabSz="977900" rtl="0" eaLnBrk="0" fontAlgn="base" hangingPunct="0">
        <a:spcBef>
          <a:spcPct val="0"/>
        </a:spcBef>
        <a:spcAft>
          <a:spcPct val="0"/>
        </a:spcAft>
        <a:defRPr sz="4700">
          <a:solidFill>
            <a:srgbClr val="FF3300"/>
          </a:solidFill>
          <a:latin typeface="Arial" panose="020B0604020202020204" pitchFamily="34" charset="0"/>
          <a:ea typeface="宋体" panose="02010600030101010101" pitchFamily="2" charset="-122"/>
        </a:defRPr>
      </a:lvl5pPr>
      <a:lvl6pPr marL="457200" algn="ctr" defTabSz="977900" rtl="0" eaLnBrk="0" fontAlgn="base" hangingPunct="0">
        <a:spcBef>
          <a:spcPct val="0"/>
        </a:spcBef>
        <a:spcAft>
          <a:spcPct val="0"/>
        </a:spcAft>
        <a:defRPr sz="4700">
          <a:solidFill>
            <a:srgbClr val="FF3300"/>
          </a:solidFill>
          <a:latin typeface="Arial" panose="020B0604020202020204" pitchFamily="34" charset="0"/>
          <a:ea typeface="宋体" panose="02010600030101010101" pitchFamily="2" charset="-122"/>
        </a:defRPr>
      </a:lvl6pPr>
      <a:lvl7pPr marL="914400" algn="ctr" defTabSz="977900" rtl="0" eaLnBrk="0" fontAlgn="base" hangingPunct="0">
        <a:spcBef>
          <a:spcPct val="0"/>
        </a:spcBef>
        <a:spcAft>
          <a:spcPct val="0"/>
        </a:spcAft>
        <a:defRPr sz="4700">
          <a:solidFill>
            <a:srgbClr val="FF3300"/>
          </a:solidFill>
          <a:latin typeface="Arial" panose="020B0604020202020204" pitchFamily="34" charset="0"/>
          <a:ea typeface="宋体" panose="02010600030101010101" pitchFamily="2" charset="-122"/>
        </a:defRPr>
      </a:lvl7pPr>
      <a:lvl8pPr marL="1371600" algn="ctr" defTabSz="977900" rtl="0" eaLnBrk="0" fontAlgn="base" hangingPunct="0">
        <a:spcBef>
          <a:spcPct val="0"/>
        </a:spcBef>
        <a:spcAft>
          <a:spcPct val="0"/>
        </a:spcAft>
        <a:defRPr sz="4700">
          <a:solidFill>
            <a:srgbClr val="FF3300"/>
          </a:solidFill>
          <a:latin typeface="Arial" panose="020B0604020202020204" pitchFamily="34" charset="0"/>
          <a:ea typeface="宋体" panose="02010600030101010101" pitchFamily="2" charset="-122"/>
        </a:defRPr>
      </a:lvl8pPr>
      <a:lvl9pPr marL="1828800" algn="ctr" defTabSz="977900" rtl="0" eaLnBrk="0" fontAlgn="base" hangingPunct="0">
        <a:spcBef>
          <a:spcPct val="0"/>
        </a:spcBef>
        <a:spcAft>
          <a:spcPct val="0"/>
        </a:spcAft>
        <a:defRPr sz="4700">
          <a:solidFill>
            <a:srgbClr val="FF3300"/>
          </a:solidFill>
          <a:latin typeface="Arial" panose="020B0604020202020204" pitchFamily="34" charset="0"/>
          <a:ea typeface="宋体" panose="02010600030101010101" pitchFamily="2" charset="-122"/>
        </a:defRPr>
      </a:lvl9pPr>
    </p:titleStyle>
    <p:bodyStyle>
      <a:lvl1pPr marL="367030" indent="-367030" algn="l" defTabSz="977900" rtl="0" eaLnBrk="0" fontAlgn="base" hangingPunct="0">
        <a:spcBef>
          <a:spcPct val="20000"/>
        </a:spcBef>
        <a:spcAft>
          <a:spcPct val="0"/>
        </a:spcAft>
        <a:buChar char="•"/>
        <a:defRPr sz="3400">
          <a:solidFill>
            <a:srgbClr val="0000FF"/>
          </a:solidFill>
          <a:latin typeface="+mn-lt"/>
          <a:ea typeface="+mn-ea"/>
          <a:cs typeface="+mn-cs"/>
        </a:defRPr>
      </a:lvl1pPr>
      <a:lvl2pPr marL="795655" indent="-306705" algn="l" defTabSz="977900" rtl="0" eaLnBrk="0" fontAlgn="base" hangingPunct="0">
        <a:spcBef>
          <a:spcPct val="20000"/>
        </a:spcBef>
        <a:spcAft>
          <a:spcPct val="0"/>
        </a:spcAft>
        <a:buChar char="–"/>
        <a:defRPr sz="3000">
          <a:solidFill>
            <a:schemeClr val="tx1"/>
          </a:solidFill>
          <a:latin typeface="+mn-lt"/>
          <a:ea typeface="+mn-ea"/>
        </a:defRPr>
      </a:lvl2pPr>
      <a:lvl3pPr marL="1222375" indent="-244475" algn="l" defTabSz="977900" rtl="0" eaLnBrk="0" fontAlgn="base" hangingPunct="0">
        <a:spcBef>
          <a:spcPct val="20000"/>
        </a:spcBef>
        <a:spcAft>
          <a:spcPct val="0"/>
        </a:spcAft>
        <a:buChar char="•"/>
        <a:defRPr sz="2600">
          <a:solidFill>
            <a:schemeClr val="tx1"/>
          </a:solidFill>
          <a:latin typeface="+mn-lt"/>
          <a:ea typeface="+mn-ea"/>
        </a:defRPr>
      </a:lvl3pPr>
      <a:lvl4pPr marL="1713230" indent="-244475" algn="l" defTabSz="977900" rtl="0" eaLnBrk="0" fontAlgn="base" hangingPunct="0">
        <a:spcBef>
          <a:spcPct val="20000"/>
        </a:spcBef>
        <a:spcAft>
          <a:spcPct val="0"/>
        </a:spcAft>
        <a:buChar char="–"/>
        <a:defRPr sz="2100">
          <a:solidFill>
            <a:schemeClr val="tx1"/>
          </a:solidFill>
          <a:latin typeface="+mn-lt"/>
          <a:ea typeface="+mn-ea"/>
        </a:defRPr>
      </a:lvl4pPr>
      <a:lvl5pPr marL="2202180" indent="-244475" algn="l" defTabSz="977900" rtl="0" eaLnBrk="0" fontAlgn="base" hangingPunct="0">
        <a:spcBef>
          <a:spcPct val="20000"/>
        </a:spcBef>
        <a:spcAft>
          <a:spcPct val="0"/>
        </a:spcAft>
        <a:buChar char="»"/>
        <a:defRPr sz="2100">
          <a:solidFill>
            <a:schemeClr val="tx1"/>
          </a:solidFill>
          <a:latin typeface="+mn-lt"/>
          <a:ea typeface="+mn-ea"/>
        </a:defRPr>
      </a:lvl5pPr>
      <a:lvl6pPr marL="2659380" indent="-244475" algn="l" defTabSz="977900" rtl="0" eaLnBrk="0" fontAlgn="base" hangingPunct="0">
        <a:spcBef>
          <a:spcPct val="20000"/>
        </a:spcBef>
        <a:spcAft>
          <a:spcPct val="0"/>
        </a:spcAft>
        <a:buChar char="»"/>
        <a:defRPr sz="2100">
          <a:solidFill>
            <a:schemeClr val="tx1"/>
          </a:solidFill>
          <a:latin typeface="+mn-lt"/>
          <a:ea typeface="+mn-ea"/>
        </a:defRPr>
      </a:lvl6pPr>
      <a:lvl7pPr marL="3116580" indent="-244475" algn="l" defTabSz="977900" rtl="0" eaLnBrk="0" fontAlgn="base" hangingPunct="0">
        <a:spcBef>
          <a:spcPct val="20000"/>
        </a:spcBef>
        <a:spcAft>
          <a:spcPct val="0"/>
        </a:spcAft>
        <a:buChar char="»"/>
        <a:defRPr sz="2100">
          <a:solidFill>
            <a:schemeClr val="tx1"/>
          </a:solidFill>
          <a:latin typeface="+mn-lt"/>
          <a:ea typeface="+mn-ea"/>
        </a:defRPr>
      </a:lvl7pPr>
      <a:lvl8pPr marL="3573780" indent="-244475" algn="l" defTabSz="977900" rtl="0" eaLnBrk="0" fontAlgn="base" hangingPunct="0">
        <a:spcBef>
          <a:spcPct val="20000"/>
        </a:spcBef>
        <a:spcAft>
          <a:spcPct val="0"/>
        </a:spcAft>
        <a:buChar char="»"/>
        <a:defRPr sz="2100">
          <a:solidFill>
            <a:schemeClr val="tx1"/>
          </a:solidFill>
          <a:latin typeface="+mn-lt"/>
          <a:ea typeface="+mn-ea"/>
        </a:defRPr>
      </a:lvl8pPr>
      <a:lvl9pPr marL="4030980" indent="-244475" algn="l" defTabSz="977900" rtl="0" eaLnBrk="0" fontAlgn="base" hangingPunct="0">
        <a:spcBef>
          <a:spcPct val="20000"/>
        </a:spcBef>
        <a:spcAft>
          <a:spcPct val="0"/>
        </a:spcAft>
        <a:buChar char="»"/>
        <a:defRPr sz="21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gif"/></Relationships>
</file>

<file path=ppt/slides/_rels/slide1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42.png"/><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180.png"/><Relationship Id="rId1" Type="http://schemas.openxmlformats.org/officeDocument/2006/relationships/slideLayout" Target="../slideLayouts/slideLayout2.xml"/><Relationship Id="rId4" Type="http://schemas.openxmlformats.org/officeDocument/2006/relationships/image" Target="../media/image281.png"/></Relationships>
</file>

<file path=ppt/slides/_rels/slide1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9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0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4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5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6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1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image" Target="../media/image280.png"/><Relationship Id="rId13" Type="http://schemas.openxmlformats.org/officeDocument/2006/relationships/image" Target="../media/image33.png"/><Relationship Id="rId3" Type="http://schemas.openxmlformats.org/officeDocument/2006/relationships/image" Target="../media/image230.png"/><Relationship Id="rId7" Type="http://schemas.openxmlformats.org/officeDocument/2006/relationships/image" Target="../media/image270.png"/><Relationship Id="rId12" Type="http://schemas.openxmlformats.org/officeDocument/2006/relationships/image" Target="../media/image32.png"/><Relationship Id="rId2" Type="http://schemas.openxmlformats.org/officeDocument/2006/relationships/image" Target="../media/image220.png"/><Relationship Id="rId16"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260.png"/><Relationship Id="rId11" Type="http://schemas.openxmlformats.org/officeDocument/2006/relationships/image" Target="../media/image31.png"/><Relationship Id="rId5" Type="http://schemas.openxmlformats.org/officeDocument/2006/relationships/image" Target="../media/image250.png"/><Relationship Id="rId15" Type="http://schemas.openxmlformats.org/officeDocument/2006/relationships/image" Target="../media/image35.png"/><Relationship Id="rId10" Type="http://schemas.openxmlformats.org/officeDocument/2006/relationships/image" Target="../media/image300.png"/><Relationship Id="rId4" Type="http://schemas.openxmlformats.org/officeDocument/2006/relationships/image" Target="../media/image240.png"/><Relationship Id="rId9" Type="http://schemas.openxmlformats.org/officeDocument/2006/relationships/image" Target="../media/image290.png"/><Relationship Id="rId14" Type="http://schemas.openxmlformats.org/officeDocument/2006/relationships/image" Target="../media/image34.png"/></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0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ctrTitle" idx="4294967295"/>
          </p:nvPr>
        </p:nvSpPr>
        <p:spPr>
          <a:xfrm>
            <a:off x="1073150" y="2141538"/>
            <a:ext cx="8420100" cy="1539875"/>
          </a:xfrm>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7850" tIns="48925" rIns="97850" bIns="48925"/>
          <a:lstStyle/>
          <a:p>
            <a:r>
              <a:rPr lang="zh-CN" altLang="en-US" sz="2400" dirty="0">
                <a:solidFill>
                  <a:srgbClr val="CC00CC"/>
                </a:solidFill>
              </a:rPr>
              <a:t>人工智能的数学基础</a:t>
            </a:r>
            <a:r>
              <a:rPr lang="en-US" altLang="zh-CN" sz="2400" dirty="0">
                <a:solidFill>
                  <a:srgbClr val="CC00CC"/>
                </a:solidFill>
              </a:rPr>
              <a:t>-</a:t>
            </a:r>
            <a:r>
              <a:rPr lang="zh-CN" altLang="en-US" sz="2400" dirty="0">
                <a:solidFill>
                  <a:srgbClr val="CC00CC"/>
                </a:solidFill>
              </a:rPr>
              <a:t>实验三</a:t>
            </a:r>
            <a:br>
              <a:rPr lang="zh-CN" altLang="en-US" sz="2400" dirty="0">
                <a:solidFill>
                  <a:srgbClr val="CC00CC"/>
                </a:solidFill>
                <a:latin typeface="隶书" panose="02010509060101010101" pitchFamily="49" charset="-122"/>
              </a:rPr>
            </a:br>
            <a:r>
              <a:rPr lang="zh-CN" altLang="en-US" sz="2400" dirty="0">
                <a:solidFill>
                  <a:srgbClr val="CC00CC"/>
                </a:solidFill>
                <a:latin typeface="隶书" panose="02010509060101010101" pitchFamily="49" charset="-122"/>
              </a:rPr>
              <a:t>实验三及大项目基础</a:t>
            </a:r>
            <a:r>
              <a:rPr lang="zh-CN" altLang="en-US" dirty="0">
                <a:latin typeface="隶书" panose="02010509060101010101" pitchFamily="49" charset="-122"/>
              </a:rPr>
              <a:t> 随机模拟基础</a:t>
            </a:r>
            <a:endParaRPr lang="zh-CN" altLang="en-US" sz="2000" dirty="0">
              <a:latin typeface="隶书" panose="02010509060101010101" pitchFamily="49" charset="-122"/>
            </a:endParaRPr>
          </a:p>
        </p:txBody>
      </p:sp>
      <p:sp>
        <p:nvSpPr>
          <p:cNvPr id="6147" name="Rectangle 3"/>
          <p:cNvSpPr>
            <a:spLocks noGrp="1" noChangeArrowheads="1"/>
          </p:cNvSpPr>
          <p:nvPr>
            <p:ph type="subTitle" idx="4294967295"/>
          </p:nvPr>
        </p:nvSpPr>
        <p:spPr>
          <a:xfrm>
            <a:off x="1485900" y="4090988"/>
            <a:ext cx="6934200" cy="1844675"/>
          </a:xfrm>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7850" tIns="48925" rIns="97850" bIns="48925"/>
          <a:lstStyle/>
          <a:p>
            <a:pPr marL="0" indent="0" algn="ctr">
              <a:lnSpc>
                <a:spcPct val="90000"/>
              </a:lnSpc>
              <a:buFont typeface="Wingdings" panose="05000000000000000000" pitchFamily="2" charset="2"/>
              <a:buNone/>
            </a:pPr>
            <a:r>
              <a:rPr lang="zh-CN" altLang="en-US" sz="2600" dirty="0"/>
              <a:t>刘绍辉</a:t>
            </a:r>
            <a:endParaRPr lang="en-US" altLang="zh-CN" sz="2600" dirty="0"/>
          </a:p>
          <a:p>
            <a:pPr marL="0" indent="0" algn="ctr">
              <a:lnSpc>
                <a:spcPct val="90000"/>
              </a:lnSpc>
              <a:buFont typeface="Wingdings" panose="05000000000000000000" pitchFamily="2" charset="2"/>
              <a:buNone/>
            </a:pPr>
            <a:r>
              <a:rPr lang="zh-CN" altLang="en-US" sz="2600" dirty="0"/>
              <a:t>计算机科学与技术学院 哈尔滨工业大学</a:t>
            </a:r>
          </a:p>
          <a:p>
            <a:pPr marL="0" indent="0" algn="ctr">
              <a:lnSpc>
                <a:spcPct val="90000"/>
              </a:lnSpc>
              <a:buFont typeface="Wingdings" panose="05000000000000000000" pitchFamily="2" charset="2"/>
              <a:buNone/>
            </a:pPr>
            <a:r>
              <a:rPr lang="zh-CN" altLang="en-US" sz="2600" dirty="0"/>
              <a:t>shliu@hit.edu.cn</a:t>
            </a:r>
          </a:p>
          <a:p>
            <a:pPr marL="0" indent="0" algn="ctr">
              <a:lnSpc>
                <a:spcPct val="90000"/>
              </a:lnSpc>
              <a:buFont typeface="Wingdings" panose="05000000000000000000" pitchFamily="2" charset="2"/>
              <a:buNone/>
            </a:pPr>
            <a:r>
              <a:rPr lang="en-US" altLang="zh-CN" sz="2600" dirty="0"/>
              <a:t>2023</a:t>
            </a:r>
            <a:r>
              <a:rPr lang="zh-CN" altLang="en-US" sz="2600" dirty="0"/>
              <a:t>年春季</a:t>
            </a:r>
          </a:p>
        </p:txBody>
      </p:sp>
    </p:spTree>
  </p:cSld>
  <p:clrMapOvr>
    <a:masterClrMapping/>
  </p:clrMapOvr>
  <p:transition spd="med">
    <p:random/>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a:t>
            </a:r>
            <a:r>
              <a:rPr lang="zh-CN" altLang="en-US" dirty="0"/>
              <a:t>随机变量的仿真</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dirty="0"/>
                  <a:t>标准</a:t>
                </a:r>
                <a:r>
                  <a:rPr lang="en-US" altLang="zh-CN" dirty="0"/>
                  <a:t>C</a:t>
                </a:r>
                <a:r>
                  <a:rPr lang="zh-CN" altLang="en-US" dirty="0"/>
                  <a:t>中，</a:t>
                </a:r>
                <a14:m>
                  <m:oMath xmlns:m="http://schemas.openxmlformats.org/officeDocument/2006/math">
                    <m:r>
                      <a:rPr lang="en-US" altLang="zh-CN" b="1" i="1" smtClean="0">
                        <a:latin typeface="Cambria Math" panose="02040503050406030204" pitchFamily="18" charset="0"/>
                      </a:rPr>
                      <m:t>𝒓𝒂𝒏𝒅</m:t>
                    </m:r>
                    <m:r>
                      <a:rPr lang="en-US" altLang="zh-CN" b="1" i="1" smtClean="0">
                        <a:latin typeface="Cambria Math" panose="02040503050406030204" pitchFamily="18" charset="0"/>
                      </a:rPr>
                      <m:t>()</m:t>
                    </m:r>
                  </m:oMath>
                </a14:m>
                <a:r>
                  <a:rPr lang="zh-CN" altLang="en-US" dirty="0"/>
                  <a:t>可产生</a:t>
                </a:r>
                <a14:m>
                  <m:oMath xmlns:m="http://schemas.openxmlformats.org/officeDocument/2006/math">
                    <m:r>
                      <a:rPr lang="en-US" altLang="zh-CN" b="1" i="1" smtClean="0">
                        <a:latin typeface="Cambria Math" panose="02040503050406030204" pitchFamily="18" charset="0"/>
                      </a:rPr>
                      <m:t>𝟎</m:t>
                    </m:r>
                    <m:r>
                      <a:rPr lang="zh-CN" altLang="en-US" i="1">
                        <a:latin typeface="Cambria Math" panose="02040503050406030204" pitchFamily="18" charset="0"/>
                      </a:rPr>
                      <m:t>~</m:t>
                    </m:r>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𝟐</m:t>
                        </m:r>
                      </m:e>
                      <m:sup>
                        <m:r>
                          <a:rPr lang="en-US" altLang="zh-CN" b="1" i="1" smtClean="0">
                            <a:latin typeface="Cambria Math" panose="02040503050406030204" pitchFamily="18" charset="0"/>
                          </a:rPr>
                          <m:t>𝟏𝟓</m:t>
                        </m:r>
                      </m:sup>
                    </m:sSup>
                    <m:r>
                      <a:rPr lang="en-US" altLang="zh-CN" b="1" i="1" smtClean="0">
                        <a:latin typeface="Cambria Math" panose="02040503050406030204" pitchFamily="18" charset="0"/>
                      </a:rPr>
                      <m:t>−</m:t>
                    </m:r>
                    <m:r>
                      <a:rPr lang="en-US" altLang="zh-CN" b="1" i="1" smtClean="0">
                        <a:latin typeface="Cambria Math" panose="02040503050406030204" pitchFamily="18" charset="0"/>
                      </a:rPr>
                      <m:t>𝟏</m:t>
                    </m:r>
                  </m:oMath>
                </a14:m>
                <a:r>
                  <a:rPr lang="zh-CN" altLang="en-US" dirty="0"/>
                  <a:t>间均匀分布的随机数</a:t>
                </a:r>
                <a:endParaRPr lang="en-US" altLang="zh-CN" dirty="0"/>
              </a:p>
              <a:p>
                <a:r>
                  <a:rPr lang="en-US" altLang="zh-CN" dirty="0"/>
                  <a:t>Borland C4.0</a:t>
                </a:r>
                <a:r>
                  <a:rPr lang="zh-CN" altLang="en-US" dirty="0"/>
                  <a:t>以上版本，可以产生</a:t>
                </a:r>
                <a14:m>
                  <m:oMath xmlns:m="http://schemas.openxmlformats.org/officeDocument/2006/math">
                    <m:r>
                      <a:rPr lang="en-US" altLang="zh-CN" b="1" i="1" smtClean="0">
                        <a:latin typeface="Cambria Math" panose="02040503050406030204" pitchFamily="18" charset="0"/>
                      </a:rPr>
                      <m:t>𝟎</m:t>
                    </m:r>
                    <m:r>
                      <a:rPr lang="en-US" altLang="zh-CN" b="1" i="1" smtClean="0">
                        <a:latin typeface="Cambria Math" panose="02040503050406030204" pitchFamily="18" charset="0"/>
                        <a:ea typeface="Cambria Math" panose="02040503050406030204" pitchFamily="18" charset="0"/>
                      </a:rPr>
                      <m:t>~</m:t>
                    </m:r>
                    <m:sSup>
                      <m:sSupPr>
                        <m:ctrlPr>
                          <a:rPr lang="en-US" altLang="zh-CN" b="1" i="1" smtClean="0">
                            <a:latin typeface="Cambria Math" panose="02040503050406030204" pitchFamily="18" charset="0"/>
                            <a:ea typeface="Cambria Math" panose="02040503050406030204" pitchFamily="18" charset="0"/>
                          </a:rPr>
                        </m:ctrlPr>
                      </m:sSupPr>
                      <m:e>
                        <m:r>
                          <a:rPr lang="en-US" altLang="zh-CN" b="1" i="1" smtClean="0">
                            <a:latin typeface="Cambria Math" panose="02040503050406030204" pitchFamily="18" charset="0"/>
                            <a:ea typeface="Cambria Math" panose="02040503050406030204" pitchFamily="18" charset="0"/>
                          </a:rPr>
                          <m:t>𝟐</m:t>
                        </m:r>
                      </m:e>
                      <m:sup>
                        <m:r>
                          <a:rPr lang="en-US" altLang="zh-CN" b="1" i="1" smtClean="0">
                            <a:latin typeface="Cambria Math" panose="02040503050406030204" pitchFamily="18" charset="0"/>
                            <a:ea typeface="Cambria Math" panose="02040503050406030204" pitchFamily="18" charset="0"/>
                          </a:rPr>
                          <m:t>𝟑𝟐</m:t>
                        </m:r>
                      </m:sup>
                    </m:sSup>
                    <m:r>
                      <a:rPr lang="en-US" altLang="zh-CN" b="1" i="1" smtClean="0">
                        <a:latin typeface="Cambria Math" panose="02040503050406030204" pitchFamily="18" charset="0"/>
                        <a:ea typeface="Cambria Math" panose="02040503050406030204" pitchFamily="18" charset="0"/>
                      </a:rPr>
                      <m:t>−</m:t>
                    </m:r>
                    <m:r>
                      <a:rPr lang="en-US" altLang="zh-CN" b="1" i="1" smtClean="0">
                        <a:latin typeface="Cambria Math" panose="02040503050406030204" pitchFamily="18" charset="0"/>
                        <a:ea typeface="Cambria Math" panose="02040503050406030204" pitchFamily="18" charset="0"/>
                      </a:rPr>
                      <m:t>𝟏</m:t>
                    </m:r>
                  </m:oMath>
                </a14:m>
                <a:r>
                  <a:rPr lang="zh-CN" altLang="en-US" dirty="0"/>
                  <a:t>之间均匀分布的随机数</a:t>
                </a:r>
                <a:endParaRPr lang="en-US" altLang="zh-CN" dirty="0"/>
              </a:p>
              <a:p>
                <a14:m>
                  <m:oMath xmlns:m="http://schemas.openxmlformats.org/officeDocument/2006/math">
                    <m:r>
                      <a:rPr lang="en-US" altLang="zh-CN" b="1" i="1" smtClean="0">
                        <a:latin typeface="Cambria Math" panose="02040503050406030204" pitchFamily="18" charset="0"/>
                      </a:rPr>
                      <m:t>𝑩𝒐𝒓𝒍𝒂𝒏𝒅</m:t>
                    </m:r>
                  </m:oMath>
                </a14:m>
                <a:r>
                  <a:rPr lang="zh-CN" altLang="en-US" dirty="0"/>
                  <a:t>的</a:t>
                </a:r>
                <a14:m>
                  <m:oMath xmlns:m="http://schemas.openxmlformats.org/officeDocument/2006/math">
                    <m:r>
                      <a:rPr lang="en-US" altLang="zh-CN" b="1" i="1" dirty="0" smtClean="0">
                        <a:latin typeface="Cambria Math" panose="02040503050406030204" pitchFamily="18" charset="0"/>
                      </a:rPr>
                      <m:t>𝒓𝒂𝒏𝒅𝒐𝒎</m:t>
                    </m:r>
                    <m:r>
                      <a:rPr lang="en-US" altLang="zh-CN" b="1" i="1" dirty="0" smtClean="0">
                        <a:latin typeface="Cambria Math" panose="02040503050406030204" pitchFamily="18" charset="0"/>
                      </a:rPr>
                      <m:t>(</m:t>
                    </m:r>
                    <m:r>
                      <a:rPr lang="en-US" altLang="zh-CN" b="1" i="1" dirty="0" smtClean="0">
                        <a:latin typeface="Cambria Math" panose="02040503050406030204" pitchFamily="18" charset="0"/>
                      </a:rPr>
                      <m:t>𝒏𝒖𝒎</m:t>
                    </m:r>
                    <m:r>
                      <a:rPr lang="en-US" altLang="zh-CN" b="1" i="1" dirty="0" smtClean="0">
                        <a:latin typeface="Cambria Math" panose="02040503050406030204" pitchFamily="18" charset="0"/>
                      </a:rPr>
                      <m:t>)</m:t>
                    </m:r>
                  </m:oMath>
                </a14:m>
                <a:r>
                  <a:rPr lang="zh-CN" altLang="en-US" dirty="0"/>
                  <a:t>可以产生</a:t>
                </a:r>
                <a14:m>
                  <m:oMath xmlns:m="http://schemas.openxmlformats.org/officeDocument/2006/math">
                    <m:r>
                      <a:rPr lang="en-US" altLang="zh-CN" b="1" i="1" smtClean="0">
                        <a:latin typeface="Cambria Math" panose="02040503050406030204" pitchFamily="18" charset="0"/>
                      </a:rPr>
                      <m:t>𝟎</m:t>
                    </m:r>
                    <m:r>
                      <a:rPr lang="en-US" altLang="zh-CN" b="1" i="1" smtClean="0">
                        <a:latin typeface="Cambria Math" panose="02040503050406030204" pitchFamily="18" charset="0"/>
                        <a:ea typeface="Cambria Math" panose="02040503050406030204" pitchFamily="18" charset="0"/>
                      </a:rPr>
                      <m:t>~</m:t>
                    </m:r>
                    <m:r>
                      <a:rPr lang="en-US" altLang="zh-CN" b="1" i="1" smtClean="0">
                        <a:latin typeface="Cambria Math" panose="02040503050406030204" pitchFamily="18" charset="0"/>
                        <a:ea typeface="Cambria Math" panose="02040503050406030204" pitchFamily="18" charset="0"/>
                      </a:rPr>
                      <m:t>𝒏𝒖𝒎</m:t>
                    </m:r>
                    <m:r>
                      <a:rPr lang="en-US" altLang="zh-CN" b="1" i="1" smtClean="0">
                        <a:latin typeface="Cambria Math" panose="02040503050406030204" pitchFamily="18" charset="0"/>
                        <a:ea typeface="Cambria Math" panose="02040503050406030204" pitchFamily="18" charset="0"/>
                      </a:rPr>
                      <m:t>−</m:t>
                    </m:r>
                    <m:r>
                      <a:rPr lang="en-US" altLang="zh-CN" b="1" i="1" smtClean="0">
                        <a:latin typeface="Cambria Math" panose="02040503050406030204" pitchFamily="18" charset="0"/>
                        <a:ea typeface="Cambria Math" panose="02040503050406030204" pitchFamily="18" charset="0"/>
                      </a:rPr>
                      <m:t>𝟏</m:t>
                    </m:r>
                  </m:oMath>
                </a14:m>
                <a:r>
                  <a:rPr lang="zh-CN" altLang="en-US" dirty="0"/>
                  <a:t>内均匀分布的随机数</a:t>
                </a:r>
                <a:endParaRPr lang="en-US" altLang="zh-CN" dirty="0"/>
              </a:p>
              <a:p>
                <a:r>
                  <a:rPr lang="zh-CN" altLang="en-US" dirty="0"/>
                  <a:t>一般产生随机数后，需要对随机数进行各种检验来确定其统计特性符合要求：参数检验，均匀性检验，独立性检验</a:t>
                </a:r>
                <a:endParaRPr lang="en-US" altLang="zh-CN" dirty="0"/>
              </a:p>
              <a:p>
                <a:pPr lvl="1"/>
                <a:r>
                  <a:rPr lang="zh-CN" altLang="en-US" dirty="0"/>
                  <a:t>参数检验：最小值，最大值，周期等</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1">
                <a:blip r:embed="rId2"/>
                <a:stretch>
                  <a:fillRect l="-1389" t="-1518" r="-1587"/>
                </a:stretch>
              </a:blipFill>
            </p:spPr>
            <p:txBody>
              <a:bodyPr/>
              <a:lstStyle/>
              <a:p>
                <a:r>
                  <a:rPr lang="zh-CN" altLang="en-US">
                    <a:noFill/>
                  </a:rPr>
                  <a:t> </a:t>
                </a:r>
                <a:endParaRPr lang="zh-CN" altLang="en-US">
                  <a:noFill/>
                </a:endParaRPr>
              </a:p>
            </p:txBody>
          </p:sp>
        </mc:Fallback>
      </mc:AlternateContent>
    </p:spTree>
  </p:cSld>
  <p:clrMapOvr>
    <a:masterClrMapping/>
  </p:clrMapOvr>
  <p:transition spd="med">
    <p:random/>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616F25-81DD-4E52-8F71-24166485A66D}"/>
              </a:ext>
            </a:extLst>
          </p:cNvPr>
          <p:cNvSpPr>
            <a:spLocks noGrp="1"/>
          </p:cNvSpPr>
          <p:nvPr>
            <p:ph type="title"/>
          </p:nvPr>
        </p:nvSpPr>
        <p:spPr/>
        <p:txBody>
          <a:bodyPr/>
          <a:lstStyle/>
          <a:p>
            <a:r>
              <a:rPr lang="en-US" altLang="zh-CN" dirty="0"/>
              <a:t>1</a:t>
            </a:r>
            <a:r>
              <a:rPr lang="zh-CN" altLang="en-US" dirty="0"/>
              <a:t>随机变量的仿真</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97FE12E2-ECC7-4660-ACFA-996AA2300F44}"/>
                  </a:ext>
                </a:extLst>
              </p:cNvPr>
              <p:cNvSpPr>
                <a:spLocks noGrp="1"/>
              </p:cNvSpPr>
              <p:nvPr>
                <p:ph idx="1"/>
              </p:nvPr>
            </p:nvSpPr>
            <p:spPr/>
            <p:txBody>
              <a:bodyPr/>
              <a:lstStyle/>
              <a:p>
                <a:r>
                  <a:rPr lang="zh-CN" altLang="en-US" dirty="0"/>
                  <a:t>累积函数的逆变换</a:t>
                </a:r>
                <a:endParaRPr lang="en-US" altLang="zh-CN" dirty="0"/>
              </a:p>
              <a:p>
                <a:pPr lvl="1"/>
                <a:r>
                  <a:rPr lang="zh-CN" altLang="en-US" dirty="0"/>
                  <a:t>将一个均匀分布的随机数转化为一个连续分布的随机数</a:t>
                </a:r>
                <a:endParaRPr lang="en-US" altLang="zh-CN" dirty="0"/>
              </a:p>
              <a:p>
                <a:pPr lvl="2"/>
                <a:r>
                  <a:rPr lang="zh-CN" altLang="en-US" dirty="0"/>
                  <a:t>随机变量</a:t>
                </a:r>
                <a14:m>
                  <m:oMath xmlns:m="http://schemas.openxmlformats.org/officeDocument/2006/math">
                    <m:r>
                      <a:rPr lang="en-US" altLang="zh-CN" b="1" i="1" smtClean="0">
                        <a:latin typeface="Cambria Math" panose="02040503050406030204" pitchFamily="18" charset="0"/>
                      </a:rPr>
                      <m:t>𝑿</m:t>
                    </m:r>
                  </m:oMath>
                </a14:m>
                <a:r>
                  <a:rPr lang="zh-CN" altLang="en-US" dirty="0"/>
                  <a:t>的连续累积分布函数</a:t>
                </a:r>
                <a:r>
                  <a:rPr lang="en-US" altLang="zh-CN" dirty="0"/>
                  <a:t>CDF</a:t>
                </a:r>
                <a14:m>
                  <m:oMath xmlns:m="http://schemas.openxmlformats.org/officeDocument/2006/math">
                    <m:r>
                      <a:rPr lang="zh-CN" altLang="en-US" b="1" i="1" dirty="0">
                        <a:latin typeface="Cambria Math" panose="02040503050406030204" pitchFamily="18" charset="0"/>
                      </a:rPr>
                      <m:t>为</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𝑷</m:t>
                        </m:r>
                      </m:e>
                      <m:sub>
                        <m:r>
                          <a:rPr lang="en-US" altLang="zh-CN" b="1" i="1" smtClean="0">
                            <a:latin typeface="Cambria Math" panose="02040503050406030204" pitchFamily="18" charset="0"/>
                          </a:rPr>
                          <m:t>𝑿</m:t>
                        </m:r>
                      </m:sub>
                    </m:sSub>
                  </m:oMath>
                </a14:m>
                <a:r>
                  <a:rPr lang="en-US" altLang="zh-CN" dirty="0"/>
                  <a:t>,</a:t>
                </a:r>
                <a:r>
                  <a:rPr lang="zh-CN" altLang="en-US" dirty="0"/>
                  <a:t>则随机变量</a:t>
                </a:r>
                <a14:m>
                  <m:oMath xmlns:m="http://schemas.openxmlformats.org/officeDocument/2006/math">
                    <m:r>
                      <a:rPr lang="en-US" altLang="zh-CN" b="1" i="1" smtClean="0">
                        <a:latin typeface="Cambria Math" panose="02040503050406030204" pitchFamily="18" charset="0"/>
                      </a:rPr>
                      <m:t>𝑼</m:t>
                    </m:r>
                    <m:r>
                      <a:rPr lang="en-US" altLang="zh-CN" b="1" i="1" smtClean="0">
                        <a:latin typeface="Cambria Math" panose="02040503050406030204" pitchFamily="18" charset="0"/>
                      </a:rPr>
                      <m:t>=</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𝑷</m:t>
                        </m:r>
                      </m:e>
                      <m:sub>
                        <m:r>
                          <a:rPr lang="en-US" altLang="zh-CN" b="1" i="1" smtClean="0">
                            <a:latin typeface="Cambria Math" panose="02040503050406030204" pitchFamily="18" charset="0"/>
                          </a:rPr>
                          <m:t>𝑿</m:t>
                        </m:r>
                      </m:sub>
                    </m:sSub>
                    <m:r>
                      <a:rPr lang="en-US" altLang="zh-CN" b="1" i="1" smtClean="0">
                        <a:latin typeface="Cambria Math" panose="02040503050406030204" pitchFamily="18" charset="0"/>
                      </a:rPr>
                      <m:t>(</m:t>
                    </m:r>
                    <m:r>
                      <a:rPr lang="en-US" altLang="zh-CN" b="1" i="1" smtClean="0">
                        <a:latin typeface="Cambria Math" panose="02040503050406030204" pitchFamily="18" charset="0"/>
                      </a:rPr>
                      <m:t>𝑿</m:t>
                    </m:r>
                    <m:r>
                      <a:rPr lang="en-US" altLang="zh-CN" b="1" i="1" smtClean="0">
                        <a:latin typeface="Cambria Math" panose="02040503050406030204" pitchFamily="18" charset="0"/>
                      </a:rPr>
                      <m:t>)</m:t>
                    </m:r>
                  </m:oMath>
                </a14:m>
                <a:r>
                  <a:rPr lang="zh-CN" altLang="en-US" dirty="0"/>
                  <a:t>是</a:t>
                </a:r>
                <a14:m>
                  <m:oMath xmlns:m="http://schemas.openxmlformats.org/officeDocument/2006/math">
                    <m:r>
                      <a:rPr lang="en-US" altLang="zh-CN" b="1" i="1" dirty="0" smtClean="0">
                        <a:latin typeface="Cambria Math" panose="02040503050406030204" pitchFamily="18" charset="0"/>
                      </a:rPr>
                      <m:t>[</m:t>
                    </m:r>
                    <m:r>
                      <a:rPr lang="en-US" altLang="zh-CN" b="1" i="1" dirty="0" smtClean="0">
                        <a:latin typeface="Cambria Math" panose="02040503050406030204" pitchFamily="18" charset="0"/>
                      </a:rPr>
                      <m:t>𝟎</m:t>
                    </m:r>
                    <m:r>
                      <a:rPr lang="en-US" altLang="zh-CN" b="1" i="1" dirty="0" smtClean="0">
                        <a:latin typeface="Cambria Math" panose="02040503050406030204" pitchFamily="18" charset="0"/>
                      </a:rPr>
                      <m:t>,</m:t>
                    </m:r>
                    <m:r>
                      <a:rPr lang="en-US" altLang="zh-CN" b="1" i="1" dirty="0" smtClean="0">
                        <a:latin typeface="Cambria Math" panose="02040503050406030204" pitchFamily="18" charset="0"/>
                      </a:rPr>
                      <m:t>𝟏</m:t>
                    </m:r>
                    <m:r>
                      <a:rPr lang="en-US" altLang="zh-CN" b="1" i="1" dirty="0" smtClean="0">
                        <a:latin typeface="Cambria Math" panose="02040503050406030204" pitchFamily="18" charset="0"/>
                      </a:rPr>
                      <m:t>]</m:t>
                    </m:r>
                  </m:oMath>
                </a14:m>
                <a:r>
                  <a:rPr lang="zh-CN" altLang="en-US" dirty="0"/>
                  <a:t>上的均匀分布</a:t>
                </a:r>
                <a:endParaRPr lang="en-US" altLang="zh-CN" dirty="0"/>
              </a:p>
              <a:p>
                <a:pPr lvl="2"/>
                <a:r>
                  <a:rPr lang="zh-CN" altLang="en-US" dirty="0"/>
                  <a:t>则分布为</a:t>
                </a:r>
                <a14:m>
                  <m:oMath xmlns:m="http://schemas.openxmlformats.org/officeDocument/2006/math">
                    <m:r>
                      <a:rPr lang="en-US" altLang="zh-CN" b="1" i="1" smtClean="0">
                        <a:latin typeface="Cambria Math" panose="02040503050406030204" pitchFamily="18" charset="0"/>
                      </a:rPr>
                      <m:t>𝑷</m:t>
                    </m:r>
                  </m:oMath>
                </a14:m>
                <a:r>
                  <a:rPr lang="zh-CN" altLang="en-US" dirty="0"/>
                  <a:t>的随机变量</a:t>
                </a:r>
                <a14:m>
                  <m:oMath xmlns:m="http://schemas.openxmlformats.org/officeDocument/2006/math">
                    <m:r>
                      <a:rPr lang="en-US" altLang="zh-CN" b="1" i="1" smtClean="0">
                        <a:latin typeface="Cambria Math" panose="02040503050406030204" pitchFamily="18" charset="0"/>
                      </a:rPr>
                      <m:t>𝑿</m:t>
                    </m:r>
                  </m:oMath>
                </a14:m>
                <a:r>
                  <a:rPr lang="zh-CN" altLang="en-US" dirty="0"/>
                  <a:t>和均匀分布随机变量</a:t>
                </a:r>
                <a14:m>
                  <m:oMath xmlns:m="http://schemas.openxmlformats.org/officeDocument/2006/math">
                    <m:r>
                      <a:rPr lang="en-US" altLang="zh-CN" b="1" i="1" smtClean="0">
                        <a:latin typeface="Cambria Math" panose="02040503050406030204" pitchFamily="18" charset="0"/>
                      </a:rPr>
                      <m:t>𝑼</m:t>
                    </m:r>
                  </m:oMath>
                </a14:m>
                <a:r>
                  <a:rPr lang="zh-CN" altLang="en-US" dirty="0"/>
                  <a:t>之间的简单关系为</a:t>
                </a:r>
                <a14:m>
                  <m:oMath xmlns:m="http://schemas.openxmlformats.org/officeDocument/2006/math">
                    <m:r>
                      <a:rPr lang="en-US" altLang="zh-CN" b="1" i="1" smtClean="0">
                        <a:latin typeface="Cambria Math" panose="02040503050406030204" pitchFamily="18" charset="0"/>
                      </a:rPr>
                      <m:t>𝑿</m:t>
                    </m:r>
                    <m:r>
                      <a:rPr lang="en-US" altLang="zh-CN" b="1" i="1" smtClean="0">
                        <a:latin typeface="Cambria Math" panose="02040503050406030204" pitchFamily="18" charset="0"/>
                      </a:rPr>
                      <m:t>=</m:t>
                    </m:r>
                    <m:sSubSup>
                      <m:sSubSupPr>
                        <m:ctrlPr>
                          <a:rPr lang="en-US" altLang="zh-CN" b="1" i="1" smtClean="0">
                            <a:latin typeface="Cambria Math" panose="02040503050406030204" pitchFamily="18" charset="0"/>
                          </a:rPr>
                        </m:ctrlPr>
                      </m:sSubSupPr>
                      <m:e>
                        <m:r>
                          <a:rPr lang="en-US" altLang="zh-CN" b="1" i="1" smtClean="0">
                            <a:latin typeface="Cambria Math" panose="02040503050406030204" pitchFamily="18" charset="0"/>
                          </a:rPr>
                          <m:t>𝑷</m:t>
                        </m:r>
                      </m:e>
                      <m:sub>
                        <m:r>
                          <a:rPr lang="en-US" altLang="zh-CN" b="1" i="1" smtClean="0">
                            <a:latin typeface="Cambria Math" panose="02040503050406030204" pitchFamily="18" charset="0"/>
                          </a:rPr>
                          <m:t>𝑿</m:t>
                        </m:r>
                      </m:sub>
                      <m:sup>
                        <m:r>
                          <a:rPr lang="en-US" altLang="zh-CN" b="1" i="1" smtClean="0">
                            <a:latin typeface="Cambria Math" panose="02040503050406030204" pitchFamily="18" charset="0"/>
                          </a:rPr>
                          <m:t>−</m:t>
                        </m:r>
                        <m:r>
                          <a:rPr lang="en-US" altLang="zh-CN" b="1" i="1" smtClean="0">
                            <a:latin typeface="Cambria Math" panose="02040503050406030204" pitchFamily="18" charset="0"/>
                          </a:rPr>
                          <m:t>𝟏</m:t>
                        </m:r>
                      </m:sup>
                    </m:sSubSup>
                    <m:r>
                      <a:rPr lang="en-US" altLang="zh-CN" b="1" i="1" smtClean="0">
                        <a:latin typeface="Cambria Math" panose="02040503050406030204" pitchFamily="18" charset="0"/>
                      </a:rPr>
                      <m:t>(</m:t>
                    </m:r>
                    <m:r>
                      <a:rPr lang="en-US" altLang="zh-CN" b="1" i="1" smtClean="0">
                        <a:latin typeface="Cambria Math" panose="02040503050406030204" pitchFamily="18" charset="0"/>
                      </a:rPr>
                      <m:t>𝑼</m:t>
                    </m:r>
                    <m:r>
                      <a:rPr lang="en-US" altLang="zh-CN" b="1" i="1" smtClean="0">
                        <a:latin typeface="Cambria Math" panose="02040503050406030204" pitchFamily="18" charset="0"/>
                      </a:rPr>
                      <m:t>)</m:t>
                    </m:r>
                  </m:oMath>
                </a14:m>
                <a:endParaRPr lang="zh-CN" altLang="en-US" dirty="0"/>
              </a:p>
            </p:txBody>
          </p:sp>
        </mc:Choice>
        <mc:Fallback xmlns="">
          <p:sp>
            <p:nvSpPr>
              <p:cNvPr id="3" name="内容占位符 2">
                <a:extLst>
                  <a:ext uri="{FF2B5EF4-FFF2-40B4-BE49-F238E27FC236}">
                    <a16:creationId xmlns:a16="http://schemas.microsoft.com/office/drawing/2014/main" id="{97FE12E2-ECC7-4660-ACFA-996AA2300F44}"/>
                  </a:ext>
                </a:extLst>
              </p:cNvPr>
              <p:cNvSpPr>
                <a:spLocks noGrp="1" noRot="1" noChangeAspect="1" noMove="1" noResize="1" noEditPoints="1" noAdjustHandles="1" noChangeArrowheads="1" noChangeShapeType="1" noTextEdit="1"/>
              </p:cNvSpPr>
              <p:nvPr>
                <p:ph idx="1"/>
              </p:nvPr>
            </p:nvSpPr>
            <p:spPr>
              <a:blipFill>
                <a:blip r:embed="rId2"/>
                <a:stretch>
                  <a:fillRect l="-1389" t="-1735" r="-661"/>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25544C25-B1A2-4291-9350-8DD7B1412101}"/>
              </a:ext>
            </a:extLst>
          </p:cNvPr>
          <p:cNvPicPr>
            <a:picLocks noChangeAspect="1"/>
          </p:cNvPicPr>
          <p:nvPr/>
        </p:nvPicPr>
        <p:blipFill>
          <a:blip r:embed="rId3"/>
          <a:stretch>
            <a:fillRect/>
          </a:stretch>
        </p:blipFill>
        <p:spPr>
          <a:xfrm>
            <a:off x="1496616" y="3825205"/>
            <a:ext cx="4428509" cy="2858401"/>
          </a:xfrm>
          <a:prstGeom prst="rect">
            <a:avLst/>
          </a:prstGeom>
        </p:spPr>
      </p:pic>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60C388A0-5417-44DC-B6E2-C1D1F1D77B22}"/>
                  </a:ext>
                </a:extLst>
              </p:cNvPr>
              <p:cNvSpPr txBox="1"/>
              <p:nvPr/>
            </p:nvSpPr>
            <p:spPr>
              <a:xfrm>
                <a:off x="4751561" y="5254405"/>
                <a:ext cx="4641848" cy="707886"/>
              </a:xfrm>
              <a:prstGeom prst="rect">
                <a:avLst/>
              </a:prstGeom>
              <a:noFill/>
            </p:spPr>
            <p:txBody>
              <a:bodyPr wrap="none" rtlCol="0">
                <a:spAutoFit/>
              </a:bodyPr>
              <a:lstStyle/>
              <a:p>
                <a:r>
                  <a:rPr lang="zh-CN" altLang="en-US" sz="2000" b="1" dirty="0">
                    <a:solidFill>
                      <a:srgbClr val="FF0000"/>
                    </a:solidFill>
                  </a:rPr>
                  <a:t>证明</a:t>
                </a:r>
                <a14:m>
                  <m:oMath xmlns:m="http://schemas.openxmlformats.org/officeDocument/2006/math">
                    <m:r>
                      <a:rPr lang="en-US" altLang="zh-CN" sz="2000" b="1" i="1" smtClean="0">
                        <a:solidFill>
                          <a:srgbClr val="FF0000"/>
                        </a:solidFill>
                        <a:latin typeface="Cambria Math" panose="02040503050406030204" pitchFamily="18" charset="0"/>
                      </a:rPr>
                      <m:t>𝑼</m:t>
                    </m:r>
                    <m:r>
                      <a:rPr lang="en-US" altLang="zh-CN" sz="2000" b="1" i="1" smtClean="0">
                        <a:solidFill>
                          <a:srgbClr val="FF0000"/>
                        </a:solidFill>
                        <a:latin typeface="Cambria Math" panose="02040503050406030204" pitchFamily="18" charset="0"/>
                      </a:rPr>
                      <m:t>=</m:t>
                    </m:r>
                    <m:sSub>
                      <m:sSubPr>
                        <m:ctrlPr>
                          <a:rPr lang="en-US" altLang="zh-CN" sz="2000" b="1" i="1" smtClean="0">
                            <a:solidFill>
                              <a:srgbClr val="FF0000"/>
                            </a:solidFill>
                            <a:latin typeface="Cambria Math" panose="02040503050406030204" pitchFamily="18" charset="0"/>
                          </a:rPr>
                        </m:ctrlPr>
                      </m:sSubPr>
                      <m:e>
                        <m:r>
                          <a:rPr lang="en-US" altLang="zh-CN" sz="2000" b="1" i="1" smtClean="0">
                            <a:solidFill>
                              <a:srgbClr val="FF0000"/>
                            </a:solidFill>
                            <a:latin typeface="Cambria Math" panose="02040503050406030204" pitchFamily="18" charset="0"/>
                          </a:rPr>
                          <m:t>𝑷</m:t>
                        </m:r>
                      </m:e>
                      <m:sub>
                        <m:r>
                          <a:rPr lang="en-US" altLang="zh-CN" sz="2000" b="1" i="1" smtClean="0">
                            <a:solidFill>
                              <a:srgbClr val="FF0000"/>
                            </a:solidFill>
                            <a:latin typeface="Cambria Math" panose="02040503050406030204" pitchFamily="18" charset="0"/>
                          </a:rPr>
                          <m:t>𝑿</m:t>
                        </m:r>
                      </m:sub>
                    </m:sSub>
                    <m:r>
                      <a:rPr lang="en-US" altLang="zh-CN" sz="2000" b="1" i="1" smtClean="0">
                        <a:solidFill>
                          <a:srgbClr val="FF0000"/>
                        </a:solidFill>
                        <a:latin typeface="Cambria Math" panose="02040503050406030204" pitchFamily="18" charset="0"/>
                      </a:rPr>
                      <m:t>(</m:t>
                    </m:r>
                    <m:r>
                      <a:rPr lang="en-US" altLang="zh-CN" sz="2000" b="1" i="1" smtClean="0">
                        <a:solidFill>
                          <a:srgbClr val="FF0000"/>
                        </a:solidFill>
                        <a:latin typeface="Cambria Math" panose="02040503050406030204" pitchFamily="18" charset="0"/>
                      </a:rPr>
                      <m:t>𝑿</m:t>
                    </m:r>
                    <m:r>
                      <a:rPr lang="en-US" altLang="zh-CN" sz="2000" b="1" i="1" smtClean="0">
                        <a:solidFill>
                          <a:srgbClr val="FF0000"/>
                        </a:solidFill>
                        <a:latin typeface="Cambria Math" panose="02040503050406030204" pitchFamily="18" charset="0"/>
                      </a:rPr>
                      <m:t>)</m:t>
                    </m:r>
                  </m:oMath>
                </a14:m>
                <a:r>
                  <a:rPr lang="zh-CN" altLang="en-US" sz="2000" b="1" dirty="0">
                    <a:solidFill>
                      <a:srgbClr val="FF0000"/>
                    </a:solidFill>
                  </a:rPr>
                  <a:t>是</a:t>
                </a:r>
                <a:r>
                  <a:rPr lang="en-US" altLang="zh-CN" sz="2000" b="1" dirty="0">
                    <a:solidFill>
                      <a:srgbClr val="FF0000"/>
                    </a:solidFill>
                  </a:rPr>
                  <a:t>[0,1]</a:t>
                </a:r>
                <a:r>
                  <a:rPr lang="zh-CN" altLang="en-US" sz="2000" b="1" dirty="0">
                    <a:solidFill>
                      <a:srgbClr val="FF0000"/>
                    </a:solidFill>
                  </a:rPr>
                  <a:t>上的均匀分布！</a:t>
                </a:r>
                <a:endParaRPr lang="en-US" altLang="zh-CN" sz="2000" b="1" dirty="0">
                  <a:solidFill>
                    <a:srgbClr val="FF0000"/>
                  </a:solidFill>
                </a:endParaRPr>
              </a:p>
              <a:p>
                <a:r>
                  <a:rPr lang="zh-CN" altLang="en-US" sz="2000" b="1" dirty="0">
                    <a:solidFill>
                      <a:srgbClr val="FF0000"/>
                    </a:solidFill>
                  </a:rPr>
                  <a:t>如果是离散的是不是更好理解呢？</a:t>
                </a:r>
              </a:p>
            </p:txBody>
          </p:sp>
        </mc:Choice>
        <mc:Fallback xmlns="">
          <p:sp>
            <p:nvSpPr>
              <p:cNvPr id="5" name="文本框 4">
                <a:extLst>
                  <a:ext uri="{FF2B5EF4-FFF2-40B4-BE49-F238E27FC236}">
                    <a16:creationId xmlns:a16="http://schemas.microsoft.com/office/drawing/2014/main" id="{60C388A0-5417-44DC-B6E2-C1D1F1D77B22}"/>
                  </a:ext>
                </a:extLst>
              </p:cNvPr>
              <p:cNvSpPr txBox="1">
                <a:spLocks noRot="1" noChangeAspect="1" noMove="1" noResize="1" noEditPoints="1" noAdjustHandles="1" noChangeArrowheads="1" noChangeShapeType="1" noTextEdit="1"/>
              </p:cNvSpPr>
              <p:nvPr/>
            </p:nvSpPr>
            <p:spPr>
              <a:xfrm>
                <a:off x="4751561" y="5254405"/>
                <a:ext cx="4641848" cy="707886"/>
              </a:xfrm>
              <a:prstGeom prst="rect">
                <a:avLst/>
              </a:prstGeom>
              <a:blipFill>
                <a:blip r:embed="rId4"/>
                <a:stretch>
                  <a:fillRect l="-1312" t="-6897" r="-787" b="-1465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283169262"/>
      </p:ext>
    </p:extLst>
  </p:cSld>
  <p:clrMapOvr>
    <a:masterClrMapping/>
  </p:clrMapOvr>
  <p:transition spd="med">
    <p:random/>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a:t>
            </a:r>
            <a:r>
              <a:rPr lang="zh-CN" altLang="en-US" dirty="0"/>
              <a:t>随机变量的仿真</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dirty="0"/>
                  <a:t>随机变量函数变换</a:t>
                </a:r>
                <a:endParaRPr lang="en-US" altLang="zh-CN" dirty="0"/>
              </a:p>
              <a:p>
                <a:pPr lvl="1"/>
                <a:r>
                  <a:rPr lang="zh-CN" altLang="en-US" dirty="0"/>
                  <a:t>如果能将两个分布之间的函数关系用显式函数表达，就可以利用一种分布的随机变量通过变换得到另一种分布的随机变量</a:t>
                </a:r>
                <a:endParaRPr lang="en-US" altLang="zh-CN" dirty="0"/>
              </a:p>
              <a:p>
                <a:pPr lvl="1"/>
                <a:r>
                  <a:rPr lang="zh-CN" altLang="en-US" dirty="0"/>
                  <a:t>若</a:t>
                </a:r>
                <a14:m>
                  <m:oMath xmlns:m="http://schemas.openxmlformats.org/officeDocument/2006/math">
                    <m:r>
                      <a:rPr lang="en-US" altLang="zh-CN" b="1" i="1" smtClean="0">
                        <a:latin typeface="Cambria Math" panose="02040503050406030204" pitchFamily="18" charset="0"/>
                      </a:rPr>
                      <m:t>𝑿</m:t>
                    </m:r>
                  </m:oMath>
                </a14:m>
                <a:r>
                  <a:rPr lang="zh-CN" altLang="en-US" dirty="0"/>
                  <a:t>是分布函数为</a:t>
                </a:r>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𝑭</m:t>
                        </m:r>
                      </m:e>
                      <m:sub>
                        <m:r>
                          <a:rPr lang="en-US" altLang="zh-CN" b="1" i="1" smtClean="0">
                            <a:latin typeface="Cambria Math" panose="02040503050406030204" pitchFamily="18" charset="0"/>
                          </a:rPr>
                          <m:t>𝑿</m:t>
                        </m:r>
                      </m:sub>
                    </m:sSub>
                    <m:r>
                      <a:rPr lang="en-US" altLang="zh-CN" b="1" i="1" smtClean="0">
                        <a:latin typeface="Cambria Math" panose="02040503050406030204" pitchFamily="18" charset="0"/>
                      </a:rPr>
                      <m:t>(</m:t>
                    </m:r>
                    <m:r>
                      <a:rPr lang="en-US" altLang="zh-CN" b="1" i="1" smtClean="0">
                        <a:latin typeface="Cambria Math" panose="02040503050406030204" pitchFamily="18" charset="0"/>
                      </a:rPr>
                      <m:t>𝒙</m:t>
                    </m:r>
                    <m:r>
                      <a:rPr lang="en-US" altLang="zh-CN" b="1" i="1" smtClean="0">
                        <a:latin typeface="Cambria Math" panose="02040503050406030204" pitchFamily="18" charset="0"/>
                      </a:rPr>
                      <m:t>)</m:t>
                    </m:r>
                  </m:oMath>
                </a14:m>
                <a:r>
                  <a:rPr lang="zh-CN" altLang="en-US" dirty="0"/>
                  <a:t>的随机变量，且分布函数</a:t>
                </a:r>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𝑭</m:t>
                        </m:r>
                      </m:e>
                      <m:sub>
                        <m:r>
                          <a:rPr lang="en-US" altLang="zh-CN" b="1" i="1" smtClean="0">
                            <a:latin typeface="Cambria Math" panose="02040503050406030204" pitchFamily="18" charset="0"/>
                          </a:rPr>
                          <m:t>𝑿</m:t>
                        </m:r>
                      </m:sub>
                    </m:sSub>
                    <m:r>
                      <a:rPr lang="en-US" altLang="zh-CN" b="1" i="1" smtClean="0">
                        <a:latin typeface="Cambria Math" panose="02040503050406030204" pitchFamily="18" charset="0"/>
                      </a:rPr>
                      <m:t>(</m:t>
                    </m:r>
                    <m:r>
                      <a:rPr lang="en-US" altLang="zh-CN" b="1" i="1" smtClean="0">
                        <a:latin typeface="Cambria Math" panose="02040503050406030204" pitchFamily="18" charset="0"/>
                      </a:rPr>
                      <m:t>𝒙</m:t>
                    </m:r>
                    <m:r>
                      <a:rPr lang="en-US" altLang="zh-CN" b="1" i="1" smtClean="0">
                        <a:latin typeface="Cambria Math" panose="02040503050406030204" pitchFamily="18" charset="0"/>
                      </a:rPr>
                      <m:t>)</m:t>
                    </m:r>
                  </m:oMath>
                </a14:m>
                <a:r>
                  <a:rPr lang="zh-CN" altLang="en-US" dirty="0"/>
                  <a:t>是严格单调递增函数，令</a:t>
                </a:r>
                <a14:m>
                  <m:oMath xmlns:m="http://schemas.openxmlformats.org/officeDocument/2006/math">
                    <m:r>
                      <a:rPr lang="en-US" altLang="zh-CN" b="1" i="1" smtClean="0">
                        <a:latin typeface="Cambria Math" panose="02040503050406030204" pitchFamily="18" charset="0"/>
                      </a:rPr>
                      <m:t>𝒀</m:t>
                    </m:r>
                    <m:r>
                      <a:rPr lang="en-US" altLang="zh-CN" b="1" i="1" smtClean="0">
                        <a:latin typeface="Cambria Math" panose="02040503050406030204" pitchFamily="18" charset="0"/>
                      </a:rPr>
                      <m:t>=</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𝑭</m:t>
                        </m:r>
                      </m:e>
                      <m:sub>
                        <m:r>
                          <a:rPr lang="en-US" altLang="zh-CN" b="1" i="1" smtClean="0">
                            <a:latin typeface="Cambria Math" panose="02040503050406030204" pitchFamily="18" charset="0"/>
                          </a:rPr>
                          <m:t>𝑿</m:t>
                        </m:r>
                      </m:sub>
                    </m:sSub>
                    <m:r>
                      <a:rPr lang="en-US" altLang="zh-CN" b="1" i="1" smtClean="0">
                        <a:latin typeface="Cambria Math" panose="02040503050406030204" pitchFamily="18" charset="0"/>
                      </a:rPr>
                      <m:t>(</m:t>
                    </m:r>
                    <m:r>
                      <a:rPr lang="en-US" altLang="zh-CN" b="1" i="1" smtClean="0">
                        <a:latin typeface="Cambria Math" panose="02040503050406030204" pitchFamily="18" charset="0"/>
                      </a:rPr>
                      <m:t>𝑿</m:t>
                    </m:r>
                    <m:r>
                      <a:rPr lang="en-US" altLang="zh-CN" b="1" i="1" smtClean="0">
                        <a:latin typeface="Cambria Math" panose="02040503050406030204" pitchFamily="18" charset="0"/>
                      </a:rPr>
                      <m:t>)</m:t>
                    </m:r>
                  </m:oMath>
                </a14:m>
                <a:r>
                  <a:rPr lang="zh-CN" altLang="en-US" dirty="0"/>
                  <a:t>，则</a:t>
                </a:r>
                <a14:m>
                  <m:oMath xmlns:m="http://schemas.openxmlformats.org/officeDocument/2006/math">
                    <m:r>
                      <a:rPr lang="en-US" altLang="zh-CN" b="1" i="1" smtClean="0">
                        <a:latin typeface="Cambria Math" panose="02040503050406030204" pitchFamily="18" charset="0"/>
                      </a:rPr>
                      <m:t>𝒀</m:t>
                    </m:r>
                  </m:oMath>
                </a14:m>
                <a:r>
                  <a:rPr lang="zh-CN" altLang="en-US" dirty="0"/>
                  <a:t>必为在</a:t>
                </a:r>
                <a14:m>
                  <m:oMath xmlns:m="http://schemas.openxmlformats.org/officeDocument/2006/math">
                    <m:r>
                      <a:rPr lang="en-US" altLang="zh-CN" b="1" i="1" smtClean="0">
                        <a:latin typeface="Cambria Math" panose="02040503050406030204" pitchFamily="18" charset="0"/>
                      </a:rPr>
                      <m:t>[</m:t>
                    </m:r>
                    <m:r>
                      <a:rPr lang="en-US" altLang="zh-CN" b="1" i="1" smtClean="0">
                        <a:latin typeface="Cambria Math" panose="02040503050406030204" pitchFamily="18" charset="0"/>
                      </a:rPr>
                      <m:t>𝟎</m:t>
                    </m:r>
                    <m:r>
                      <a:rPr lang="en-US" altLang="zh-CN" b="1" i="1" smtClean="0">
                        <a:latin typeface="Cambria Math" panose="02040503050406030204" pitchFamily="18" charset="0"/>
                      </a:rPr>
                      <m:t>,</m:t>
                    </m:r>
                    <m:r>
                      <a:rPr lang="en-US" altLang="zh-CN" b="1" i="1" smtClean="0">
                        <a:latin typeface="Cambria Math" panose="02040503050406030204" pitchFamily="18" charset="0"/>
                      </a:rPr>
                      <m:t>𝟏</m:t>
                    </m:r>
                    <m:r>
                      <a:rPr lang="en-US" altLang="zh-CN" b="1" i="1" smtClean="0">
                        <a:latin typeface="Cambria Math" panose="02040503050406030204" pitchFamily="18" charset="0"/>
                      </a:rPr>
                      <m:t>]</m:t>
                    </m:r>
                  </m:oMath>
                </a14:m>
                <a:r>
                  <a:rPr lang="zh-CN" altLang="en-US" dirty="0"/>
                  <a:t>上均匀分布的随机变量</a:t>
                </a:r>
                <a:endParaRPr lang="en-US" altLang="zh-CN" dirty="0"/>
              </a:p>
              <a:p>
                <a:pPr lvl="1"/>
                <a:r>
                  <a:rPr lang="zh-CN" altLang="en-US" dirty="0"/>
                  <a:t>反之，若</a:t>
                </a:r>
                <a14:m>
                  <m:oMath xmlns:m="http://schemas.openxmlformats.org/officeDocument/2006/math">
                    <m:r>
                      <a:rPr lang="en-US" altLang="zh-CN" b="1" i="1" smtClean="0">
                        <a:latin typeface="Cambria Math" panose="02040503050406030204" pitchFamily="18" charset="0"/>
                      </a:rPr>
                      <m:t>𝒀</m:t>
                    </m:r>
                  </m:oMath>
                </a14:m>
                <a:r>
                  <a:rPr lang="zh-CN" altLang="en-US" dirty="0"/>
                  <a:t>是在</a:t>
                </a:r>
                <a14:m>
                  <m:oMath xmlns:m="http://schemas.openxmlformats.org/officeDocument/2006/math">
                    <m:r>
                      <a:rPr lang="en-US" altLang="zh-CN" b="1" i="1" smtClean="0">
                        <a:latin typeface="Cambria Math" panose="02040503050406030204" pitchFamily="18" charset="0"/>
                      </a:rPr>
                      <m:t>[</m:t>
                    </m:r>
                    <m:r>
                      <a:rPr lang="en-US" altLang="zh-CN" b="1" i="1" smtClean="0">
                        <a:latin typeface="Cambria Math" panose="02040503050406030204" pitchFamily="18" charset="0"/>
                      </a:rPr>
                      <m:t>𝟎</m:t>
                    </m:r>
                    <m:r>
                      <a:rPr lang="en-US" altLang="zh-CN" b="1" i="1" smtClean="0">
                        <a:latin typeface="Cambria Math" panose="02040503050406030204" pitchFamily="18" charset="0"/>
                      </a:rPr>
                      <m:t>,</m:t>
                    </m:r>
                    <m:r>
                      <a:rPr lang="en-US" altLang="zh-CN" b="1" i="1" smtClean="0">
                        <a:latin typeface="Cambria Math" panose="02040503050406030204" pitchFamily="18" charset="0"/>
                      </a:rPr>
                      <m:t>𝟏</m:t>
                    </m:r>
                    <m:r>
                      <a:rPr lang="en-US" altLang="zh-CN" b="1" i="1" smtClean="0">
                        <a:latin typeface="Cambria Math" panose="02040503050406030204" pitchFamily="18" charset="0"/>
                      </a:rPr>
                      <m:t>]</m:t>
                    </m:r>
                  </m:oMath>
                </a14:m>
                <a:r>
                  <a:rPr lang="zh-CN" altLang="en-US" dirty="0"/>
                  <a:t>上均匀分布的随机变量，那么</a:t>
                </a:r>
                <a14:m>
                  <m:oMath xmlns:m="http://schemas.openxmlformats.org/officeDocument/2006/math">
                    <m:r>
                      <a:rPr lang="en-US" altLang="zh-CN" b="1" i="1" smtClean="0">
                        <a:latin typeface="Cambria Math" panose="02040503050406030204" pitchFamily="18" charset="0"/>
                      </a:rPr>
                      <m:t>𝑿</m:t>
                    </m:r>
                    <m:r>
                      <a:rPr lang="en-US" altLang="zh-CN" b="1" i="1" smtClean="0">
                        <a:latin typeface="Cambria Math" panose="02040503050406030204" pitchFamily="18" charset="0"/>
                      </a:rPr>
                      <m:t>=</m:t>
                    </m:r>
                    <m:sSubSup>
                      <m:sSubSupPr>
                        <m:ctrlPr>
                          <a:rPr lang="en-US" altLang="zh-CN" b="1" i="1" smtClean="0">
                            <a:latin typeface="Cambria Math" panose="02040503050406030204" pitchFamily="18" charset="0"/>
                          </a:rPr>
                        </m:ctrlPr>
                      </m:sSubSupPr>
                      <m:e>
                        <m:r>
                          <a:rPr lang="en-US" altLang="zh-CN" b="1" i="1" smtClean="0">
                            <a:latin typeface="Cambria Math" panose="02040503050406030204" pitchFamily="18" charset="0"/>
                          </a:rPr>
                          <m:t>𝑭</m:t>
                        </m:r>
                      </m:e>
                      <m:sub>
                        <m:r>
                          <a:rPr lang="en-US" altLang="zh-CN" b="1" i="1" smtClean="0">
                            <a:latin typeface="Cambria Math" panose="02040503050406030204" pitchFamily="18" charset="0"/>
                          </a:rPr>
                          <m:t>𝑿</m:t>
                        </m:r>
                      </m:sub>
                      <m:sup>
                        <m:r>
                          <a:rPr lang="en-US" altLang="zh-CN" b="1" i="1" smtClean="0">
                            <a:latin typeface="Cambria Math" panose="02040503050406030204" pitchFamily="18" charset="0"/>
                          </a:rPr>
                          <m:t>−</m:t>
                        </m:r>
                        <m:r>
                          <a:rPr lang="en-US" altLang="zh-CN" b="1" i="1" smtClean="0">
                            <a:latin typeface="Cambria Math" panose="02040503050406030204" pitchFamily="18" charset="0"/>
                          </a:rPr>
                          <m:t>𝟏</m:t>
                        </m:r>
                      </m:sup>
                    </m:sSubSup>
                    <m:r>
                      <a:rPr lang="en-US" altLang="zh-CN" b="1" i="1" smtClean="0">
                        <a:latin typeface="Cambria Math" panose="02040503050406030204" pitchFamily="18" charset="0"/>
                      </a:rPr>
                      <m:t>(</m:t>
                    </m:r>
                    <m:r>
                      <a:rPr lang="en-US" altLang="zh-CN" b="1" i="1" smtClean="0">
                        <a:latin typeface="Cambria Math" panose="02040503050406030204" pitchFamily="18" charset="0"/>
                      </a:rPr>
                      <m:t>𝒀</m:t>
                    </m:r>
                    <m:r>
                      <a:rPr lang="en-US" altLang="zh-CN" b="1" i="1" smtClean="0">
                        <a:latin typeface="Cambria Math" panose="02040503050406030204" pitchFamily="18" charset="0"/>
                      </a:rPr>
                      <m:t>)</m:t>
                    </m:r>
                  </m:oMath>
                </a14:m>
                <a:r>
                  <a:rPr lang="zh-CN" altLang="en-US" dirty="0"/>
                  <a:t>是分布函数为</a:t>
                </a:r>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𝑭</m:t>
                        </m:r>
                      </m:e>
                      <m:sub>
                        <m:r>
                          <a:rPr lang="en-US" altLang="zh-CN" b="1" i="1" smtClean="0">
                            <a:latin typeface="Cambria Math" panose="02040503050406030204" pitchFamily="18" charset="0"/>
                          </a:rPr>
                          <m:t>𝑿</m:t>
                        </m:r>
                      </m:sub>
                    </m:sSub>
                    <m:r>
                      <a:rPr lang="en-US" altLang="zh-CN" b="1" i="1" smtClean="0">
                        <a:latin typeface="Cambria Math" panose="02040503050406030204" pitchFamily="18" charset="0"/>
                      </a:rPr>
                      <m:t>(</m:t>
                    </m:r>
                    <m:r>
                      <a:rPr lang="en-US" altLang="zh-CN" b="1" i="1" smtClean="0">
                        <a:latin typeface="Cambria Math" panose="02040503050406030204" pitchFamily="18" charset="0"/>
                      </a:rPr>
                      <m:t>𝒙</m:t>
                    </m:r>
                    <m:r>
                      <a:rPr lang="en-US" altLang="zh-CN" b="1" i="1" smtClean="0">
                        <a:latin typeface="Cambria Math" panose="02040503050406030204" pitchFamily="18" charset="0"/>
                      </a:rPr>
                      <m:t>)</m:t>
                    </m:r>
                  </m:oMath>
                </a14:m>
                <a:r>
                  <a:rPr lang="zh-CN" altLang="en-US" dirty="0"/>
                  <a:t>的随机变量</a:t>
                </a:r>
                <a:endParaRPr lang="en-US" altLang="zh-CN" dirty="0"/>
              </a:p>
              <a:p>
                <a:r>
                  <a:rPr lang="zh-CN" altLang="en-US" dirty="0"/>
                  <a:t>求某个分布的随机变量</a:t>
                </a:r>
                <a:endParaRPr lang="en-US" altLang="zh-CN" dirty="0"/>
              </a:p>
              <a:p>
                <a:pPr lvl="1"/>
                <a:r>
                  <a:rPr lang="zh-CN" altLang="en-US" dirty="0"/>
                  <a:t>先产生在</a:t>
                </a:r>
                <a14:m>
                  <m:oMath xmlns:m="http://schemas.openxmlformats.org/officeDocument/2006/math">
                    <m:r>
                      <a:rPr lang="en-US" altLang="zh-CN" b="1" i="1" smtClean="0">
                        <a:latin typeface="Cambria Math" panose="02040503050406030204" pitchFamily="18" charset="0"/>
                      </a:rPr>
                      <m:t>[</m:t>
                    </m:r>
                    <m:r>
                      <a:rPr lang="en-US" altLang="zh-CN" b="1" i="1" smtClean="0">
                        <a:latin typeface="Cambria Math" panose="02040503050406030204" pitchFamily="18" charset="0"/>
                      </a:rPr>
                      <m:t>𝟎</m:t>
                    </m:r>
                    <m:r>
                      <a:rPr lang="en-US" altLang="zh-CN" b="1" i="1" smtClean="0">
                        <a:latin typeface="Cambria Math" panose="02040503050406030204" pitchFamily="18" charset="0"/>
                      </a:rPr>
                      <m:t>,</m:t>
                    </m:r>
                    <m:r>
                      <a:rPr lang="en-US" altLang="zh-CN" b="1" i="1" smtClean="0">
                        <a:latin typeface="Cambria Math" panose="02040503050406030204" pitchFamily="18" charset="0"/>
                      </a:rPr>
                      <m:t>𝟏</m:t>
                    </m:r>
                    <m:r>
                      <a:rPr lang="en-US" altLang="zh-CN" b="1" i="1" smtClean="0">
                        <a:latin typeface="Cambria Math" panose="02040503050406030204" pitchFamily="18" charset="0"/>
                      </a:rPr>
                      <m:t>]</m:t>
                    </m:r>
                  </m:oMath>
                </a14:m>
                <a:r>
                  <a:rPr lang="zh-CN" altLang="en-US" dirty="0"/>
                  <a:t>上均匀分布的随机数</a:t>
                </a:r>
                <a:endParaRPr lang="en-US" altLang="zh-CN" dirty="0"/>
              </a:p>
              <a:p>
                <a:pPr lvl="1"/>
                <a14:m>
                  <m:oMath xmlns:m="http://schemas.openxmlformats.org/officeDocument/2006/math">
                    <m:r>
                      <a:rPr lang="en-US" altLang="zh-CN" i="1">
                        <a:latin typeface="Cambria Math" panose="02040503050406030204" pitchFamily="18" charset="0"/>
                      </a:rPr>
                      <m:t>𝑿</m:t>
                    </m:r>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𝑭</m:t>
                        </m:r>
                      </m:e>
                      <m:sub>
                        <m:r>
                          <a:rPr lang="en-US" altLang="zh-CN" i="1">
                            <a:latin typeface="Cambria Math" panose="02040503050406030204" pitchFamily="18" charset="0"/>
                          </a:rPr>
                          <m:t>𝑿</m:t>
                        </m:r>
                      </m:sub>
                      <m:sup>
                        <m:r>
                          <a:rPr lang="en-US" altLang="zh-CN" i="1">
                            <a:latin typeface="Cambria Math" panose="02040503050406030204" pitchFamily="18" charset="0"/>
                          </a:rPr>
                          <m:t>−</m:t>
                        </m:r>
                        <m:r>
                          <a:rPr lang="en-US" altLang="zh-CN" i="1">
                            <a:latin typeface="Cambria Math" panose="02040503050406030204" pitchFamily="18" charset="0"/>
                          </a:rPr>
                          <m:t>𝟏</m:t>
                        </m:r>
                      </m:sup>
                    </m:sSubSup>
                    <m:r>
                      <a:rPr lang="en-US" altLang="zh-CN" i="1">
                        <a:latin typeface="Cambria Math" panose="02040503050406030204" pitchFamily="18" charset="0"/>
                      </a:rPr>
                      <m:t>(</m:t>
                    </m:r>
                    <m:r>
                      <a:rPr lang="en-US" altLang="zh-CN" i="1">
                        <a:latin typeface="Cambria Math" panose="02040503050406030204" pitchFamily="18" charset="0"/>
                      </a:rPr>
                      <m:t>𝒀</m:t>
                    </m:r>
                    <m:r>
                      <a:rPr lang="en-US" altLang="zh-CN" i="1">
                        <a:latin typeface="Cambria Math" panose="02040503050406030204" pitchFamily="18" charset="0"/>
                      </a:rPr>
                      <m:t>)</m:t>
                    </m:r>
                  </m:oMath>
                </a14:m>
                <a:r>
                  <a:rPr lang="zh-CN" altLang="en-US" dirty="0"/>
                  <a:t>，即可得满足分布的随机数</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1">
                <a:blip r:embed="rId2"/>
                <a:stretch>
                  <a:fillRect l="-1389" t="-1735" r="-1190" b="-542"/>
                </a:stretch>
              </a:blipFill>
            </p:spPr>
            <p:txBody>
              <a:bodyPr/>
              <a:lstStyle/>
              <a:p>
                <a:r>
                  <a:rPr lang="zh-CN" altLang="en-US">
                    <a:noFill/>
                  </a:rPr>
                  <a:t> </a:t>
                </a:r>
                <a:endParaRPr lang="zh-CN" altLang="en-US">
                  <a:noFill/>
                </a:endParaRPr>
              </a:p>
            </p:txBody>
          </p:sp>
        </mc:Fallback>
      </mc:AlternateContent>
    </p:spTree>
  </p:cSld>
  <p:clrMapOvr>
    <a:masterClrMapping/>
  </p:clrMapOvr>
  <p:transition spd="med">
    <p:random/>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a:t>
            </a:r>
            <a:r>
              <a:rPr lang="zh-CN" altLang="en-US" dirty="0"/>
              <a:t>随机变量的仿真</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sz="2400" dirty="0"/>
                  <a:t>例</a:t>
                </a:r>
                <a:r>
                  <a:rPr lang="en-US" altLang="zh-CN" sz="2400" dirty="0"/>
                  <a:t>:</a:t>
                </a:r>
                <a:r>
                  <a:rPr lang="zh-CN" altLang="en-US" sz="2400" dirty="0"/>
                  <a:t>假设已有均匀分布的随机数，给出产生指数分布随机数的计算公式</a:t>
                </a:r>
                <a:endParaRPr lang="en-US" altLang="zh-CN" sz="2400" dirty="0"/>
              </a:p>
              <a:p>
                <a:pPr lvl="1"/>
                <a:r>
                  <a:rPr lang="zh-CN" altLang="en-US" sz="2000" dirty="0"/>
                  <a:t>指数分布概率密度函数为：</a:t>
                </a:r>
                <a14:m>
                  <m:oMath xmlns:m="http://schemas.openxmlformats.org/officeDocument/2006/math">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𝒇</m:t>
                        </m:r>
                      </m:e>
                      <m:sub>
                        <m:r>
                          <a:rPr lang="en-US" altLang="zh-CN" sz="2000" b="1" i="1" smtClean="0">
                            <a:latin typeface="Cambria Math" panose="02040503050406030204" pitchFamily="18" charset="0"/>
                          </a:rPr>
                          <m:t>𝑿</m:t>
                        </m:r>
                      </m:sub>
                    </m:sSub>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𝒙</m:t>
                        </m:r>
                      </m:e>
                    </m:d>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𝒂</m:t>
                    </m:r>
                    <m:sSup>
                      <m:sSupPr>
                        <m:ctrlPr>
                          <a:rPr lang="en-US" altLang="zh-CN" sz="2000" b="1" i="1" smtClean="0">
                            <a:latin typeface="Cambria Math" panose="02040503050406030204" pitchFamily="18" charset="0"/>
                          </a:rPr>
                        </m:ctrlPr>
                      </m:sSupPr>
                      <m:e>
                        <m:r>
                          <a:rPr lang="en-US" altLang="zh-CN" sz="2000" b="1" i="1" smtClean="0">
                            <a:latin typeface="Cambria Math" panose="02040503050406030204" pitchFamily="18" charset="0"/>
                          </a:rPr>
                          <m:t>𝒆</m:t>
                        </m:r>
                      </m:e>
                      <m:sup>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𝒂𝒙</m:t>
                        </m:r>
                      </m:sup>
                    </m:sSup>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𝒙</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𝟎</m:t>
                    </m:r>
                  </m:oMath>
                </a14:m>
                <a:endParaRPr lang="en-US" altLang="zh-CN" sz="2000" dirty="0"/>
              </a:p>
              <a:p>
                <a:pPr lvl="1"/>
                <a:r>
                  <a:rPr lang="zh-CN" altLang="en-US" sz="2000" dirty="0"/>
                  <a:t>其概率分布函数</a:t>
                </a:r>
                <a14:m>
                  <m:oMath xmlns:m="http://schemas.openxmlformats.org/officeDocument/2006/math">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𝑭</m:t>
                        </m:r>
                      </m:e>
                      <m:sub>
                        <m:r>
                          <a:rPr lang="en-US" altLang="zh-CN" sz="2000" b="1" i="1" smtClean="0">
                            <a:latin typeface="Cambria Math" panose="02040503050406030204" pitchFamily="18" charset="0"/>
                          </a:rPr>
                          <m:t>𝑿</m:t>
                        </m:r>
                      </m:sub>
                    </m:sSub>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𝒙</m:t>
                        </m:r>
                      </m:e>
                    </m:d>
                  </m:oMath>
                </a14:m>
                <a:endParaRPr lang="en-US" altLang="zh-CN" sz="2000" b="1" dirty="0"/>
              </a:p>
              <a:p>
                <a:pPr marL="441325" lvl="1" indent="0">
                  <a:buNone/>
                </a:pPr>
                <a14:m>
                  <m:oMathPara xmlns:m="http://schemas.openxmlformats.org/officeDocument/2006/math">
                    <m:oMathParaPr>
                      <m:jc m:val="centerGroup"/>
                    </m:oMathParaPr>
                    <m:oMath xmlns:m="http://schemas.openxmlformats.org/officeDocument/2006/math">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𝑭</m:t>
                          </m:r>
                        </m:e>
                        <m:sub>
                          <m:r>
                            <a:rPr lang="en-US" altLang="zh-CN" sz="2000" b="1" i="1" smtClean="0">
                              <a:latin typeface="Cambria Math" panose="02040503050406030204" pitchFamily="18" charset="0"/>
                            </a:rPr>
                            <m:t>𝑿</m:t>
                          </m:r>
                        </m:sub>
                      </m:sSub>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𝒙</m:t>
                          </m:r>
                        </m:e>
                      </m:d>
                      <m:r>
                        <a:rPr lang="en-US" altLang="zh-CN" sz="2000" b="1" i="1" smtClean="0">
                          <a:latin typeface="Cambria Math" panose="02040503050406030204" pitchFamily="18" charset="0"/>
                        </a:rPr>
                        <m:t>=</m:t>
                      </m:r>
                      <m:nary>
                        <m:naryPr>
                          <m:ctrlPr>
                            <a:rPr lang="en-US" altLang="zh-CN" sz="2000" b="1" i="1" smtClean="0">
                              <a:latin typeface="Cambria Math" panose="02040503050406030204" pitchFamily="18" charset="0"/>
                            </a:rPr>
                          </m:ctrlPr>
                        </m:naryPr>
                        <m:sub>
                          <m:r>
                            <m:rPr>
                              <m:brk m:alnAt="23"/>
                            </m:rPr>
                            <a:rPr lang="en-US" altLang="zh-CN" sz="2000" b="1" i="1" smtClean="0">
                              <a:latin typeface="Cambria Math" panose="02040503050406030204" pitchFamily="18" charset="0"/>
                            </a:rPr>
                            <m:t>𝟎</m:t>
                          </m:r>
                        </m:sub>
                        <m:sup>
                          <m:r>
                            <a:rPr lang="en-US" altLang="zh-CN" sz="2000" b="1" i="1" smtClean="0">
                              <a:latin typeface="Cambria Math" panose="02040503050406030204" pitchFamily="18" charset="0"/>
                            </a:rPr>
                            <m:t>𝒙</m:t>
                          </m:r>
                        </m:sup>
                        <m:e>
                          <m:r>
                            <a:rPr lang="en-US" altLang="zh-CN" sz="2000" b="1" i="1" smtClean="0">
                              <a:latin typeface="Cambria Math" panose="02040503050406030204" pitchFamily="18" charset="0"/>
                            </a:rPr>
                            <m:t>𝒂</m:t>
                          </m:r>
                          <m:sSup>
                            <m:sSupPr>
                              <m:ctrlPr>
                                <a:rPr lang="en-US" altLang="zh-CN" sz="2000" b="1" i="1" smtClean="0">
                                  <a:latin typeface="Cambria Math" panose="02040503050406030204" pitchFamily="18" charset="0"/>
                                </a:rPr>
                              </m:ctrlPr>
                            </m:sSupPr>
                            <m:e>
                              <m:r>
                                <a:rPr lang="en-US" altLang="zh-CN" sz="2000" b="1" i="1" smtClean="0">
                                  <a:latin typeface="Cambria Math" panose="02040503050406030204" pitchFamily="18" charset="0"/>
                                </a:rPr>
                                <m:t>𝒆</m:t>
                              </m:r>
                            </m:e>
                            <m:sup>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𝒂𝒕</m:t>
                              </m:r>
                            </m:sup>
                          </m:sSup>
                          <m:r>
                            <a:rPr lang="en-US" altLang="zh-CN" sz="2000" b="1" i="1" smtClean="0">
                              <a:latin typeface="Cambria Math" panose="02040503050406030204" pitchFamily="18" charset="0"/>
                            </a:rPr>
                            <m:t>𝒅𝒕</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𝟏</m:t>
                          </m:r>
                          <m:r>
                            <a:rPr lang="en-US" altLang="zh-CN" sz="2000" b="1" i="1" smtClean="0">
                              <a:latin typeface="Cambria Math" panose="02040503050406030204" pitchFamily="18" charset="0"/>
                            </a:rPr>
                            <m:t>−</m:t>
                          </m:r>
                          <m:sSup>
                            <m:sSupPr>
                              <m:ctrlPr>
                                <a:rPr lang="en-US" altLang="zh-CN" sz="2000" b="1" i="1" smtClean="0">
                                  <a:latin typeface="Cambria Math" panose="02040503050406030204" pitchFamily="18" charset="0"/>
                                </a:rPr>
                              </m:ctrlPr>
                            </m:sSupPr>
                            <m:e>
                              <m:r>
                                <a:rPr lang="en-US" altLang="zh-CN" sz="2000" b="1" i="1" smtClean="0">
                                  <a:latin typeface="Cambria Math" panose="02040503050406030204" pitchFamily="18" charset="0"/>
                                </a:rPr>
                                <m:t>𝒆</m:t>
                              </m:r>
                            </m:e>
                            <m:sup>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𝒂𝒙</m:t>
                              </m:r>
                            </m:sup>
                          </m:sSup>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𝒙</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𝟎</m:t>
                          </m:r>
                        </m:e>
                      </m:nary>
                    </m:oMath>
                  </m:oMathPara>
                </a14:m>
                <a:endParaRPr lang="en-US" altLang="zh-CN" sz="2000" dirty="0"/>
              </a:p>
              <a:p>
                <a:pPr lvl="1"/>
                <a:r>
                  <a:rPr lang="zh-CN" altLang="en-US" sz="2000" dirty="0"/>
                  <a:t>从而</a:t>
                </a:r>
                <a14:m>
                  <m:oMath xmlns:m="http://schemas.openxmlformats.org/officeDocument/2006/math">
                    <m:r>
                      <a:rPr lang="en-US" altLang="zh-CN" sz="2000" b="1" i="1" smtClean="0">
                        <a:latin typeface="Cambria Math" panose="02040503050406030204" pitchFamily="18" charset="0"/>
                      </a:rPr>
                      <m:t>𝒀</m:t>
                    </m:r>
                    <m:r>
                      <a:rPr lang="en-US" altLang="zh-CN" sz="2000" b="1" i="1" smtClean="0">
                        <a:latin typeface="Cambria Math" panose="02040503050406030204" pitchFamily="18" charset="0"/>
                      </a:rPr>
                      <m:t>=</m:t>
                    </m:r>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𝑭</m:t>
                        </m:r>
                      </m:e>
                      <m:sub>
                        <m:r>
                          <a:rPr lang="en-US" altLang="zh-CN" sz="2000" b="1" i="1" smtClean="0">
                            <a:latin typeface="Cambria Math" panose="02040503050406030204" pitchFamily="18" charset="0"/>
                          </a:rPr>
                          <m:t>𝑿</m:t>
                        </m:r>
                      </m:sub>
                    </m:sSub>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𝑿</m:t>
                        </m:r>
                      </m:e>
                    </m:d>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𝟏</m:t>
                    </m:r>
                    <m:r>
                      <a:rPr lang="en-US" altLang="zh-CN" sz="2000" b="1" i="1" smtClean="0">
                        <a:latin typeface="Cambria Math" panose="02040503050406030204" pitchFamily="18" charset="0"/>
                      </a:rPr>
                      <m:t>−</m:t>
                    </m:r>
                    <m:sSup>
                      <m:sSupPr>
                        <m:ctrlPr>
                          <a:rPr lang="en-US" altLang="zh-CN" sz="2000" b="1" i="1" smtClean="0">
                            <a:latin typeface="Cambria Math" panose="02040503050406030204" pitchFamily="18" charset="0"/>
                          </a:rPr>
                        </m:ctrlPr>
                      </m:sSupPr>
                      <m:e>
                        <m:r>
                          <a:rPr lang="en-US" altLang="zh-CN" sz="2000" b="1" i="1" smtClean="0">
                            <a:latin typeface="Cambria Math" panose="02040503050406030204" pitchFamily="18" charset="0"/>
                          </a:rPr>
                          <m:t>𝒆</m:t>
                        </m:r>
                      </m:e>
                      <m:sup>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𝒂𝑿</m:t>
                        </m:r>
                      </m:sup>
                    </m:sSup>
                  </m:oMath>
                </a14:m>
                <a:r>
                  <a:rPr lang="zh-CN" altLang="en-US" sz="2000" dirty="0"/>
                  <a:t>就是在</a:t>
                </a:r>
                <a14:m>
                  <m:oMath xmlns:m="http://schemas.openxmlformats.org/officeDocument/2006/math">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𝟎</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𝟏</m:t>
                    </m:r>
                    <m:r>
                      <a:rPr lang="en-US" altLang="zh-CN" sz="2000" b="1" i="1" smtClean="0">
                        <a:latin typeface="Cambria Math" panose="02040503050406030204" pitchFamily="18" charset="0"/>
                      </a:rPr>
                      <m:t>]</m:t>
                    </m:r>
                  </m:oMath>
                </a14:m>
                <a:r>
                  <a:rPr lang="zh-CN" altLang="en-US" sz="2000" dirty="0"/>
                  <a:t>上均匀分布的随机数</a:t>
                </a:r>
                <a:endParaRPr lang="en-US" altLang="zh-CN" sz="2000" dirty="0"/>
              </a:p>
              <a:p>
                <a:pPr lvl="1"/>
                <a:r>
                  <a:rPr lang="zh-CN" altLang="en-US" sz="2000" dirty="0"/>
                  <a:t>而</a:t>
                </a:r>
                <a14:m>
                  <m:oMath xmlns:m="http://schemas.openxmlformats.org/officeDocument/2006/math">
                    <m:r>
                      <a:rPr lang="en-US" altLang="zh-CN" sz="2000" b="1" i="1" smtClean="0">
                        <a:latin typeface="Cambria Math" panose="02040503050406030204" pitchFamily="18" charset="0"/>
                      </a:rPr>
                      <m:t>𝑿</m:t>
                    </m:r>
                    <m:r>
                      <a:rPr lang="en-US" altLang="zh-CN" sz="2000" b="1" i="1" smtClean="0">
                        <a:latin typeface="Cambria Math" panose="02040503050406030204" pitchFamily="18" charset="0"/>
                      </a:rPr>
                      <m:t>=</m:t>
                    </m:r>
                    <m:sSubSup>
                      <m:sSubSupPr>
                        <m:ctrlPr>
                          <a:rPr lang="en-US" altLang="zh-CN" sz="2000" b="1" i="1" smtClean="0">
                            <a:latin typeface="Cambria Math" panose="02040503050406030204" pitchFamily="18" charset="0"/>
                          </a:rPr>
                        </m:ctrlPr>
                      </m:sSubSupPr>
                      <m:e>
                        <m:r>
                          <a:rPr lang="en-US" altLang="zh-CN" sz="2000" b="1" i="1" smtClean="0">
                            <a:latin typeface="Cambria Math" panose="02040503050406030204" pitchFamily="18" charset="0"/>
                          </a:rPr>
                          <m:t>𝑭</m:t>
                        </m:r>
                      </m:e>
                      <m:sub>
                        <m:r>
                          <a:rPr lang="en-US" altLang="zh-CN" sz="2000" b="1" i="1" smtClean="0">
                            <a:latin typeface="Cambria Math" panose="02040503050406030204" pitchFamily="18" charset="0"/>
                          </a:rPr>
                          <m:t>𝑿</m:t>
                        </m:r>
                      </m:sub>
                      <m:sup>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𝟏</m:t>
                        </m:r>
                      </m:sup>
                    </m:sSubSup>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𝒀</m:t>
                        </m:r>
                      </m:e>
                    </m:d>
                    <m:r>
                      <a:rPr lang="en-US" altLang="zh-CN" sz="2000" b="1" i="1" smtClean="0">
                        <a:latin typeface="Cambria Math" panose="02040503050406030204" pitchFamily="18" charset="0"/>
                      </a:rPr>
                      <m:t>=−</m:t>
                    </m:r>
                    <m:f>
                      <m:fPr>
                        <m:ctrlPr>
                          <a:rPr lang="en-US" altLang="zh-CN" sz="2000" b="1" i="1" smtClean="0">
                            <a:latin typeface="Cambria Math" panose="02040503050406030204" pitchFamily="18" charset="0"/>
                          </a:rPr>
                        </m:ctrlPr>
                      </m:fPr>
                      <m:num>
                        <m:r>
                          <a:rPr lang="en-US" altLang="zh-CN" sz="2000" b="1" i="1" smtClean="0">
                            <a:latin typeface="Cambria Math" panose="02040503050406030204" pitchFamily="18" charset="0"/>
                          </a:rPr>
                          <m:t>𝒍𝒏</m:t>
                        </m:r>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𝟏</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𝒀</m:t>
                            </m:r>
                          </m:e>
                        </m:d>
                      </m:num>
                      <m:den>
                        <m:r>
                          <a:rPr lang="en-US" altLang="zh-CN" sz="2000" b="1" i="1" smtClean="0">
                            <a:latin typeface="Cambria Math" panose="02040503050406030204" pitchFamily="18" charset="0"/>
                          </a:rPr>
                          <m:t>𝒂</m:t>
                        </m:r>
                      </m:den>
                    </m:f>
                  </m:oMath>
                </a14:m>
                <a:r>
                  <a:rPr lang="zh-CN" altLang="en-US" sz="2000" dirty="0"/>
                  <a:t>即为指数分布</a:t>
                </a:r>
                <a:endParaRPr lang="en-US" altLang="zh-CN" sz="2000" dirty="0"/>
              </a:p>
              <a:p>
                <a:pPr lvl="1"/>
                <a:r>
                  <a:rPr lang="zh-CN" altLang="en-US" sz="2000" dirty="0"/>
                  <a:t>考虑到</a:t>
                </a:r>
                <a14:m>
                  <m:oMath xmlns:m="http://schemas.openxmlformats.org/officeDocument/2006/math">
                    <m:r>
                      <a:rPr lang="en-US" altLang="zh-CN" sz="2000" b="1" i="1" smtClean="0">
                        <a:latin typeface="Cambria Math" panose="02040503050406030204" pitchFamily="18" charset="0"/>
                      </a:rPr>
                      <m:t>𝟏</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𝒀</m:t>
                    </m:r>
                  </m:oMath>
                </a14:m>
                <a:r>
                  <a:rPr lang="zh-CN" altLang="en-US" sz="2000" dirty="0"/>
                  <a:t>也是在</a:t>
                </a:r>
                <a14:m>
                  <m:oMath xmlns:m="http://schemas.openxmlformats.org/officeDocument/2006/math">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𝟎</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𝟏</m:t>
                    </m:r>
                    <m:r>
                      <a:rPr lang="en-US" altLang="zh-CN" sz="2000" b="1" i="1" smtClean="0">
                        <a:latin typeface="Cambria Math" panose="02040503050406030204" pitchFamily="18" charset="0"/>
                      </a:rPr>
                      <m:t>]</m:t>
                    </m:r>
                  </m:oMath>
                </a14:m>
                <a:r>
                  <a:rPr lang="zh-CN" altLang="en-US" sz="2000" dirty="0"/>
                  <a:t>上的均匀分布随机数，上式可以写为</a:t>
                </a:r>
                <a14:m>
                  <m:oMath xmlns:m="http://schemas.openxmlformats.org/officeDocument/2006/math">
                    <m:r>
                      <a:rPr lang="en-US" altLang="zh-CN" sz="2000" b="1" i="1" smtClean="0">
                        <a:latin typeface="Cambria Math" panose="02040503050406030204" pitchFamily="18" charset="0"/>
                      </a:rPr>
                      <m:t>𝑿</m:t>
                    </m:r>
                    <m:r>
                      <a:rPr lang="en-US" altLang="zh-CN" sz="2000" b="1" i="1" smtClean="0">
                        <a:latin typeface="Cambria Math" panose="02040503050406030204" pitchFamily="18" charset="0"/>
                      </a:rPr>
                      <m:t>=</m:t>
                    </m:r>
                    <m:sSubSup>
                      <m:sSubSupPr>
                        <m:ctrlPr>
                          <a:rPr lang="en-US" altLang="zh-CN" sz="2000" b="1" i="1" smtClean="0">
                            <a:latin typeface="Cambria Math" panose="02040503050406030204" pitchFamily="18" charset="0"/>
                          </a:rPr>
                        </m:ctrlPr>
                      </m:sSubSupPr>
                      <m:e>
                        <m:r>
                          <a:rPr lang="en-US" altLang="zh-CN" sz="2000" b="1" i="1" smtClean="0">
                            <a:latin typeface="Cambria Math" panose="02040503050406030204" pitchFamily="18" charset="0"/>
                          </a:rPr>
                          <m:t>𝑭</m:t>
                        </m:r>
                      </m:e>
                      <m:sub>
                        <m:r>
                          <a:rPr lang="en-US" altLang="zh-CN" sz="2000" b="1" i="1" smtClean="0">
                            <a:latin typeface="Cambria Math" panose="02040503050406030204" pitchFamily="18" charset="0"/>
                          </a:rPr>
                          <m:t>𝑿</m:t>
                        </m:r>
                      </m:sub>
                      <m:sup>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𝟏</m:t>
                        </m:r>
                      </m:sup>
                    </m:sSubSup>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𝒀</m:t>
                        </m:r>
                      </m:e>
                    </m:d>
                    <m:r>
                      <a:rPr lang="en-US" altLang="zh-CN" sz="2000" b="1" i="1" smtClean="0">
                        <a:latin typeface="Cambria Math" panose="02040503050406030204" pitchFamily="18" charset="0"/>
                      </a:rPr>
                      <m:t>=−</m:t>
                    </m:r>
                    <m:f>
                      <m:fPr>
                        <m:ctrlPr>
                          <a:rPr lang="en-US" altLang="zh-CN" sz="2000" b="1" i="1" smtClean="0">
                            <a:latin typeface="Cambria Math" panose="02040503050406030204" pitchFamily="18" charset="0"/>
                          </a:rPr>
                        </m:ctrlPr>
                      </m:fPr>
                      <m:num>
                        <m:r>
                          <a:rPr lang="en-US" altLang="zh-CN" sz="2000" b="1" i="1" smtClean="0">
                            <a:latin typeface="Cambria Math" panose="02040503050406030204" pitchFamily="18" charset="0"/>
                          </a:rPr>
                          <m:t>𝒍𝒏𝒀</m:t>
                        </m:r>
                      </m:num>
                      <m:den>
                        <m:r>
                          <a:rPr lang="en-US" altLang="zh-CN" sz="2000" b="1" i="1" smtClean="0">
                            <a:latin typeface="Cambria Math" panose="02040503050406030204" pitchFamily="18" charset="0"/>
                          </a:rPr>
                          <m:t>𝒂</m:t>
                        </m:r>
                      </m:den>
                    </m:f>
                  </m:oMath>
                </a14:m>
                <a:endParaRPr lang="en-US" altLang="zh-CN" sz="2000" dirty="0"/>
              </a:p>
              <a:p>
                <a:r>
                  <a:rPr lang="zh-CN" altLang="en-US" sz="2400" dirty="0"/>
                  <a:t>当然，变换法只是其中一种最基本的方法</a:t>
                </a:r>
                <a:r>
                  <a:rPr lang="en-US" altLang="zh-CN" sz="2400" dirty="0"/>
                  <a:t>,</a:t>
                </a:r>
                <a:r>
                  <a:rPr lang="zh-CN" altLang="en-US" sz="2400" dirty="0"/>
                  <a:t>有时也称为逆变换法，但反函数难以求出时，此方法失效</a:t>
                </a:r>
                <a:endParaRPr lang="en-US" altLang="zh-CN" sz="2400" dirty="0"/>
              </a:p>
              <a:p>
                <a:pPr lvl="1"/>
                <a:r>
                  <a:rPr lang="zh-CN" altLang="en-US" sz="2000" dirty="0"/>
                  <a:t>如果</a:t>
                </a:r>
                <a14:m>
                  <m:oMath xmlns:m="http://schemas.openxmlformats.org/officeDocument/2006/math">
                    <m:sSup>
                      <m:sSupPr>
                        <m:ctrlPr>
                          <a:rPr lang="en-US" altLang="zh-CN" sz="2000" b="1" i="1" smtClean="0">
                            <a:latin typeface="Cambria Math" panose="02040503050406030204" pitchFamily="18" charset="0"/>
                          </a:rPr>
                        </m:ctrlPr>
                      </m:sSupPr>
                      <m:e>
                        <m:r>
                          <a:rPr lang="en-US" altLang="zh-CN" sz="2000" b="1" i="1" smtClean="0">
                            <a:latin typeface="Cambria Math" panose="02040503050406030204" pitchFamily="18" charset="0"/>
                          </a:rPr>
                          <m:t>𝑭</m:t>
                        </m:r>
                      </m:e>
                      <m:sup>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𝟏</m:t>
                        </m:r>
                      </m:sup>
                    </m:sSup>
                  </m:oMath>
                </a14:m>
                <a:r>
                  <a:rPr lang="zh-CN" altLang="en-US" sz="2000" dirty="0"/>
                  <a:t>不可用，但</a:t>
                </a:r>
                <a14:m>
                  <m:oMath xmlns:m="http://schemas.openxmlformats.org/officeDocument/2006/math">
                    <m:r>
                      <a:rPr lang="en-US" altLang="zh-CN" sz="2000" b="1" i="1" smtClean="0">
                        <a:latin typeface="Cambria Math" panose="02040503050406030204" pitchFamily="18" charset="0"/>
                      </a:rPr>
                      <m:t>𝑭</m:t>
                    </m:r>
                  </m:oMath>
                </a14:m>
                <a:r>
                  <a:rPr lang="zh-CN" altLang="en-US" sz="2000" dirty="0"/>
                  <a:t>可用或者容易近似，则可用线性插值得到一种粗略的近似：网格</a:t>
                </a:r>
                <a14:m>
                  <m:oMath xmlns:m="http://schemas.openxmlformats.org/officeDocument/2006/math">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𝒖</m:t>
                        </m:r>
                      </m:e>
                      <m:sub>
                        <m:r>
                          <a:rPr lang="en-US" altLang="zh-CN" sz="2000" b="1" i="1" smtClean="0">
                            <a:latin typeface="Cambria Math" panose="02040503050406030204" pitchFamily="18" charset="0"/>
                          </a:rPr>
                          <m:t>𝒊</m:t>
                        </m:r>
                      </m:sub>
                    </m:sSub>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𝑭</m:t>
                    </m:r>
                    <m:r>
                      <a:rPr lang="en-US" altLang="zh-CN" sz="2000" b="1" i="1" smtClean="0">
                        <a:latin typeface="Cambria Math" panose="02040503050406030204" pitchFamily="18" charset="0"/>
                      </a:rPr>
                      <m:t>(</m:t>
                    </m:r>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𝒙</m:t>
                        </m:r>
                      </m:e>
                      <m:sub>
                        <m:r>
                          <a:rPr lang="en-US" altLang="zh-CN" sz="2000" b="1" i="1" smtClean="0">
                            <a:latin typeface="Cambria Math" panose="02040503050406030204" pitchFamily="18" charset="0"/>
                          </a:rPr>
                          <m:t>𝒊</m:t>
                        </m:r>
                      </m:sub>
                    </m:sSub>
                    <m:r>
                      <a:rPr lang="en-US" altLang="zh-CN" sz="2000" b="1" i="1" smtClean="0">
                        <a:latin typeface="Cambria Math" panose="02040503050406030204" pitchFamily="18" charset="0"/>
                      </a:rPr>
                      <m:t>)</m:t>
                    </m:r>
                  </m:oMath>
                </a14:m>
                <a:r>
                  <a:rPr lang="en-US" altLang="zh-CN" sz="2000" dirty="0"/>
                  <a:t>,</a:t>
                </a:r>
                <a14:m>
                  <m:oMath xmlns:m="http://schemas.openxmlformats.org/officeDocument/2006/math">
                    <m:r>
                      <a:rPr lang="en-US" altLang="zh-CN" sz="2000" b="1" i="1" dirty="0" smtClean="0">
                        <a:latin typeface="Cambria Math" panose="02040503050406030204" pitchFamily="18" charset="0"/>
                      </a:rPr>
                      <m:t>𝑼</m:t>
                    </m:r>
                    <m:r>
                      <a:rPr lang="en-US" altLang="zh-CN" sz="2000" b="1" i="1" dirty="0" smtClean="0">
                        <a:latin typeface="Cambria Math" panose="02040503050406030204" pitchFamily="18" charset="0"/>
                      </a:rPr>
                      <m:t>~</m:t>
                    </m:r>
                    <m:r>
                      <a:rPr lang="en-US" altLang="zh-CN" sz="2000" b="1" i="1" dirty="0" smtClean="0">
                        <a:latin typeface="Cambria Math" panose="02040503050406030204" pitchFamily="18" charset="0"/>
                      </a:rPr>
                      <m:t>𝑼𝒏𝒊𝒇</m:t>
                    </m:r>
                    <m:r>
                      <a:rPr lang="en-US" altLang="zh-CN" sz="2000" b="1" i="1" dirty="0" smtClean="0">
                        <a:latin typeface="Cambria Math" panose="02040503050406030204" pitchFamily="18" charset="0"/>
                      </a:rPr>
                      <m:t>(</m:t>
                    </m:r>
                    <m:r>
                      <a:rPr lang="en-US" altLang="zh-CN" sz="2000" b="1" i="1" dirty="0" smtClean="0">
                        <a:latin typeface="Cambria Math" panose="02040503050406030204" pitchFamily="18" charset="0"/>
                      </a:rPr>
                      <m:t>𝟎</m:t>
                    </m:r>
                    <m:r>
                      <a:rPr lang="en-US" altLang="zh-CN" sz="2000" b="1" i="1" dirty="0" smtClean="0">
                        <a:latin typeface="Cambria Math" panose="02040503050406030204" pitchFamily="18" charset="0"/>
                      </a:rPr>
                      <m:t>,</m:t>
                    </m:r>
                    <m:r>
                      <a:rPr lang="en-US" altLang="zh-CN" sz="2000" b="1" i="1" dirty="0" smtClean="0">
                        <a:latin typeface="Cambria Math" panose="02040503050406030204" pitchFamily="18" charset="0"/>
                      </a:rPr>
                      <m:t>𝟏</m:t>
                    </m:r>
                    <m:r>
                      <a:rPr lang="en-US" altLang="zh-CN" sz="2000" b="1" i="1" dirty="0" smtClean="0">
                        <a:latin typeface="Cambria Math" panose="02040503050406030204" pitchFamily="18" charset="0"/>
                      </a:rPr>
                      <m:t>)(</m:t>
                    </m:r>
                    <m:r>
                      <a:rPr lang="zh-CN" altLang="en-US" sz="2000" i="1" dirty="0">
                        <a:latin typeface="Cambria Math" panose="02040503050406030204" pitchFamily="18" charset="0"/>
                      </a:rPr>
                      <m:t>均匀分布</m:t>
                    </m:r>
                  </m:oMath>
                </a14:m>
                <a:r>
                  <a:rPr lang="en-US" altLang="zh-CN" sz="2000" dirty="0"/>
                  <a:t>),</a:t>
                </a:r>
                <a:r>
                  <a:rPr lang="zh-CN" altLang="en-US" sz="2000" dirty="0"/>
                  <a:t>则在两个最近的网格点间依照</a:t>
                </a:r>
                <a14:m>
                  <m:oMath xmlns:m="http://schemas.openxmlformats.org/officeDocument/2006/math">
                    <m:r>
                      <a:rPr lang="en-US" altLang="zh-CN" sz="2000" b="1" i="1" smtClean="0">
                        <a:latin typeface="Cambria Math" panose="02040503050406030204" pitchFamily="18" charset="0"/>
                      </a:rPr>
                      <m:t>𝑿</m:t>
                    </m:r>
                    <m:r>
                      <a:rPr lang="en-US" altLang="zh-CN" sz="2000" b="1" i="1" smtClean="0">
                        <a:latin typeface="Cambria Math" panose="02040503050406030204" pitchFamily="18" charset="0"/>
                      </a:rPr>
                      <m:t>=</m:t>
                    </m:r>
                    <m:f>
                      <m:fPr>
                        <m:ctrlPr>
                          <a:rPr lang="en-US" altLang="zh-CN" sz="2000" b="1" i="1" smtClean="0">
                            <a:latin typeface="Cambria Math" panose="02040503050406030204" pitchFamily="18" charset="0"/>
                          </a:rPr>
                        </m:ctrlPr>
                      </m:fPr>
                      <m:num>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𝒖</m:t>
                            </m:r>
                          </m:e>
                          <m:sub>
                            <m:r>
                              <a:rPr lang="en-US" altLang="zh-CN" sz="2000" b="1" i="1" smtClean="0">
                                <a:latin typeface="Cambria Math" panose="02040503050406030204" pitchFamily="18" charset="0"/>
                              </a:rPr>
                              <m:t>𝒋</m:t>
                            </m:r>
                          </m:sub>
                        </m:sSub>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𝑼</m:t>
                        </m:r>
                      </m:num>
                      <m:den>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𝒖</m:t>
                            </m:r>
                          </m:e>
                          <m:sub>
                            <m:r>
                              <a:rPr lang="en-US" altLang="zh-CN" sz="2000" b="1" i="1" smtClean="0">
                                <a:latin typeface="Cambria Math" panose="02040503050406030204" pitchFamily="18" charset="0"/>
                              </a:rPr>
                              <m:t>𝒋</m:t>
                            </m:r>
                          </m:sub>
                        </m:sSub>
                        <m:r>
                          <a:rPr lang="en-US" altLang="zh-CN" sz="2000" b="1" i="1" smtClean="0">
                            <a:latin typeface="Cambria Math" panose="02040503050406030204" pitchFamily="18" charset="0"/>
                          </a:rPr>
                          <m:t>−</m:t>
                        </m:r>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𝒖</m:t>
                            </m:r>
                          </m:e>
                          <m:sub>
                            <m:r>
                              <a:rPr lang="en-US" altLang="zh-CN" sz="2000" b="1" i="1" smtClean="0">
                                <a:latin typeface="Cambria Math" panose="02040503050406030204" pitchFamily="18" charset="0"/>
                              </a:rPr>
                              <m:t>𝒊</m:t>
                            </m:r>
                          </m:sub>
                        </m:sSub>
                      </m:den>
                    </m:f>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𝒙</m:t>
                        </m:r>
                      </m:e>
                      <m:sub>
                        <m:r>
                          <a:rPr lang="en-US" altLang="zh-CN" sz="2000" b="1" i="1" smtClean="0">
                            <a:latin typeface="Cambria Math" panose="02040503050406030204" pitchFamily="18" charset="0"/>
                          </a:rPr>
                          <m:t>𝒊</m:t>
                        </m:r>
                      </m:sub>
                    </m:sSub>
                    <m:r>
                      <a:rPr lang="en-US" altLang="zh-CN" sz="2000" b="1" i="1" smtClean="0">
                        <a:latin typeface="Cambria Math" panose="02040503050406030204" pitchFamily="18" charset="0"/>
                      </a:rPr>
                      <m:t>+</m:t>
                    </m:r>
                    <m:f>
                      <m:fPr>
                        <m:ctrlPr>
                          <a:rPr lang="en-US" altLang="zh-CN" sz="2000" b="1" i="1" smtClean="0">
                            <a:latin typeface="Cambria Math" panose="02040503050406030204" pitchFamily="18" charset="0"/>
                          </a:rPr>
                        </m:ctrlPr>
                      </m:fPr>
                      <m:num>
                        <m:r>
                          <a:rPr lang="en-US" altLang="zh-CN" sz="2000" b="1" i="1" smtClean="0">
                            <a:latin typeface="Cambria Math" panose="02040503050406030204" pitchFamily="18" charset="0"/>
                          </a:rPr>
                          <m:t>𝑼</m:t>
                        </m:r>
                        <m:r>
                          <a:rPr lang="en-US" altLang="zh-CN" sz="2000" b="1" i="1" smtClean="0">
                            <a:latin typeface="Cambria Math" panose="02040503050406030204" pitchFamily="18" charset="0"/>
                          </a:rPr>
                          <m:t>−</m:t>
                        </m:r>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𝒖</m:t>
                            </m:r>
                          </m:e>
                          <m:sub>
                            <m:r>
                              <a:rPr lang="en-US" altLang="zh-CN" sz="2000" b="1" i="1" smtClean="0">
                                <a:latin typeface="Cambria Math" panose="02040503050406030204" pitchFamily="18" charset="0"/>
                              </a:rPr>
                              <m:t>𝒊</m:t>
                            </m:r>
                          </m:sub>
                        </m:sSub>
                      </m:num>
                      <m:den>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𝒖</m:t>
                            </m:r>
                          </m:e>
                          <m:sub>
                            <m:r>
                              <a:rPr lang="en-US" altLang="zh-CN" sz="2000" b="1" i="1" smtClean="0">
                                <a:latin typeface="Cambria Math" panose="02040503050406030204" pitchFamily="18" charset="0"/>
                              </a:rPr>
                              <m:t>𝒋</m:t>
                            </m:r>
                          </m:sub>
                        </m:sSub>
                        <m:r>
                          <a:rPr lang="en-US" altLang="zh-CN" sz="2000" b="1" i="1" smtClean="0">
                            <a:latin typeface="Cambria Math" panose="02040503050406030204" pitchFamily="18" charset="0"/>
                          </a:rPr>
                          <m:t>−</m:t>
                        </m:r>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𝒖</m:t>
                            </m:r>
                          </m:e>
                          <m:sub>
                            <m:r>
                              <a:rPr lang="en-US" altLang="zh-CN" sz="2000" b="1" i="1" smtClean="0">
                                <a:latin typeface="Cambria Math" panose="02040503050406030204" pitchFamily="18" charset="0"/>
                              </a:rPr>
                              <m:t>𝒊</m:t>
                            </m:r>
                          </m:sub>
                        </m:sSub>
                      </m:den>
                    </m:f>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𝒙</m:t>
                        </m:r>
                      </m:e>
                      <m:sub>
                        <m:r>
                          <a:rPr lang="en-US" altLang="zh-CN" sz="2000" b="1" i="1" smtClean="0">
                            <a:latin typeface="Cambria Math" panose="02040503050406030204" pitchFamily="18" charset="0"/>
                          </a:rPr>
                          <m:t>𝒋</m:t>
                        </m:r>
                      </m:sub>
                    </m:sSub>
                  </m:oMath>
                </a14:m>
                <a:r>
                  <a:rPr lang="zh-CN" altLang="en-US" sz="2000" dirty="0"/>
                  <a:t>作线性插值，其中</a:t>
                </a:r>
                <a14:m>
                  <m:oMath xmlns:m="http://schemas.openxmlformats.org/officeDocument/2006/math">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𝒖</m:t>
                        </m:r>
                      </m:e>
                      <m:sub>
                        <m:r>
                          <a:rPr lang="en-US" altLang="zh-CN" sz="2000" b="1" i="1" smtClean="0">
                            <a:latin typeface="Cambria Math" panose="02040503050406030204" pitchFamily="18" charset="0"/>
                          </a:rPr>
                          <m:t>𝒊</m:t>
                        </m:r>
                      </m:sub>
                    </m:sSub>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𝑼</m:t>
                    </m:r>
                    <m:r>
                      <a:rPr lang="en-US" altLang="zh-CN" sz="2000" b="1" i="1" smtClean="0">
                        <a:latin typeface="Cambria Math" panose="02040503050406030204" pitchFamily="18" charset="0"/>
                      </a:rPr>
                      <m:t>≤</m:t>
                    </m:r>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𝒖</m:t>
                        </m:r>
                      </m:e>
                      <m:sub>
                        <m:r>
                          <a:rPr lang="en-US" altLang="zh-CN" sz="2000" b="1" i="1" smtClean="0">
                            <a:latin typeface="Cambria Math" panose="02040503050406030204" pitchFamily="18" charset="0"/>
                          </a:rPr>
                          <m:t>𝒋</m:t>
                        </m:r>
                      </m:sub>
                    </m:sSub>
                  </m:oMath>
                </a14:m>
                <a:endParaRPr lang="zh-CN" altLang="en-US" sz="2000"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926" t="-1193" r="-926" b="-520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424A2A8E-48D9-42CD-9CD5-422E8859751F}"/>
                  </a:ext>
                </a:extLst>
              </p:cNvPr>
              <p:cNvSpPr txBox="1"/>
              <p:nvPr/>
            </p:nvSpPr>
            <p:spPr>
              <a:xfrm>
                <a:off x="7113241" y="1880989"/>
                <a:ext cx="2792760" cy="1323439"/>
              </a:xfrm>
              <a:prstGeom prst="rect">
                <a:avLst/>
              </a:prstGeom>
              <a:noFill/>
              <a:ln>
                <a:solidFill>
                  <a:srgbClr val="CC00CC"/>
                </a:solidFill>
              </a:ln>
            </p:spPr>
            <p:txBody>
              <a:bodyPr wrap="square" rtlCol="0">
                <a:spAutoFit/>
              </a:bodyPr>
              <a:lstStyle/>
              <a:p>
                <a:r>
                  <a:rPr lang="zh-CN" altLang="en-US" dirty="0">
                    <a:solidFill>
                      <a:srgbClr val="FF0000"/>
                    </a:solidFill>
                  </a:rPr>
                  <a:t>有封闭形式的逆函数，但求取复杂如比别的采样方法慢很多，则也不能用</a:t>
                </a:r>
                <a:r>
                  <a:rPr lang="en-US" altLang="zh-CN" dirty="0">
                    <a:solidFill>
                      <a:srgbClr val="FF0000"/>
                    </a:solidFill>
                  </a:rPr>
                  <a:t>!</a:t>
                </a:r>
                <a:r>
                  <a:rPr lang="zh-CN" altLang="en-US" dirty="0">
                    <a:solidFill>
                      <a:srgbClr val="FF0000"/>
                    </a:solidFill>
                  </a:rPr>
                  <a:t>没有封闭逆函数，求解</a:t>
                </a:r>
                <a14:m>
                  <m:oMath xmlns:m="http://schemas.openxmlformats.org/officeDocument/2006/math">
                    <m:sSub>
                      <m:sSubPr>
                        <m:ctrlPr>
                          <a:rPr lang="en-US" altLang="zh-CN" b="0" i="1" smtClean="0">
                            <a:solidFill>
                              <a:srgbClr val="FF0000"/>
                            </a:solidFill>
                            <a:latin typeface="Cambria Math" panose="02040503050406030204" pitchFamily="18" charset="0"/>
                          </a:rPr>
                        </m:ctrlPr>
                      </m:sSubPr>
                      <m:e>
                        <m:r>
                          <a:rPr lang="en-US" altLang="zh-CN" b="0" i="1" smtClean="0">
                            <a:solidFill>
                              <a:srgbClr val="FF0000"/>
                            </a:solidFill>
                            <a:latin typeface="Cambria Math" panose="02040503050406030204" pitchFamily="18" charset="0"/>
                          </a:rPr>
                          <m:t>𝐹</m:t>
                        </m:r>
                      </m:e>
                      <m:sub>
                        <m:r>
                          <a:rPr lang="en-US" altLang="zh-CN" b="0" i="1" smtClean="0">
                            <a:solidFill>
                              <a:srgbClr val="FF0000"/>
                            </a:solidFill>
                            <a:latin typeface="Cambria Math" panose="02040503050406030204" pitchFamily="18" charset="0"/>
                          </a:rPr>
                          <m:t>𝑋</m:t>
                        </m:r>
                      </m:sub>
                    </m:sSub>
                    <m:d>
                      <m:dPr>
                        <m:ctrlPr>
                          <a:rPr lang="en-US" altLang="zh-CN" b="0" i="1" smtClean="0">
                            <a:solidFill>
                              <a:srgbClr val="FF0000"/>
                            </a:solidFill>
                            <a:latin typeface="Cambria Math" panose="02040503050406030204" pitchFamily="18" charset="0"/>
                          </a:rPr>
                        </m:ctrlPr>
                      </m:dPr>
                      <m:e>
                        <m:r>
                          <a:rPr lang="en-US" altLang="zh-CN" b="0" i="1" smtClean="0">
                            <a:solidFill>
                              <a:srgbClr val="FF0000"/>
                            </a:solidFill>
                            <a:latin typeface="Cambria Math" panose="02040503050406030204" pitchFamily="18" charset="0"/>
                          </a:rPr>
                          <m:t>𝑥</m:t>
                        </m:r>
                      </m:e>
                    </m:d>
                    <m:r>
                      <a:rPr lang="en-US" altLang="zh-CN" b="0" i="1" smtClean="0">
                        <a:solidFill>
                          <a:srgbClr val="FF0000"/>
                        </a:solidFill>
                        <a:latin typeface="Cambria Math" panose="02040503050406030204" pitchFamily="18" charset="0"/>
                      </a:rPr>
                      <m:t>−</m:t>
                    </m:r>
                    <m:r>
                      <a:rPr lang="en-US" altLang="zh-CN" b="0" i="1" smtClean="0">
                        <a:solidFill>
                          <a:srgbClr val="FF0000"/>
                        </a:solidFill>
                        <a:latin typeface="Cambria Math" panose="02040503050406030204" pitchFamily="18" charset="0"/>
                      </a:rPr>
                      <m:t>𝑢</m:t>
                    </m:r>
                    <m:r>
                      <a:rPr lang="en-US" altLang="zh-CN" b="0" i="1" smtClean="0">
                        <a:solidFill>
                          <a:srgbClr val="FF0000"/>
                        </a:solidFill>
                        <a:latin typeface="Cambria Math" panose="02040503050406030204" pitchFamily="18" charset="0"/>
                      </a:rPr>
                      <m:t>=0</m:t>
                    </m:r>
                  </m:oMath>
                </a14:m>
                <a:r>
                  <a:rPr lang="zh-CN" altLang="en-US" dirty="0">
                    <a:solidFill>
                      <a:srgbClr val="FF0000"/>
                    </a:solidFill>
                  </a:rPr>
                  <a:t>可能也可以取得很好的效果</a:t>
                </a:r>
              </a:p>
            </p:txBody>
          </p:sp>
        </mc:Choice>
        <mc:Fallback xmlns="">
          <p:sp>
            <p:nvSpPr>
              <p:cNvPr id="4" name="文本框 3">
                <a:extLst>
                  <a:ext uri="{FF2B5EF4-FFF2-40B4-BE49-F238E27FC236}">
                    <a16:creationId xmlns:a16="http://schemas.microsoft.com/office/drawing/2014/main" id="{424A2A8E-48D9-42CD-9CD5-422E8859751F}"/>
                  </a:ext>
                </a:extLst>
              </p:cNvPr>
              <p:cNvSpPr txBox="1">
                <a:spLocks noRot="1" noChangeAspect="1" noMove="1" noResize="1" noEditPoints="1" noAdjustHandles="1" noChangeArrowheads="1" noChangeShapeType="1" noTextEdit="1"/>
              </p:cNvSpPr>
              <p:nvPr/>
            </p:nvSpPr>
            <p:spPr>
              <a:xfrm>
                <a:off x="7113241" y="1880989"/>
                <a:ext cx="2792760" cy="1323439"/>
              </a:xfrm>
              <a:prstGeom prst="rect">
                <a:avLst/>
              </a:prstGeom>
              <a:blipFill>
                <a:blip r:embed="rId3"/>
                <a:stretch>
                  <a:fillRect l="-1087" t="-913" b="-4566"/>
                </a:stretch>
              </a:blipFill>
              <a:ln>
                <a:solidFill>
                  <a:srgbClr val="CC00CC"/>
                </a:solidFill>
              </a:ln>
            </p:spPr>
            <p:txBody>
              <a:bodyPr/>
              <a:lstStyle/>
              <a:p>
                <a:r>
                  <a:rPr lang="zh-CN" altLang="en-US">
                    <a:noFill/>
                  </a:rPr>
                  <a:t> </a:t>
                </a:r>
              </a:p>
            </p:txBody>
          </p:sp>
        </mc:Fallback>
      </mc:AlternateContent>
      <p:sp>
        <p:nvSpPr>
          <p:cNvPr id="5" name="文本框 4">
            <a:extLst>
              <a:ext uri="{FF2B5EF4-FFF2-40B4-BE49-F238E27FC236}">
                <a16:creationId xmlns:a16="http://schemas.microsoft.com/office/drawing/2014/main" id="{72A75A28-601E-417D-82DC-1F6EC434FDA9}"/>
              </a:ext>
            </a:extLst>
          </p:cNvPr>
          <p:cNvSpPr txBox="1"/>
          <p:nvPr/>
        </p:nvSpPr>
        <p:spPr>
          <a:xfrm>
            <a:off x="8081528" y="3755945"/>
            <a:ext cx="1826141" cy="338554"/>
          </a:xfrm>
          <a:prstGeom prst="rect">
            <a:avLst/>
          </a:prstGeom>
          <a:noFill/>
        </p:spPr>
        <p:txBody>
          <a:bodyPr wrap="none" rtlCol="0">
            <a:spAutoFit/>
          </a:bodyPr>
          <a:lstStyle/>
          <a:p>
            <a:r>
              <a:rPr lang="zh-CN" altLang="en-US" b="1" dirty="0">
                <a:solidFill>
                  <a:srgbClr val="CC00CC"/>
                </a:solidFill>
              </a:rPr>
              <a:t>多变量如何处理？</a:t>
            </a:r>
          </a:p>
        </p:txBody>
      </p:sp>
    </p:spTree>
  </p:cSld>
  <p:clrMapOvr>
    <a:masterClrMapping/>
  </p:clrMapOvr>
  <p:transition spd="med">
    <p:random/>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B8CB12-0A12-4197-9687-0F40A50D5D6D}"/>
              </a:ext>
            </a:extLst>
          </p:cNvPr>
          <p:cNvSpPr>
            <a:spLocks noGrp="1"/>
          </p:cNvSpPr>
          <p:nvPr>
            <p:ph type="title"/>
          </p:nvPr>
        </p:nvSpPr>
        <p:spPr/>
        <p:txBody>
          <a:bodyPr/>
          <a:lstStyle/>
          <a:p>
            <a:r>
              <a:rPr lang="en-US" altLang="zh-CN" dirty="0"/>
              <a:t>1</a:t>
            </a:r>
            <a:r>
              <a:rPr lang="zh-CN" altLang="en-US" dirty="0"/>
              <a:t>随机变量的仿真</a:t>
            </a:r>
            <a:r>
              <a:rPr lang="en-US" altLang="zh-CN" dirty="0"/>
              <a:t>-Acceptance/Rejection</a:t>
            </a:r>
            <a:endParaRPr lang="zh-CN" altLang="en-US" dirty="0"/>
          </a:p>
        </p:txBody>
      </p:sp>
      <p:sp>
        <p:nvSpPr>
          <p:cNvPr id="3" name="内容占位符 2">
            <a:extLst>
              <a:ext uri="{FF2B5EF4-FFF2-40B4-BE49-F238E27FC236}">
                <a16:creationId xmlns:a16="http://schemas.microsoft.com/office/drawing/2014/main" id="{3BA808BB-E468-4BEC-AE1F-2A616A4069B6}"/>
              </a:ext>
            </a:extLst>
          </p:cNvPr>
          <p:cNvSpPr>
            <a:spLocks noGrp="1"/>
          </p:cNvSpPr>
          <p:nvPr>
            <p:ph idx="1"/>
          </p:nvPr>
        </p:nvSpPr>
        <p:spPr/>
        <p:txBody>
          <a:bodyPr/>
          <a:lstStyle/>
          <a:p>
            <a:endParaRPr lang="zh-CN" altLang="en-US" dirty="0"/>
          </a:p>
        </p:txBody>
      </p:sp>
      <p:pic>
        <p:nvPicPr>
          <p:cNvPr id="8" name="图片 7">
            <a:extLst>
              <a:ext uri="{FF2B5EF4-FFF2-40B4-BE49-F238E27FC236}">
                <a16:creationId xmlns:a16="http://schemas.microsoft.com/office/drawing/2014/main" id="{A4AA2865-B7FD-4BBA-A65D-52988BD69988}"/>
              </a:ext>
            </a:extLst>
          </p:cNvPr>
          <p:cNvPicPr>
            <a:picLocks noChangeAspect="1"/>
          </p:cNvPicPr>
          <p:nvPr/>
        </p:nvPicPr>
        <p:blipFill>
          <a:blip r:embed="rId2"/>
          <a:stretch>
            <a:fillRect/>
          </a:stretch>
        </p:blipFill>
        <p:spPr>
          <a:xfrm>
            <a:off x="776536" y="1028019"/>
            <a:ext cx="7704856" cy="5996540"/>
          </a:xfrm>
          <a:prstGeom prst="rect">
            <a:avLst/>
          </a:prstGeom>
        </p:spPr>
      </p:pic>
      <p:sp>
        <p:nvSpPr>
          <p:cNvPr id="9" name="文本框 8">
            <a:extLst>
              <a:ext uri="{FF2B5EF4-FFF2-40B4-BE49-F238E27FC236}">
                <a16:creationId xmlns:a16="http://schemas.microsoft.com/office/drawing/2014/main" id="{5608A31B-B770-4D59-8A8D-18F8D11E0247}"/>
              </a:ext>
            </a:extLst>
          </p:cNvPr>
          <p:cNvSpPr txBox="1"/>
          <p:nvPr/>
        </p:nvSpPr>
        <p:spPr>
          <a:xfrm>
            <a:off x="632520" y="2961109"/>
            <a:ext cx="2232248" cy="830997"/>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altLang="zh-CN" dirty="0"/>
              <a:t>Trial</a:t>
            </a:r>
            <a:r>
              <a:rPr lang="zh-CN" altLang="en-US" dirty="0"/>
              <a:t> </a:t>
            </a:r>
            <a:r>
              <a:rPr lang="en-US" altLang="zh-CN" dirty="0"/>
              <a:t>density</a:t>
            </a:r>
          </a:p>
          <a:p>
            <a:r>
              <a:rPr lang="en-US" altLang="zh-CN" dirty="0" err="1"/>
              <a:t>Proposaldensity</a:t>
            </a:r>
            <a:endParaRPr lang="en-US" altLang="zh-CN" dirty="0"/>
          </a:p>
          <a:p>
            <a:r>
              <a:rPr lang="en-US" altLang="zh-CN" dirty="0" err="1"/>
              <a:t>instrumentaldensity</a:t>
            </a:r>
            <a:endParaRPr lang="en-US" altLang="zh-CN" dirty="0"/>
          </a:p>
        </p:txBody>
      </p:sp>
      <p:sp>
        <p:nvSpPr>
          <p:cNvPr id="10" name="箭头: 右 9">
            <a:extLst>
              <a:ext uri="{FF2B5EF4-FFF2-40B4-BE49-F238E27FC236}">
                <a16:creationId xmlns:a16="http://schemas.microsoft.com/office/drawing/2014/main" id="{10DBF6DB-E65E-42E6-97E9-9273F4D31FAC}"/>
              </a:ext>
            </a:extLst>
          </p:cNvPr>
          <p:cNvSpPr/>
          <p:nvPr/>
        </p:nvSpPr>
        <p:spPr bwMode="auto">
          <a:xfrm>
            <a:off x="2936776" y="3393157"/>
            <a:ext cx="576064" cy="216024"/>
          </a:xfrm>
          <a:prstGeom prst="rightArrow">
            <a:avLst/>
          </a:prstGeom>
          <a:ln/>
        </p:spPr>
        <p:style>
          <a:lnRef idx="2">
            <a:schemeClr val="accent2">
              <a:shade val="50000"/>
            </a:schemeClr>
          </a:lnRef>
          <a:fillRef idx="1">
            <a:schemeClr val="accent2"/>
          </a:fillRef>
          <a:effectRef idx="0">
            <a:schemeClr val="accent2"/>
          </a:effectRef>
          <a:fontRef idx="minor">
            <a:schemeClr val="lt1"/>
          </a:fontRef>
        </p:style>
        <p:txBody>
          <a:bodyPr vert="horz" wrap="square" lIns="97850" tIns="48925" rIns="97850" bIns="48925" numCol="1" rtlCol="0" anchor="t" anchorCtr="0" compatLnSpc="1">
            <a:spAutoFit/>
          </a:bodyPr>
          <a:lstStyle/>
          <a:p>
            <a:pPr marL="0" marR="0" indent="0" algn="l" defTabSz="914400" rtl="0" eaLnBrk="0" fontAlgn="base" latinLnBrk="0" hangingPunct="0">
              <a:lnSpc>
                <a:spcPct val="100000"/>
              </a:lnSpc>
              <a:spcBef>
                <a:spcPct val="50000"/>
              </a:spcBef>
              <a:spcAft>
                <a:spcPct val="0"/>
              </a:spcAft>
              <a:buClrTx/>
              <a:buSzTx/>
              <a:buFont typeface="Arial" panose="020B0604020202020204" pitchFamily="34" charset="0"/>
              <a:buNone/>
            </a:pPr>
            <a:endParaRPr kumimoji="0" lang="zh-CN" altLang="en-US" sz="16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p:txBody>
      </p:sp>
      <p:sp>
        <p:nvSpPr>
          <p:cNvPr id="11" name="文本框 10">
            <a:extLst>
              <a:ext uri="{FF2B5EF4-FFF2-40B4-BE49-F238E27FC236}">
                <a16:creationId xmlns:a16="http://schemas.microsoft.com/office/drawing/2014/main" id="{CF958AE1-212D-4D67-A12F-17380DAC74B6}"/>
              </a:ext>
            </a:extLst>
          </p:cNvPr>
          <p:cNvSpPr txBox="1"/>
          <p:nvPr/>
        </p:nvSpPr>
        <p:spPr>
          <a:xfrm>
            <a:off x="7076830" y="3733901"/>
            <a:ext cx="2808759" cy="584775"/>
          </a:xfrm>
          <a:prstGeom prst="rect">
            <a:avLst/>
          </a:prstGeom>
          <a:noFill/>
        </p:spPr>
        <p:txBody>
          <a:bodyPr wrap="square" rtlCol="0">
            <a:spAutoFit/>
          </a:bodyPr>
          <a:lstStyle/>
          <a:p>
            <a:r>
              <a:rPr lang="zh-CN" altLang="en-US" dirty="0"/>
              <a:t>样本独立</a:t>
            </a:r>
            <a:endParaRPr lang="en-US" altLang="zh-CN" dirty="0"/>
          </a:p>
          <a:p>
            <a:r>
              <a:rPr lang="zh-CN" altLang="en-US" dirty="0"/>
              <a:t>非独立（</a:t>
            </a:r>
            <a:r>
              <a:rPr lang="en-US" altLang="zh-CN" dirty="0"/>
              <a:t>Metropolis</a:t>
            </a:r>
            <a:r>
              <a:rPr lang="zh-CN" altLang="en-US" dirty="0"/>
              <a:t>方法）</a:t>
            </a:r>
          </a:p>
        </p:txBody>
      </p:sp>
    </p:spTree>
    <p:extLst>
      <p:ext uri="{BB962C8B-B14F-4D97-AF65-F5344CB8AC3E}">
        <p14:creationId xmlns:p14="http://schemas.microsoft.com/office/powerpoint/2010/main" val="4034712069"/>
      </p:ext>
    </p:extLst>
  </p:cSld>
  <p:clrMapOvr>
    <a:masterClrMapping/>
  </p:clrMapOvr>
  <p:transition spd="med">
    <p:random/>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9FEB9A-F827-4A95-AA3B-3F542FACF54D}"/>
              </a:ext>
            </a:extLst>
          </p:cNvPr>
          <p:cNvSpPr>
            <a:spLocks noGrp="1"/>
          </p:cNvSpPr>
          <p:nvPr>
            <p:ph type="title"/>
          </p:nvPr>
        </p:nvSpPr>
        <p:spPr/>
        <p:txBody>
          <a:bodyPr/>
          <a:lstStyle/>
          <a:p>
            <a:r>
              <a:rPr lang="en-US" altLang="zh-CN" dirty="0"/>
              <a:t>1</a:t>
            </a:r>
            <a:r>
              <a:rPr lang="zh-CN" altLang="en-US" dirty="0"/>
              <a:t>随机变量的仿真</a:t>
            </a:r>
            <a:r>
              <a:rPr lang="en-US" altLang="zh-CN" dirty="0"/>
              <a:t>-</a:t>
            </a:r>
            <a:r>
              <a:rPr lang="zh-CN" altLang="en-US" dirty="0"/>
              <a:t>基本思想</a:t>
            </a:r>
          </a:p>
        </p:txBody>
      </p:sp>
      <p:sp>
        <p:nvSpPr>
          <p:cNvPr id="3" name="内容占位符 2">
            <a:extLst>
              <a:ext uri="{FF2B5EF4-FFF2-40B4-BE49-F238E27FC236}">
                <a16:creationId xmlns:a16="http://schemas.microsoft.com/office/drawing/2014/main" id="{8B7BAD81-4F82-4E36-92D7-EC84850879CA}"/>
              </a:ext>
            </a:extLst>
          </p:cNvPr>
          <p:cNvSpPr>
            <a:spLocks noGrp="1"/>
          </p:cNvSpPr>
          <p:nvPr>
            <p:ph idx="1"/>
          </p:nvPr>
        </p:nvSpPr>
        <p:spPr/>
        <p:txBody>
          <a:bodyPr/>
          <a:lstStyle/>
          <a:p>
            <a:endParaRPr lang="zh-CN" altLang="en-US" dirty="0"/>
          </a:p>
        </p:txBody>
      </p:sp>
      <p:pic>
        <p:nvPicPr>
          <p:cNvPr id="4" name="图片 3">
            <a:extLst>
              <a:ext uri="{FF2B5EF4-FFF2-40B4-BE49-F238E27FC236}">
                <a16:creationId xmlns:a16="http://schemas.microsoft.com/office/drawing/2014/main" id="{16A4A382-7367-42FD-8BFE-96C06FBDB5B8}"/>
              </a:ext>
            </a:extLst>
          </p:cNvPr>
          <p:cNvPicPr>
            <a:picLocks noChangeAspect="1"/>
          </p:cNvPicPr>
          <p:nvPr/>
        </p:nvPicPr>
        <p:blipFill>
          <a:blip r:embed="rId2"/>
          <a:stretch>
            <a:fillRect/>
          </a:stretch>
        </p:blipFill>
        <p:spPr>
          <a:xfrm>
            <a:off x="200025" y="1188557"/>
            <a:ext cx="4872336" cy="2592734"/>
          </a:xfrm>
          <a:prstGeom prst="rect">
            <a:avLst/>
          </a:prstGeom>
        </p:spPr>
      </p:pic>
      <p:pic>
        <p:nvPicPr>
          <p:cNvPr id="5" name="图片 4">
            <a:extLst>
              <a:ext uri="{FF2B5EF4-FFF2-40B4-BE49-F238E27FC236}">
                <a16:creationId xmlns:a16="http://schemas.microsoft.com/office/drawing/2014/main" id="{FEE0A4B3-48DC-45A5-8881-18405F2046E9}"/>
              </a:ext>
            </a:extLst>
          </p:cNvPr>
          <p:cNvPicPr>
            <a:picLocks noChangeAspect="1"/>
          </p:cNvPicPr>
          <p:nvPr/>
        </p:nvPicPr>
        <p:blipFill>
          <a:blip r:embed="rId3"/>
          <a:stretch>
            <a:fillRect/>
          </a:stretch>
        </p:blipFill>
        <p:spPr>
          <a:xfrm>
            <a:off x="5165985" y="944563"/>
            <a:ext cx="4752975" cy="3467100"/>
          </a:xfrm>
          <a:prstGeom prst="rect">
            <a:avLst/>
          </a:prstGeom>
        </p:spPr>
      </p:pic>
      <p:pic>
        <p:nvPicPr>
          <p:cNvPr id="3074" name="Picture 2" descr="动图">
            <a:extLst>
              <a:ext uri="{FF2B5EF4-FFF2-40B4-BE49-F238E27FC236}">
                <a16:creationId xmlns:a16="http://schemas.microsoft.com/office/drawing/2014/main" id="{32187E08-B4D7-4314-AFFE-49740B791B51}"/>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403485" y="2274407"/>
            <a:ext cx="4762500" cy="476250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FB7CF943-FAF5-45D5-92A2-071E7B474F70}"/>
                  </a:ext>
                </a:extLst>
              </p:cNvPr>
              <p:cNvSpPr txBox="1"/>
              <p:nvPr/>
            </p:nvSpPr>
            <p:spPr>
              <a:xfrm>
                <a:off x="4995472" y="4520562"/>
                <a:ext cx="5109091" cy="2147576"/>
              </a:xfrm>
              <a:prstGeom prst="rect">
                <a:avLst/>
              </a:prstGeom>
              <a:noFill/>
            </p:spPr>
            <p:txBody>
              <a:bodyPr wrap="none" rtlCol="0">
                <a:spAutoFit/>
              </a:bodyPr>
              <a:lstStyle/>
              <a:p>
                <a:r>
                  <a:rPr lang="zh-CN" altLang="en-US" sz="2400" dirty="0"/>
                  <a:t>通过估计对应的平均值来近似期望：</a:t>
                </a:r>
                <a:endParaRPr lang="en-US" altLang="zh-CN" sz="2400" dirty="0"/>
              </a:p>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𝑠</m:t>
                      </m:r>
                      <m:r>
                        <a:rPr lang="en-US" altLang="zh-CN" sz="2400" b="0" i="1" smtClean="0">
                          <a:latin typeface="Cambria Math" panose="02040503050406030204" pitchFamily="18" charset="0"/>
                        </a:rPr>
                        <m:t>=</m:t>
                      </m:r>
                      <m:nary>
                        <m:naryPr>
                          <m:chr m:val="∑"/>
                          <m:supHide m:val="on"/>
                          <m:ctrlPr>
                            <a:rPr lang="en-US" altLang="zh-CN" sz="2400" b="0" i="1" smtClean="0">
                              <a:latin typeface="Cambria Math" panose="02040503050406030204" pitchFamily="18" charset="0"/>
                            </a:rPr>
                          </m:ctrlPr>
                        </m:naryPr>
                        <m:sub>
                          <m:r>
                            <a:rPr lang="en-US" altLang="zh-CN" sz="2400" b="0" i="1" smtClean="0">
                              <a:latin typeface="Cambria Math" panose="02040503050406030204" pitchFamily="18" charset="0"/>
                            </a:rPr>
                            <m:t>𝑥</m:t>
                          </m:r>
                        </m:sub>
                        <m:sup/>
                        <m:e>
                          <m:r>
                            <a:rPr lang="en-US" altLang="zh-CN" sz="2400" b="0" i="1" smtClean="0">
                              <a:latin typeface="Cambria Math" panose="02040503050406030204" pitchFamily="18" charset="0"/>
                            </a:rPr>
                            <m:t>𝑝</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𝑥</m:t>
                              </m:r>
                            </m:e>
                          </m:d>
                          <m:r>
                            <a:rPr lang="en-US" altLang="zh-CN" sz="2400" b="0" i="1" smtClean="0">
                              <a:latin typeface="Cambria Math" panose="02040503050406030204" pitchFamily="18" charset="0"/>
                            </a:rPr>
                            <m:t>𝑓</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𝑥</m:t>
                              </m:r>
                            </m:e>
                          </m:d>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𝐸</m:t>
                              </m:r>
                            </m:e>
                            <m:sub>
                              <m:r>
                                <a:rPr lang="en-US" altLang="zh-CN" sz="2400" b="0" i="1" smtClean="0">
                                  <a:latin typeface="Cambria Math" panose="02040503050406030204" pitchFamily="18" charset="0"/>
                                </a:rPr>
                                <m:t>𝑝</m:t>
                              </m:r>
                            </m:sub>
                          </m:sSub>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𝑓</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𝑥</m:t>
                              </m:r>
                            </m:e>
                          </m:d>
                          <m:r>
                            <a:rPr lang="en-US" altLang="zh-CN" sz="2400" b="0" i="1" smtClean="0">
                              <a:latin typeface="Cambria Math" panose="02040503050406030204" pitchFamily="18" charset="0"/>
                            </a:rPr>
                            <m:t>]</m:t>
                          </m:r>
                        </m:e>
                      </m:nary>
                    </m:oMath>
                  </m:oMathPara>
                </a14:m>
                <a:endParaRPr lang="en-US" altLang="zh-CN" sz="2400" dirty="0"/>
              </a:p>
              <a:p>
                <a:r>
                  <a:rPr lang="zh-CN" altLang="en-US" sz="2400" dirty="0"/>
                  <a:t>或者</a:t>
                </a:r>
                <a:endParaRPr lang="en-US" altLang="zh-CN" sz="2400" dirty="0"/>
              </a:p>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𝑠</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𝑝</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𝑥</m:t>
                          </m:r>
                        </m:e>
                      </m:d>
                      <m:r>
                        <a:rPr lang="en-US" altLang="zh-CN" sz="2400" b="0" i="1" smtClean="0">
                          <a:latin typeface="Cambria Math" panose="02040503050406030204" pitchFamily="18" charset="0"/>
                        </a:rPr>
                        <m:t>𝑓</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𝑥</m:t>
                          </m:r>
                        </m:e>
                      </m:d>
                      <m:r>
                        <a:rPr lang="en-US" altLang="zh-CN" sz="2400" b="0" i="1" smtClean="0">
                          <a:latin typeface="Cambria Math" panose="02040503050406030204" pitchFamily="18" charset="0"/>
                        </a:rPr>
                        <m:t>𝑑𝑥</m:t>
                      </m:r>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𝐸</m:t>
                          </m:r>
                        </m:e>
                        <m:sub>
                          <m:r>
                            <a:rPr lang="en-US" altLang="zh-CN" sz="2400" b="0" i="1" smtClean="0">
                              <a:latin typeface="Cambria Math" panose="02040503050406030204" pitchFamily="18" charset="0"/>
                            </a:rPr>
                            <m:t>𝑝</m:t>
                          </m:r>
                        </m:sub>
                      </m:sSub>
                      <m:d>
                        <m:dPr>
                          <m:begChr m:val="["/>
                          <m:endChr m:val="]"/>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𝑓</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𝑥</m:t>
                              </m:r>
                            </m:e>
                          </m:d>
                        </m:e>
                      </m:d>
                    </m:oMath>
                  </m:oMathPara>
                </a14:m>
                <a:endParaRPr lang="zh-CN" altLang="en-US" sz="2400" dirty="0"/>
              </a:p>
            </p:txBody>
          </p:sp>
        </mc:Choice>
        <mc:Fallback xmlns="">
          <p:sp>
            <p:nvSpPr>
              <p:cNvPr id="6" name="文本框 5">
                <a:extLst>
                  <a:ext uri="{FF2B5EF4-FFF2-40B4-BE49-F238E27FC236}">
                    <a16:creationId xmlns:a16="http://schemas.microsoft.com/office/drawing/2014/main" id="{FB7CF943-FAF5-45D5-92A2-071E7B474F70}"/>
                  </a:ext>
                </a:extLst>
              </p:cNvPr>
              <p:cNvSpPr txBox="1">
                <a:spLocks noRot="1" noChangeAspect="1" noMove="1" noResize="1" noEditPoints="1" noAdjustHandles="1" noChangeArrowheads="1" noChangeShapeType="1" noTextEdit="1"/>
              </p:cNvSpPr>
              <p:nvPr/>
            </p:nvSpPr>
            <p:spPr>
              <a:xfrm>
                <a:off x="4995472" y="4520562"/>
                <a:ext cx="5109091" cy="2147576"/>
              </a:xfrm>
              <a:prstGeom prst="rect">
                <a:avLst/>
              </a:prstGeom>
              <a:blipFill>
                <a:blip r:embed="rId5"/>
                <a:stretch>
                  <a:fillRect l="-1788" t="-2273" r="-83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008322196"/>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074"/>
                                        </p:tgtEl>
                                        <p:attrNameLst>
                                          <p:attrName>style.visibility</p:attrName>
                                        </p:attrNameLst>
                                      </p:cBhvr>
                                      <p:to>
                                        <p:strVal val="visible"/>
                                      </p:to>
                                    </p:set>
                                    <p:anim calcmode="lin" valueType="num">
                                      <p:cBhvr additive="base">
                                        <p:cTn id="19" dur="500" fill="hold"/>
                                        <p:tgtEl>
                                          <p:spTgt spid="3074"/>
                                        </p:tgtEl>
                                        <p:attrNameLst>
                                          <p:attrName>ppt_x</p:attrName>
                                        </p:attrNameLst>
                                      </p:cBhvr>
                                      <p:tavLst>
                                        <p:tav tm="0">
                                          <p:val>
                                            <p:strVal val="#ppt_x"/>
                                          </p:val>
                                        </p:tav>
                                        <p:tav tm="100000">
                                          <p:val>
                                            <p:strVal val="#ppt_x"/>
                                          </p:val>
                                        </p:tav>
                                      </p:tavLst>
                                    </p:anim>
                                    <p:anim calcmode="lin" valueType="num">
                                      <p:cBhvr additive="base">
                                        <p:cTn id="20" dur="500" fill="hold"/>
                                        <p:tgtEl>
                                          <p:spTgt spid="307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B472EB-3EE5-4BE3-8B2B-43AAB30E9E08}"/>
              </a:ext>
            </a:extLst>
          </p:cNvPr>
          <p:cNvSpPr>
            <a:spLocks noGrp="1"/>
          </p:cNvSpPr>
          <p:nvPr>
            <p:ph type="title"/>
          </p:nvPr>
        </p:nvSpPr>
        <p:spPr/>
        <p:txBody>
          <a:bodyPr/>
          <a:lstStyle/>
          <a:p>
            <a:r>
              <a:rPr lang="en-US" altLang="zh-CN" dirty="0"/>
              <a:t>1</a:t>
            </a:r>
            <a:r>
              <a:rPr lang="zh-CN" altLang="en-US" dirty="0"/>
              <a:t>随机变量的仿真</a:t>
            </a:r>
            <a:r>
              <a:rPr lang="en-US" altLang="zh-CN" dirty="0"/>
              <a:t>-</a:t>
            </a:r>
            <a:r>
              <a:rPr lang="zh-CN" altLang="en-US" dirty="0"/>
              <a:t>基本思想</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ADBE6ADA-2AC4-4374-AD4F-68DE1D002EED}"/>
                  </a:ext>
                </a:extLst>
              </p:cNvPr>
              <p:cNvSpPr>
                <a:spLocks noGrp="1"/>
              </p:cNvSpPr>
              <p:nvPr>
                <p:ph idx="1"/>
              </p:nvPr>
            </p:nvSpPr>
            <p:spPr/>
            <p:txBody>
              <a:bodyPr/>
              <a:lstStyle/>
              <a:p>
                <a:r>
                  <a:rPr lang="zh-CN" altLang="en-US" dirty="0"/>
                  <a:t>根据概率密度函数（或概率质量函数）来抽取样本</a:t>
                </a:r>
                <a14:m>
                  <m:oMath xmlns:m="http://schemas.openxmlformats.org/officeDocument/2006/math">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𝒙</m:t>
                        </m:r>
                      </m:e>
                      <m:sup>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𝒊</m:t>
                            </m:r>
                          </m:e>
                        </m:d>
                      </m:sup>
                    </m:sSup>
                    <m:r>
                      <a:rPr lang="en-US" altLang="zh-CN" b="1" i="1" smtClean="0">
                        <a:latin typeface="Cambria Math" panose="02040503050406030204" pitchFamily="18" charset="0"/>
                      </a:rPr>
                      <m:t>,</m:t>
                    </m:r>
                    <m:r>
                      <a:rPr lang="en-US" altLang="zh-CN" b="1" i="1" smtClean="0">
                        <a:latin typeface="Cambria Math" panose="02040503050406030204" pitchFamily="18" charset="0"/>
                      </a:rPr>
                      <m:t>𝒊</m:t>
                    </m:r>
                    <m:r>
                      <a:rPr lang="en-US" altLang="zh-CN" b="1" i="1" smtClean="0">
                        <a:latin typeface="Cambria Math" panose="02040503050406030204" pitchFamily="18" charset="0"/>
                      </a:rPr>
                      <m:t>=</m:t>
                    </m:r>
                    <m:r>
                      <a:rPr lang="en-US" altLang="zh-CN" b="1" i="1" smtClean="0">
                        <a:latin typeface="Cambria Math" panose="02040503050406030204" pitchFamily="18" charset="0"/>
                      </a:rPr>
                      <m:t>𝟏</m:t>
                    </m:r>
                    <m:r>
                      <a:rPr lang="en-US" altLang="zh-CN" b="1" i="1" smtClean="0">
                        <a:latin typeface="Cambria Math" panose="02040503050406030204" pitchFamily="18" charset="0"/>
                      </a:rPr>
                      <m:t>,⋯,</m:t>
                    </m:r>
                    <m:r>
                      <a:rPr lang="en-US" altLang="zh-CN" b="1" i="1" smtClean="0">
                        <a:latin typeface="Cambria Math" panose="02040503050406030204" pitchFamily="18" charset="0"/>
                      </a:rPr>
                      <m:t>𝒏</m:t>
                    </m:r>
                  </m:oMath>
                </a14:m>
                <a:r>
                  <a:rPr lang="en-US" altLang="zh-CN" dirty="0"/>
                  <a:t>,</a:t>
                </a:r>
                <a:r>
                  <a:rPr lang="zh-CN" altLang="en-US" dirty="0"/>
                  <a:t>然后近似计算其均值：</a:t>
                </a:r>
                <a:endParaRPr lang="en-US" altLang="zh-CN" dirty="0"/>
              </a:p>
              <a:p>
                <a14:m>
                  <m:oMath xmlns:m="http://schemas.openxmlformats.org/officeDocument/2006/math">
                    <m:acc>
                      <m:accPr>
                        <m:chr m:val="̂"/>
                        <m:ctrlPr>
                          <a:rPr lang="en-US" altLang="zh-CN" b="1" i="1" smtClean="0">
                            <a:latin typeface="Cambria Math" panose="02040503050406030204" pitchFamily="18" charset="0"/>
                          </a:rPr>
                        </m:ctrlPr>
                      </m:accPr>
                      <m:e>
                        <m:r>
                          <a:rPr lang="en-US" altLang="zh-CN" b="1" i="1" smtClean="0">
                            <a:latin typeface="Cambria Math" panose="02040503050406030204" pitchFamily="18" charset="0"/>
                          </a:rPr>
                          <m:t>𝒔</m:t>
                        </m:r>
                      </m:e>
                    </m:acc>
                    <m:r>
                      <a:rPr lang="en-US" altLang="zh-CN" b="1" i="1" dirty="0" smtClean="0">
                        <a:latin typeface="Cambria Math" panose="02040503050406030204" pitchFamily="18" charset="0"/>
                      </a:rPr>
                      <m:t>=</m:t>
                    </m:r>
                    <m:f>
                      <m:fPr>
                        <m:ctrlPr>
                          <a:rPr lang="en-US" altLang="zh-CN" b="1" i="1" dirty="0" smtClean="0">
                            <a:latin typeface="Cambria Math" panose="02040503050406030204" pitchFamily="18" charset="0"/>
                          </a:rPr>
                        </m:ctrlPr>
                      </m:fPr>
                      <m:num>
                        <m:r>
                          <a:rPr lang="en-US" altLang="zh-CN" b="1" i="1" dirty="0" smtClean="0">
                            <a:latin typeface="Cambria Math" panose="02040503050406030204" pitchFamily="18" charset="0"/>
                          </a:rPr>
                          <m:t>𝟏</m:t>
                        </m:r>
                      </m:num>
                      <m:den>
                        <m:r>
                          <a:rPr lang="en-US" altLang="zh-CN" b="1" i="1" dirty="0" smtClean="0">
                            <a:latin typeface="Cambria Math" panose="02040503050406030204" pitchFamily="18" charset="0"/>
                          </a:rPr>
                          <m:t>𝒏</m:t>
                        </m:r>
                      </m:den>
                    </m:f>
                    <m:nary>
                      <m:naryPr>
                        <m:chr m:val="∑"/>
                        <m:ctrlPr>
                          <a:rPr lang="en-US" altLang="zh-CN" b="1" i="1" dirty="0" smtClean="0">
                            <a:latin typeface="Cambria Math" panose="02040503050406030204" pitchFamily="18" charset="0"/>
                          </a:rPr>
                        </m:ctrlPr>
                      </m:naryPr>
                      <m:sub>
                        <m:r>
                          <a:rPr lang="en-US" altLang="zh-CN" b="1" i="1" dirty="0" smtClean="0">
                            <a:latin typeface="Cambria Math" panose="02040503050406030204" pitchFamily="18" charset="0"/>
                          </a:rPr>
                          <m:t>𝒊</m:t>
                        </m:r>
                        <m:r>
                          <a:rPr lang="en-US" altLang="zh-CN" b="1" i="1" dirty="0" smtClean="0">
                            <a:latin typeface="Cambria Math" panose="02040503050406030204" pitchFamily="18" charset="0"/>
                          </a:rPr>
                          <m:t>=</m:t>
                        </m:r>
                        <m:r>
                          <a:rPr lang="en-US" altLang="zh-CN" b="1" i="1" dirty="0" smtClean="0">
                            <a:latin typeface="Cambria Math" panose="02040503050406030204" pitchFamily="18" charset="0"/>
                          </a:rPr>
                          <m:t>𝟏</m:t>
                        </m:r>
                      </m:sub>
                      <m:sup>
                        <m:r>
                          <a:rPr lang="en-US" altLang="zh-CN" b="1" i="1" dirty="0" smtClean="0">
                            <a:latin typeface="Cambria Math" panose="02040503050406030204" pitchFamily="18" charset="0"/>
                          </a:rPr>
                          <m:t>𝒏</m:t>
                        </m:r>
                      </m:sup>
                      <m:e>
                        <m:r>
                          <a:rPr lang="en-US" altLang="zh-CN" b="1" i="1" dirty="0" smtClean="0">
                            <a:latin typeface="Cambria Math" panose="02040503050406030204" pitchFamily="18" charset="0"/>
                          </a:rPr>
                          <m:t>𝒇</m:t>
                        </m:r>
                        <m:d>
                          <m:dPr>
                            <m:ctrlPr>
                              <a:rPr lang="en-US" altLang="zh-CN" b="1" i="1" dirty="0" smtClean="0">
                                <a:latin typeface="Cambria Math" panose="02040503050406030204" pitchFamily="18" charset="0"/>
                              </a:rPr>
                            </m:ctrlPr>
                          </m:dPr>
                          <m:e>
                            <m:sSup>
                              <m:sSupPr>
                                <m:ctrlPr>
                                  <a:rPr lang="en-US" altLang="zh-CN" b="1" i="1" dirty="0" smtClean="0">
                                    <a:latin typeface="Cambria Math" panose="02040503050406030204" pitchFamily="18" charset="0"/>
                                  </a:rPr>
                                </m:ctrlPr>
                              </m:sSupPr>
                              <m:e>
                                <m:r>
                                  <a:rPr lang="en-US" altLang="zh-CN" b="1" i="1" dirty="0" smtClean="0">
                                    <a:latin typeface="Cambria Math" panose="02040503050406030204" pitchFamily="18" charset="0"/>
                                  </a:rPr>
                                  <m:t>𝒙</m:t>
                                </m:r>
                              </m:e>
                              <m:sup>
                                <m:d>
                                  <m:dPr>
                                    <m:ctrlPr>
                                      <a:rPr lang="en-US" altLang="zh-CN" b="1" i="1" dirty="0" smtClean="0">
                                        <a:latin typeface="Cambria Math" panose="02040503050406030204" pitchFamily="18" charset="0"/>
                                      </a:rPr>
                                    </m:ctrlPr>
                                  </m:dPr>
                                  <m:e>
                                    <m:r>
                                      <a:rPr lang="en-US" altLang="zh-CN" b="1" i="1" dirty="0" smtClean="0">
                                        <a:latin typeface="Cambria Math" panose="02040503050406030204" pitchFamily="18" charset="0"/>
                                      </a:rPr>
                                      <m:t>𝒊</m:t>
                                    </m:r>
                                  </m:e>
                                </m:d>
                              </m:sup>
                            </m:sSup>
                          </m:e>
                        </m:d>
                      </m:e>
                    </m:nary>
                  </m:oMath>
                </a14:m>
                <a:endParaRPr lang="en-US" altLang="zh-CN" b="1" dirty="0"/>
              </a:p>
              <a:p>
                <a:r>
                  <a:rPr lang="zh-CN" altLang="en-US" dirty="0"/>
                  <a:t>这种估计无偏，</a:t>
                </a:r>
                <a14:m>
                  <m:oMath xmlns:m="http://schemas.openxmlformats.org/officeDocument/2006/math">
                    <m:r>
                      <a:rPr lang="en-US" altLang="zh-CN" b="1" i="1" smtClean="0">
                        <a:latin typeface="Cambria Math" panose="02040503050406030204" pitchFamily="18" charset="0"/>
                      </a:rPr>
                      <m:t>𝑬</m:t>
                    </m:r>
                    <m:d>
                      <m:dPr>
                        <m:begChr m:val="["/>
                        <m:endChr m:val="]"/>
                        <m:ctrlPr>
                          <a:rPr lang="en-US" altLang="zh-CN" b="1" i="1" smtClean="0">
                            <a:latin typeface="Cambria Math" panose="02040503050406030204" pitchFamily="18" charset="0"/>
                          </a:rPr>
                        </m:ctrlPr>
                      </m:dPr>
                      <m:e>
                        <m:sSub>
                          <m:sSubPr>
                            <m:ctrlPr>
                              <a:rPr lang="en-US" altLang="zh-CN" b="1" i="1" smtClean="0">
                                <a:latin typeface="Cambria Math" panose="02040503050406030204" pitchFamily="18" charset="0"/>
                              </a:rPr>
                            </m:ctrlPr>
                          </m:sSubPr>
                          <m:e>
                            <m:acc>
                              <m:accPr>
                                <m:chr m:val="̂"/>
                                <m:ctrlPr>
                                  <a:rPr lang="en-US" altLang="zh-CN" b="1" i="1" smtClean="0">
                                    <a:latin typeface="Cambria Math" panose="02040503050406030204" pitchFamily="18" charset="0"/>
                                  </a:rPr>
                                </m:ctrlPr>
                              </m:accPr>
                              <m:e>
                                <m:r>
                                  <a:rPr lang="en-US" altLang="zh-CN" b="1" i="1" smtClean="0">
                                    <a:latin typeface="Cambria Math" panose="02040503050406030204" pitchFamily="18" charset="0"/>
                                  </a:rPr>
                                  <m:t>𝒔</m:t>
                                </m:r>
                              </m:e>
                            </m:acc>
                          </m:e>
                          <m:sub>
                            <m:r>
                              <a:rPr lang="en-US" altLang="zh-CN" b="1" i="1" smtClean="0">
                                <a:latin typeface="Cambria Math" panose="02040503050406030204" pitchFamily="18" charset="0"/>
                              </a:rPr>
                              <m:t>𝒏</m:t>
                            </m:r>
                          </m:sub>
                        </m:sSub>
                      </m:e>
                    </m:d>
                    <m:r>
                      <a:rPr lang="en-US" altLang="zh-CN" b="1" i="1" smtClean="0">
                        <a:latin typeface="Cambria Math" panose="02040503050406030204" pitchFamily="18" charset="0"/>
                      </a:rPr>
                      <m:t>=</m:t>
                    </m:r>
                    <m:f>
                      <m:fPr>
                        <m:ctrlPr>
                          <a:rPr lang="en-US" altLang="zh-CN" b="1" i="1" smtClean="0">
                            <a:latin typeface="Cambria Math" panose="02040503050406030204" pitchFamily="18" charset="0"/>
                          </a:rPr>
                        </m:ctrlPr>
                      </m:fPr>
                      <m:num>
                        <m:r>
                          <a:rPr lang="en-US" altLang="zh-CN" b="1" i="1" smtClean="0">
                            <a:latin typeface="Cambria Math" panose="02040503050406030204" pitchFamily="18" charset="0"/>
                          </a:rPr>
                          <m:t>𝟏</m:t>
                        </m:r>
                      </m:num>
                      <m:den>
                        <m:r>
                          <a:rPr lang="en-US" altLang="zh-CN" b="1" i="1" smtClean="0">
                            <a:latin typeface="Cambria Math" panose="02040503050406030204" pitchFamily="18" charset="0"/>
                          </a:rPr>
                          <m:t>𝒏</m:t>
                        </m:r>
                      </m:den>
                    </m:f>
                    <m:nary>
                      <m:naryPr>
                        <m:chr m:val="∑"/>
                        <m:ctrlPr>
                          <a:rPr lang="en-US" altLang="zh-CN" b="1" i="1" smtClean="0">
                            <a:latin typeface="Cambria Math" panose="02040503050406030204" pitchFamily="18" charset="0"/>
                          </a:rPr>
                        </m:ctrlPr>
                      </m:naryPr>
                      <m:sub>
                        <m:r>
                          <a:rPr lang="en-US" altLang="zh-CN" b="1" i="1" smtClean="0">
                            <a:latin typeface="Cambria Math" panose="02040503050406030204" pitchFamily="18" charset="0"/>
                          </a:rPr>
                          <m:t>𝒊</m:t>
                        </m:r>
                        <m:r>
                          <a:rPr lang="en-US" altLang="zh-CN" b="1" i="1" smtClean="0">
                            <a:latin typeface="Cambria Math" panose="02040503050406030204" pitchFamily="18" charset="0"/>
                          </a:rPr>
                          <m:t>=</m:t>
                        </m:r>
                        <m:r>
                          <a:rPr lang="en-US" altLang="zh-CN" b="1" i="1" smtClean="0">
                            <a:latin typeface="Cambria Math" panose="02040503050406030204" pitchFamily="18" charset="0"/>
                          </a:rPr>
                          <m:t>𝟏</m:t>
                        </m:r>
                      </m:sub>
                      <m:sup>
                        <m:r>
                          <a:rPr lang="en-US" altLang="zh-CN" b="1" i="1" smtClean="0">
                            <a:latin typeface="Cambria Math" panose="02040503050406030204" pitchFamily="18" charset="0"/>
                          </a:rPr>
                          <m:t>𝒏</m:t>
                        </m:r>
                      </m:sup>
                      <m:e>
                        <m:r>
                          <a:rPr lang="en-US" altLang="zh-CN" b="1" i="1" smtClean="0">
                            <a:latin typeface="Cambria Math" panose="02040503050406030204" pitchFamily="18" charset="0"/>
                          </a:rPr>
                          <m:t>𝑬</m:t>
                        </m:r>
                        <m:r>
                          <a:rPr lang="en-US" altLang="zh-CN" b="1" i="1" smtClean="0">
                            <a:latin typeface="Cambria Math" panose="02040503050406030204" pitchFamily="18" charset="0"/>
                          </a:rPr>
                          <m:t>[</m:t>
                        </m:r>
                        <m:r>
                          <a:rPr lang="en-US" altLang="zh-CN" b="1" i="1" smtClean="0">
                            <a:latin typeface="Cambria Math" panose="02040503050406030204" pitchFamily="18" charset="0"/>
                          </a:rPr>
                          <m:t>𝒇</m:t>
                        </m:r>
                        <m:d>
                          <m:dPr>
                            <m:endChr m:val="]"/>
                            <m:ctrlPr>
                              <a:rPr lang="en-US" altLang="zh-CN" b="1" i="1" smtClean="0">
                                <a:latin typeface="Cambria Math" panose="02040503050406030204" pitchFamily="18" charset="0"/>
                              </a:rPr>
                            </m:ctrlPr>
                          </m:dPr>
                          <m:e>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𝒙</m:t>
                                </m:r>
                              </m:e>
                              <m:sup>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𝒊</m:t>
                                    </m:r>
                                  </m:e>
                                </m:d>
                              </m:sup>
                            </m:sSup>
                          </m:e>
                        </m:d>
                        <m:r>
                          <a:rPr lang="en-US" altLang="zh-CN" b="1" i="1" smtClean="0">
                            <a:latin typeface="Cambria Math" panose="02040503050406030204" pitchFamily="18" charset="0"/>
                          </a:rPr>
                          <m:t>=</m:t>
                        </m:r>
                        <m:f>
                          <m:fPr>
                            <m:ctrlPr>
                              <a:rPr lang="en-US" altLang="zh-CN" b="1" i="1" smtClean="0">
                                <a:latin typeface="Cambria Math" panose="02040503050406030204" pitchFamily="18" charset="0"/>
                              </a:rPr>
                            </m:ctrlPr>
                          </m:fPr>
                          <m:num>
                            <m:r>
                              <a:rPr lang="en-US" altLang="zh-CN" b="1" i="1" smtClean="0">
                                <a:latin typeface="Cambria Math" panose="02040503050406030204" pitchFamily="18" charset="0"/>
                              </a:rPr>
                              <m:t>𝟏</m:t>
                            </m:r>
                          </m:num>
                          <m:den>
                            <m:r>
                              <a:rPr lang="en-US" altLang="zh-CN" b="1" i="1" smtClean="0">
                                <a:latin typeface="Cambria Math" panose="02040503050406030204" pitchFamily="18" charset="0"/>
                              </a:rPr>
                              <m:t>𝒏</m:t>
                            </m:r>
                          </m:den>
                        </m:f>
                        <m:nary>
                          <m:naryPr>
                            <m:chr m:val="∑"/>
                            <m:ctrlPr>
                              <a:rPr lang="en-US" altLang="zh-CN" b="1" i="1" smtClean="0">
                                <a:latin typeface="Cambria Math" panose="02040503050406030204" pitchFamily="18" charset="0"/>
                              </a:rPr>
                            </m:ctrlPr>
                          </m:naryPr>
                          <m:sub>
                            <m:r>
                              <a:rPr lang="en-US" altLang="zh-CN" b="1" i="1" smtClean="0">
                                <a:latin typeface="Cambria Math" panose="02040503050406030204" pitchFamily="18" charset="0"/>
                              </a:rPr>
                              <m:t>𝒊</m:t>
                            </m:r>
                            <m:r>
                              <a:rPr lang="en-US" altLang="zh-CN" b="1" i="1" smtClean="0">
                                <a:latin typeface="Cambria Math" panose="02040503050406030204" pitchFamily="18" charset="0"/>
                              </a:rPr>
                              <m:t>=</m:t>
                            </m:r>
                            <m:r>
                              <a:rPr lang="en-US" altLang="zh-CN" b="1" i="1" smtClean="0">
                                <a:latin typeface="Cambria Math" panose="02040503050406030204" pitchFamily="18" charset="0"/>
                              </a:rPr>
                              <m:t>𝟏</m:t>
                            </m:r>
                          </m:sub>
                          <m:sup>
                            <m:r>
                              <a:rPr lang="en-US" altLang="zh-CN" b="1" i="1" smtClean="0">
                                <a:latin typeface="Cambria Math" panose="02040503050406030204" pitchFamily="18" charset="0"/>
                              </a:rPr>
                              <m:t>𝒏</m:t>
                            </m:r>
                          </m:sup>
                          <m:e>
                            <m:r>
                              <a:rPr lang="en-US" altLang="zh-CN" b="1" i="1" smtClean="0">
                                <a:latin typeface="Cambria Math" panose="02040503050406030204" pitchFamily="18" charset="0"/>
                              </a:rPr>
                              <m:t>𝒔</m:t>
                            </m:r>
                            <m:r>
                              <a:rPr lang="en-US" altLang="zh-CN" b="1" i="1" smtClean="0">
                                <a:latin typeface="Cambria Math" panose="02040503050406030204" pitchFamily="18" charset="0"/>
                              </a:rPr>
                              <m:t>=</m:t>
                            </m:r>
                            <m:r>
                              <a:rPr lang="en-US" altLang="zh-CN" b="1" i="1" smtClean="0">
                                <a:latin typeface="Cambria Math" panose="02040503050406030204" pitchFamily="18" charset="0"/>
                              </a:rPr>
                              <m:t>𝒔</m:t>
                            </m:r>
                          </m:e>
                        </m:nary>
                      </m:e>
                    </m:nary>
                  </m:oMath>
                </a14:m>
                <a:endParaRPr lang="en-US" altLang="zh-CN" dirty="0"/>
              </a:p>
              <a:p>
                <a:r>
                  <a:rPr lang="zh-CN" altLang="en-US" dirty="0"/>
                  <a:t>据大数定律，抽取样本如果满足</a:t>
                </a:r>
                <a:r>
                  <a:rPr lang="en-US" altLang="zh-CN" dirty="0" err="1"/>
                  <a:t>iid</a:t>
                </a:r>
                <a:r>
                  <a:rPr lang="en-US" altLang="zh-CN" dirty="0"/>
                  <a:t>,</a:t>
                </a:r>
                <a:r>
                  <a:rPr lang="zh-CN" altLang="en-US" dirty="0"/>
                  <a:t>其平均值满足：</a:t>
                </a:r>
                <a14:m>
                  <m:oMath xmlns:m="http://schemas.openxmlformats.org/officeDocument/2006/math">
                    <m:r>
                      <a:rPr lang="en-US" altLang="zh-CN" b="1" i="1" smtClean="0">
                        <a:latin typeface="Cambria Math" panose="02040503050406030204" pitchFamily="18" charset="0"/>
                      </a:rPr>
                      <m:t>𝒍𝒊</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𝒎</m:t>
                        </m:r>
                      </m:e>
                      <m:sub>
                        <m:r>
                          <a:rPr lang="en-US" altLang="zh-CN" b="1" i="1" smtClean="0">
                            <a:latin typeface="Cambria Math" panose="02040503050406030204" pitchFamily="18" charset="0"/>
                          </a:rPr>
                          <m:t>𝒏</m:t>
                        </m:r>
                        <m:r>
                          <a:rPr lang="en-US" altLang="zh-CN" b="1" i="1" smtClean="0">
                            <a:latin typeface="Cambria Math" panose="02040503050406030204" pitchFamily="18" charset="0"/>
                          </a:rPr>
                          <m:t>→∞</m:t>
                        </m:r>
                      </m:sub>
                    </m:sSub>
                    <m:sSub>
                      <m:sSubPr>
                        <m:ctrlPr>
                          <a:rPr lang="en-US" altLang="zh-CN" b="1" i="1" dirty="0" smtClean="0">
                            <a:latin typeface="Cambria Math" panose="02040503050406030204" pitchFamily="18" charset="0"/>
                          </a:rPr>
                        </m:ctrlPr>
                      </m:sSubPr>
                      <m:e>
                        <m:acc>
                          <m:accPr>
                            <m:chr m:val="̂"/>
                            <m:ctrlPr>
                              <a:rPr lang="en-US" altLang="zh-CN" b="1" i="1" smtClean="0">
                                <a:latin typeface="Cambria Math" panose="02040503050406030204" pitchFamily="18" charset="0"/>
                              </a:rPr>
                            </m:ctrlPr>
                          </m:accPr>
                          <m:e>
                            <m:r>
                              <a:rPr lang="en-US" altLang="zh-CN" b="1" i="1" smtClean="0">
                                <a:latin typeface="Cambria Math" panose="02040503050406030204" pitchFamily="18" charset="0"/>
                              </a:rPr>
                              <m:t>𝒔</m:t>
                            </m:r>
                          </m:e>
                        </m:acc>
                      </m:e>
                      <m:sub>
                        <m:r>
                          <a:rPr lang="en-US" altLang="zh-CN" b="1" i="1" dirty="0" smtClean="0">
                            <a:latin typeface="Cambria Math" panose="02040503050406030204" pitchFamily="18" charset="0"/>
                          </a:rPr>
                          <m:t>𝒏</m:t>
                        </m:r>
                      </m:sub>
                    </m:sSub>
                    <m:r>
                      <a:rPr lang="en-US" altLang="zh-CN" b="1" i="1" dirty="0" smtClean="0">
                        <a:latin typeface="Cambria Math" panose="02040503050406030204" pitchFamily="18" charset="0"/>
                      </a:rPr>
                      <m:t>=</m:t>
                    </m:r>
                    <m:r>
                      <a:rPr lang="en-US" altLang="zh-CN" b="1" i="1" dirty="0" smtClean="0">
                        <a:latin typeface="Cambria Math" panose="02040503050406030204" pitchFamily="18" charset="0"/>
                      </a:rPr>
                      <m:t>𝒔</m:t>
                    </m:r>
                  </m:oMath>
                </a14:m>
                <a:endParaRPr lang="en-US" altLang="zh-CN" dirty="0"/>
              </a:p>
              <a:p>
                <a:r>
                  <a:rPr lang="zh-CN" altLang="en-US" dirty="0"/>
                  <a:t>据中心极限定理，</a:t>
                </a:r>
                <a14:m>
                  <m:oMath xmlns:m="http://schemas.openxmlformats.org/officeDocument/2006/math">
                    <m:sSub>
                      <m:sSubPr>
                        <m:ctrlPr>
                          <a:rPr lang="en-US" altLang="zh-CN" b="1" i="1" dirty="0" smtClean="0">
                            <a:latin typeface="Cambria Math" panose="02040503050406030204" pitchFamily="18" charset="0"/>
                          </a:rPr>
                        </m:ctrlPr>
                      </m:sSubPr>
                      <m:e>
                        <m:acc>
                          <m:accPr>
                            <m:chr m:val="̂"/>
                            <m:ctrlPr>
                              <a:rPr lang="en-US" altLang="zh-CN" b="1" i="1" smtClean="0">
                                <a:latin typeface="Cambria Math" panose="02040503050406030204" pitchFamily="18" charset="0"/>
                              </a:rPr>
                            </m:ctrlPr>
                          </m:accPr>
                          <m:e>
                            <m:r>
                              <a:rPr lang="en-US" altLang="zh-CN" b="1" i="1" smtClean="0">
                                <a:latin typeface="Cambria Math" panose="02040503050406030204" pitchFamily="18" charset="0"/>
                              </a:rPr>
                              <m:t>𝒔</m:t>
                            </m:r>
                          </m:e>
                        </m:acc>
                      </m:e>
                      <m:sub>
                        <m:r>
                          <a:rPr lang="en-US" altLang="zh-CN" b="1" i="1" dirty="0" smtClean="0">
                            <a:latin typeface="Cambria Math" panose="02040503050406030204" pitchFamily="18" charset="0"/>
                          </a:rPr>
                          <m:t>𝒏</m:t>
                        </m:r>
                      </m:sub>
                    </m:sSub>
                  </m:oMath>
                </a14:m>
                <a:r>
                  <a:rPr lang="zh-CN" altLang="en-US" dirty="0"/>
                  <a:t>的分布会收敛到以</a:t>
                </a:r>
                <a14:m>
                  <m:oMath xmlns:m="http://schemas.openxmlformats.org/officeDocument/2006/math">
                    <m:r>
                      <a:rPr lang="en-US" altLang="zh-CN" b="1" i="1" smtClean="0">
                        <a:latin typeface="Cambria Math" panose="02040503050406030204" pitchFamily="18" charset="0"/>
                      </a:rPr>
                      <m:t>𝒔</m:t>
                    </m:r>
                  </m:oMath>
                </a14:m>
                <a:r>
                  <a:rPr lang="zh-CN" altLang="en-US" dirty="0"/>
                  <a:t>为均值、</a:t>
                </a:r>
                <a14:m>
                  <m:oMath xmlns:m="http://schemas.openxmlformats.org/officeDocument/2006/math">
                    <m:f>
                      <m:fPr>
                        <m:ctrlPr>
                          <a:rPr lang="en-US" altLang="zh-CN" b="1" i="1" smtClean="0">
                            <a:latin typeface="Cambria Math" panose="02040503050406030204" pitchFamily="18" charset="0"/>
                          </a:rPr>
                        </m:ctrlPr>
                      </m:fPr>
                      <m:num>
                        <m:r>
                          <a:rPr lang="en-US" altLang="zh-CN" b="1" i="1" smtClean="0">
                            <a:latin typeface="Cambria Math" panose="02040503050406030204" pitchFamily="18" charset="0"/>
                          </a:rPr>
                          <m:t>𝑽𝒂𝒓</m:t>
                        </m:r>
                        <m:d>
                          <m:dPr>
                            <m:begChr m:val="["/>
                            <m:endChr m:val="]"/>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𝒇</m:t>
                            </m:r>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𝒙</m:t>
                                </m:r>
                              </m:e>
                            </m:d>
                          </m:e>
                        </m:d>
                      </m:num>
                      <m:den>
                        <m:r>
                          <a:rPr lang="en-US" altLang="zh-CN" b="1" i="1" smtClean="0">
                            <a:latin typeface="Cambria Math" panose="02040503050406030204" pitchFamily="18" charset="0"/>
                          </a:rPr>
                          <m:t>𝒏</m:t>
                        </m:r>
                      </m:den>
                    </m:f>
                  </m:oMath>
                </a14:m>
                <a:r>
                  <a:rPr lang="zh-CN" altLang="en-US" dirty="0"/>
                  <a:t>为方差的正态分布</a:t>
                </a:r>
              </a:p>
            </p:txBody>
          </p:sp>
        </mc:Choice>
        <mc:Fallback xmlns="">
          <p:sp>
            <p:nvSpPr>
              <p:cNvPr id="3" name="内容占位符 2">
                <a:extLst>
                  <a:ext uri="{FF2B5EF4-FFF2-40B4-BE49-F238E27FC236}">
                    <a16:creationId xmlns:a16="http://schemas.microsoft.com/office/drawing/2014/main" id="{ADBE6ADA-2AC4-4374-AD4F-68DE1D002EED}"/>
                  </a:ext>
                </a:extLst>
              </p:cNvPr>
              <p:cNvSpPr>
                <a:spLocks noGrp="1" noRot="1" noChangeAspect="1" noMove="1" noResize="1" noEditPoints="1" noAdjustHandles="1" noChangeArrowheads="1" noChangeShapeType="1" noTextEdit="1"/>
              </p:cNvSpPr>
              <p:nvPr>
                <p:ph idx="1"/>
              </p:nvPr>
            </p:nvSpPr>
            <p:spPr>
              <a:blipFill>
                <a:blip r:embed="rId2"/>
                <a:stretch>
                  <a:fillRect l="-1389" t="-1410" r="-59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627627841"/>
      </p:ext>
    </p:extLst>
  </p:cSld>
  <p:clrMapOvr>
    <a:masterClrMapping/>
  </p:clrMapOvr>
  <p:transition spd="med">
    <p:random/>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6E42E7-8097-4271-A056-7758D0621F2E}"/>
              </a:ext>
            </a:extLst>
          </p:cNvPr>
          <p:cNvSpPr>
            <a:spLocks noGrp="1"/>
          </p:cNvSpPr>
          <p:nvPr>
            <p:ph type="title"/>
          </p:nvPr>
        </p:nvSpPr>
        <p:spPr/>
        <p:txBody>
          <a:bodyPr/>
          <a:lstStyle/>
          <a:p>
            <a:r>
              <a:rPr lang="en-US" altLang="zh-CN" dirty="0"/>
              <a:t>1</a:t>
            </a:r>
            <a:r>
              <a:rPr lang="zh-CN" altLang="en-US" dirty="0"/>
              <a:t>随机变量的仿真</a:t>
            </a:r>
            <a:r>
              <a:rPr lang="en-US" altLang="zh-CN" dirty="0"/>
              <a:t>-</a:t>
            </a:r>
            <a:r>
              <a:rPr lang="zh-CN" altLang="en-US" dirty="0"/>
              <a:t>基本思想</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2623A38A-9837-409D-8A6E-8109FF8A7144}"/>
                  </a:ext>
                </a:extLst>
              </p:cNvPr>
              <p:cNvSpPr>
                <a:spLocks noGrp="1"/>
              </p:cNvSpPr>
              <p:nvPr>
                <p:ph idx="1"/>
              </p:nvPr>
            </p:nvSpPr>
            <p:spPr/>
            <p:txBody>
              <a:bodyPr/>
              <a:lstStyle/>
              <a:p>
                <a:r>
                  <a:rPr lang="zh-CN" altLang="en-US" sz="2400" dirty="0"/>
                  <a:t>实际上求解概率分布的问题，一般转化为后验概率</a:t>
                </a:r>
                <a:endParaRPr lang="en-US" altLang="zh-CN" sz="2400" dirty="0"/>
              </a:p>
              <a:p>
                <a14:m>
                  <m:oMath xmlns:m="http://schemas.openxmlformats.org/officeDocument/2006/math">
                    <m:r>
                      <a:rPr lang="en-US" altLang="zh-CN" sz="2400" b="1" i="1" smtClean="0">
                        <a:latin typeface="Cambria Math" panose="02040503050406030204" pitchFamily="18" charset="0"/>
                      </a:rPr>
                      <m:t>𝒑</m:t>
                    </m:r>
                    <m:d>
                      <m:dPr>
                        <m:ctrlPr>
                          <a:rPr lang="en-US" altLang="zh-CN" sz="2400" b="1" i="1" smtClean="0">
                            <a:latin typeface="Cambria Math" panose="02040503050406030204" pitchFamily="18" charset="0"/>
                          </a:rPr>
                        </m:ctrlPr>
                      </m:dPr>
                      <m:e>
                        <m:r>
                          <a:rPr lang="en-US" altLang="zh-CN" sz="2400" b="1" i="1" smtClean="0">
                            <a:latin typeface="Cambria Math" panose="02040503050406030204" pitchFamily="18" charset="0"/>
                          </a:rPr>
                          <m:t>𝜽</m:t>
                        </m:r>
                        <m:r>
                          <m:rPr>
                            <m:lit/>
                          </m:rP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𝒙</m:t>
                        </m:r>
                      </m:e>
                    </m:d>
                    <m:r>
                      <a:rPr lang="en-US" altLang="zh-CN" sz="2400" b="1" i="1" smtClean="0">
                        <a:latin typeface="Cambria Math" panose="02040503050406030204" pitchFamily="18" charset="0"/>
                      </a:rPr>
                      <m:t>=</m:t>
                    </m:r>
                    <m:f>
                      <m:fPr>
                        <m:ctrlPr>
                          <a:rPr lang="en-US" altLang="zh-CN" sz="2400" b="1" i="1" smtClean="0">
                            <a:latin typeface="Cambria Math" panose="02040503050406030204" pitchFamily="18" charset="0"/>
                          </a:rPr>
                        </m:ctrlPr>
                      </m:fPr>
                      <m:num>
                        <m:r>
                          <a:rPr lang="en-US" altLang="zh-CN" sz="2400" b="1" i="1" smtClean="0">
                            <a:latin typeface="Cambria Math" panose="02040503050406030204" pitchFamily="18" charset="0"/>
                          </a:rPr>
                          <m:t>𝒑</m:t>
                        </m:r>
                        <m:d>
                          <m:dPr>
                            <m:ctrlPr>
                              <a:rPr lang="en-US" altLang="zh-CN" sz="2400" b="1" i="1" smtClean="0">
                                <a:latin typeface="Cambria Math" panose="02040503050406030204" pitchFamily="18" charset="0"/>
                              </a:rPr>
                            </m:ctrlPr>
                          </m:dPr>
                          <m:e>
                            <m:r>
                              <a:rPr lang="en-US" altLang="zh-CN" sz="2400" b="1" i="1" smtClean="0">
                                <a:latin typeface="Cambria Math" panose="02040503050406030204" pitchFamily="18" charset="0"/>
                              </a:rPr>
                              <m:t>𝒙</m:t>
                            </m:r>
                            <m:r>
                              <m:rPr>
                                <m:lit/>
                              </m:rP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𝜽</m:t>
                            </m:r>
                          </m:e>
                        </m:d>
                        <m:r>
                          <a:rPr lang="en-US" altLang="zh-CN" sz="2400" b="1" i="1" smtClean="0">
                            <a:latin typeface="Cambria Math" panose="02040503050406030204" pitchFamily="18" charset="0"/>
                          </a:rPr>
                          <m:t>𝒑</m:t>
                        </m:r>
                        <m:d>
                          <m:dPr>
                            <m:ctrlPr>
                              <a:rPr lang="en-US" altLang="zh-CN" sz="2400" b="1" i="1" smtClean="0">
                                <a:latin typeface="Cambria Math" panose="02040503050406030204" pitchFamily="18" charset="0"/>
                              </a:rPr>
                            </m:ctrlPr>
                          </m:dPr>
                          <m:e>
                            <m:r>
                              <a:rPr lang="en-US" altLang="zh-CN" sz="2400" b="1" i="1" smtClean="0">
                                <a:latin typeface="Cambria Math" panose="02040503050406030204" pitchFamily="18" charset="0"/>
                              </a:rPr>
                              <m:t>𝜽</m:t>
                            </m:r>
                          </m:e>
                        </m:d>
                      </m:num>
                      <m:den>
                        <m:r>
                          <a:rPr lang="en-US" altLang="zh-CN" sz="2400" b="1" i="1" smtClean="0">
                            <a:latin typeface="Cambria Math" panose="02040503050406030204" pitchFamily="18" charset="0"/>
                          </a:rPr>
                          <m:t>𝒑</m:t>
                        </m:r>
                        <m:d>
                          <m:dPr>
                            <m:ctrlPr>
                              <a:rPr lang="en-US" altLang="zh-CN" sz="2400" b="1" i="1" smtClean="0">
                                <a:latin typeface="Cambria Math" panose="02040503050406030204" pitchFamily="18" charset="0"/>
                              </a:rPr>
                            </m:ctrlPr>
                          </m:dPr>
                          <m:e>
                            <m:r>
                              <a:rPr lang="en-US" altLang="zh-CN" sz="2400" b="1" i="1" smtClean="0">
                                <a:latin typeface="Cambria Math" panose="02040503050406030204" pitchFamily="18" charset="0"/>
                              </a:rPr>
                              <m:t>𝒙</m:t>
                            </m:r>
                          </m:e>
                        </m:d>
                      </m:den>
                    </m:f>
                    <m:r>
                      <a:rPr lang="en-US" altLang="zh-CN" sz="2400" b="1" i="1" smtClean="0">
                        <a:latin typeface="Cambria Math" panose="02040503050406030204" pitchFamily="18" charset="0"/>
                      </a:rPr>
                      <m:t>,</m:t>
                    </m:r>
                  </m:oMath>
                </a14:m>
                <a:r>
                  <a:rPr lang="zh-CN" altLang="en-US" sz="2400" b="1" dirty="0"/>
                  <a:t>但是这个分母往往非常复杂，例如</a:t>
                </a:r>
                <a:endParaRPr lang="en-US" altLang="zh-CN" sz="2400" b="1" dirty="0"/>
              </a:p>
              <a:p>
                <a:endParaRPr lang="en-US" altLang="zh-CN" sz="2400" dirty="0"/>
              </a:p>
              <a:p>
                <a:r>
                  <a:rPr lang="zh-CN" altLang="en-US" sz="2400" b="1" dirty="0"/>
                  <a:t>用上述的抽样法，比较困难？</a:t>
                </a:r>
                <a:endParaRPr lang="en-US" altLang="zh-CN" sz="2400" b="1" dirty="0"/>
              </a:p>
              <a:p>
                <a:r>
                  <a:rPr lang="zh-CN" altLang="en-US" sz="2400" b="1" dirty="0"/>
                  <a:t>检测估计理论中说过，是否可以避免呢？</a:t>
                </a:r>
                <a:endParaRPr lang="en-US" altLang="zh-CN" sz="2400" b="1" dirty="0"/>
              </a:p>
              <a:p>
                <a:endParaRPr lang="en-US" altLang="zh-CN" sz="2400" dirty="0"/>
              </a:p>
              <a:p>
                <a:endParaRPr lang="en-US" altLang="zh-CN" sz="2400" b="1" dirty="0"/>
              </a:p>
              <a:p>
                <a:r>
                  <a:rPr lang="zh-CN" altLang="en-US" sz="2400" b="1" dirty="0"/>
                  <a:t>又转化为样本数的比例</a:t>
                </a:r>
                <a:endParaRPr lang="en-US" altLang="zh-CN" sz="2400" b="1" dirty="0"/>
              </a:p>
              <a:p>
                <a:r>
                  <a:rPr lang="zh-CN" altLang="en-US" sz="2400" b="1" dirty="0"/>
                  <a:t>当</a:t>
                </a:r>
                <a14:m>
                  <m:oMath xmlns:m="http://schemas.openxmlformats.org/officeDocument/2006/math">
                    <m:r>
                      <a:rPr lang="en-US" altLang="zh-CN" sz="2400" b="1" i="1" smtClean="0">
                        <a:latin typeface="Cambria Math" panose="02040503050406030204" pitchFamily="18" charset="0"/>
                      </a:rPr>
                      <m:t>𝒂</m:t>
                    </m:r>
                  </m:oMath>
                </a14:m>
                <a:r>
                  <a:rPr lang="zh-CN" altLang="en-US" sz="2400" b="1" dirty="0"/>
                  <a:t>个等于</a:t>
                </a:r>
                <a14:m>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𝜽</m:t>
                        </m:r>
                      </m:e>
                      <m:sub>
                        <m:r>
                          <a:rPr lang="en-US" altLang="zh-CN" sz="2400" b="1" i="1" smtClean="0">
                            <a:latin typeface="Cambria Math" panose="02040503050406030204" pitchFamily="18" charset="0"/>
                          </a:rPr>
                          <m:t>𝒂</m:t>
                        </m:r>
                      </m:sub>
                    </m:sSub>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𝒃</m:t>
                    </m:r>
                  </m:oMath>
                </a14:m>
                <a:r>
                  <a:rPr lang="zh-CN" altLang="en-US" sz="2400" b="1" dirty="0"/>
                  <a:t>个</a:t>
                </a:r>
                <a14:m>
                  <m:oMath xmlns:m="http://schemas.openxmlformats.org/officeDocument/2006/math">
                    <m:sSub>
                      <m:sSubPr>
                        <m:ctrlPr>
                          <a:rPr lang="en-US" altLang="zh-CN" sz="2400" b="1" i="1" dirty="0" smtClean="0">
                            <a:latin typeface="Cambria Math" panose="02040503050406030204" pitchFamily="18" charset="0"/>
                          </a:rPr>
                        </m:ctrlPr>
                      </m:sSubPr>
                      <m:e>
                        <m:r>
                          <a:rPr lang="en-US" altLang="zh-CN" sz="2400" b="1" i="1" dirty="0" smtClean="0">
                            <a:latin typeface="Cambria Math" panose="02040503050406030204" pitchFamily="18" charset="0"/>
                          </a:rPr>
                          <m:t>𝜽</m:t>
                        </m:r>
                      </m:e>
                      <m:sub>
                        <m:r>
                          <a:rPr lang="en-US" altLang="zh-CN" sz="2400" b="1" i="1" dirty="0" smtClean="0">
                            <a:latin typeface="Cambria Math" panose="02040503050406030204" pitchFamily="18" charset="0"/>
                          </a:rPr>
                          <m:t>𝒃</m:t>
                        </m:r>
                      </m:sub>
                    </m:sSub>
                    <m:r>
                      <a:rPr lang="en-US" altLang="zh-CN" sz="2400" b="1" i="1" dirty="0" smtClean="0">
                        <a:latin typeface="Cambria Math" panose="02040503050406030204" pitchFamily="18" charset="0"/>
                      </a:rPr>
                      <m:t>,</m:t>
                    </m:r>
                    <m:f>
                      <m:fPr>
                        <m:ctrlPr>
                          <a:rPr lang="en-US" altLang="zh-CN" sz="2400" b="1" i="1" dirty="0" smtClean="0">
                            <a:latin typeface="Cambria Math" panose="02040503050406030204" pitchFamily="18" charset="0"/>
                          </a:rPr>
                        </m:ctrlPr>
                      </m:fPr>
                      <m:num>
                        <m:r>
                          <a:rPr lang="en-US" altLang="zh-CN" sz="2400" b="1" i="1" dirty="0" smtClean="0">
                            <a:latin typeface="Cambria Math" panose="02040503050406030204" pitchFamily="18" charset="0"/>
                          </a:rPr>
                          <m:t>𝒂</m:t>
                        </m:r>
                      </m:num>
                      <m:den>
                        <m:r>
                          <a:rPr lang="en-US" altLang="zh-CN" sz="2400" b="1" i="1" dirty="0" smtClean="0">
                            <a:latin typeface="Cambria Math" panose="02040503050406030204" pitchFamily="18" charset="0"/>
                          </a:rPr>
                          <m:t>𝒃</m:t>
                        </m:r>
                      </m:den>
                    </m:f>
                    <m:r>
                      <a:rPr lang="en-US" altLang="zh-CN" sz="2400" b="1" i="1" dirty="0" smtClean="0">
                        <a:latin typeface="Cambria Math" panose="02040503050406030204" pitchFamily="18" charset="0"/>
                      </a:rPr>
                      <m:t>&gt;</m:t>
                    </m:r>
                    <m:r>
                      <a:rPr lang="en-US" altLang="zh-CN" sz="2400" b="1" i="1" dirty="0" smtClean="0">
                        <a:latin typeface="Cambria Math" panose="02040503050406030204" pitchFamily="18" charset="0"/>
                      </a:rPr>
                      <m:t>𝜸</m:t>
                    </m:r>
                  </m:oMath>
                </a14:m>
                <a:r>
                  <a:rPr lang="zh-CN" altLang="en-US" sz="2400" b="1" dirty="0"/>
                  <a:t>则拒绝，反之接收</a:t>
                </a:r>
                <a:r>
                  <a:rPr lang="en-US" altLang="zh-CN" sz="2400" b="1" dirty="0"/>
                  <a:t>!</a:t>
                </a:r>
                <a:r>
                  <a:rPr lang="zh-CN" altLang="en-US" sz="2400" b="1" dirty="0"/>
                  <a:t>得到一系列样本值</a:t>
                </a:r>
                <a:r>
                  <a:rPr lang="en-US" altLang="zh-CN" sz="2400" b="1" dirty="0"/>
                  <a:t>{</a:t>
                </a:r>
                <a14:m>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𝜽</m:t>
                        </m:r>
                      </m:e>
                      <m:sub>
                        <m:r>
                          <a:rPr lang="en-US" altLang="zh-CN" sz="2400" b="1" i="1" smtClean="0">
                            <a:latin typeface="Cambria Math" panose="02040503050406030204" pitchFamily="18" charset="0"/>
                          </a:rPr>
                          <m:t>𝟎</m:t>
                        </m:r>
                      </m:sub>
                    </m:sSub>
                    <m:r>
                      <a:rPr lang="en-US" altLang="zh-CN" sz="2400" b="1" i="1" smtClean="0">
                        <a:latin typeface="Cambria Math" panose="02040503050406030204" pitchFamily="18" charset="0"/>
                      </a:rPr>
                      <m:t>,</m:t>
                    </m:r>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𝜽</m:t>
                        </m:r>
                      </m:e>
                      <m:sub>
                        <m:r>
                          <a:rPr lang="en-US" altLang="zh-CN" sz="2400" b="1" i="1" smtClean="0">
                            <a:latin typeface="Cambria Math" panose="02040503050406030204" pitchFamily="18" charset="0"/>
                          </a:rPr>
                          <m:t>𝟏</m:t>
                        </m:r>
                      </m:sub>
                    </m:sSub>
                    <m:r>
                      <a:rPr lang="en-US" altLang="zh-CN" sz="2400" b="1" i="1" smtClean="0">
                        <a:latin typeface="Cambria Math" panose="02040503050406030204" pitchFamily="18" charset="0"/>
                      </a:rPr>
                      <m:t>,⋯,}</m:t>
                    </m:r>
                  </m:oMath>
                </a14:m>
                <a:endParaRPr lang="en-US" altLang="zh-CN" sz="2400" b="1" dirty="0"/>
              </a:p>
              <a:p>
                <a:r>
                  <a:rPr lang="zh-CN" altLang="en-US" sz="2400" b="1" dirty="0"/>
                  <a:t>基于已有样本，</a:t>
                </a:r>
                <a14:m>
                  <m:oMath xmlns:m="http://schemas.openxmlformats.org/officeDocument/2006/math">
                    <m:r>
                      <a:rPr lang="en-US" altLang="zh-CN" sz="2400" b="1" i="1" smtClean="0">
                        <a:latin typeface="Cambria Math" panose="02040503050406030204" pitchFamily="18" charset="0"/>
                      </a:rPr>
                      <m:t>𝒑</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𝜽</m:t>
                    </m:r>
                    <m:r>
                      <m:rPr>
                        <m:lit/>
                      </m:rPr>
                      <a:rPr lang="en-US" altLang="zh-CN" sz="2400" b="1" i="1" smtClean="0">
                        <a:latin typeface="Cambria Math" panose="02040503050406030204" pitchFamily="18" charset="0"/>
                      </a:rPr>
                      <m:t>|</m:t>
                    </m:r>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𝜽</m:t>
                        </m:r>
                      </m:e>
                      <m:sub>
                        <m:r>
                          <a:rPr lang="en-US" altLang="zh-CN" sz="2400" b="1" i="1" smtClean="0">
                            <a:latin typeface="Cambria Math" panose="02040503050406030204" pitchFamily="18" charset="0"/>
                          </a:rPr>
                          <m:t>𝟏</m:t>
                        </m:r>
                      </m:sub>
                    </m:sSub>
                    <m:r>
                      <a:rPr lang="en-US" altLang="zh-CN" sz="2400" b="1" i="1" smtClean="0">
                        <a:latin typeface="Cambria Math" panose="02040503050406030204" pitchFamily="18" charset="0"/>
                      </a:rPr>
                      <m:t>,</m:t>
                    </m:r>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𝜽</m:t>
                        </m:r>
                      </m:e>
                      <m:sub>
                        <m:r>
                          <a:rPr lang="en-US" altLang="zh-CN" sz="2400" b="1" i="1" smtClean="0">
                            <a:latin typeface="Cambria Math" panose="02040503050406030204" pitchFamily="18" charset="0"/>
                          </a:rPr>
                          <m:t>𝟐</m:t>
                        </m:r>
                      </m:sub>
                    </m:sSub>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𝑿</m:t>
                    </m:r>
                    <m:r>
                      <a:rPr lang="en-US" altLang="zh-CN" sz="2400" b="1" i="1" smtClean="0">
                        <a:latin typeface="Cambria Math" panose="02040503050406030204" pitchFamily="18" charset="0"/>
                      </a:rPr>
                      <m:t>)</m:t>
                    </m:r>
                  </m:oMath>
                </a14:m>
                <a:r>
                  <a:rPr lang="en-US" altLang="zh-CN" sz="2400" b="1" dirty="0"/>
                  <a:t>,</a:t>
                </a:r>
                <a:r>
                  <a:rPr lang="zh-CN" altLang="en-US" sz="2400" b="1" dirty="0"/>
                  <a:t>样本之间不独立，这就是</a:t>
                </a:r>
                <a:r>
                  <a:rPr lang="en-US" altLang="zh-CN" sz="2400" b="1" dirty="0"/>
                  <a:t>M-H </a:t>
                </a:r>
                <a:r>
                  <a:rPr lang="zh-CN" altLang="en-US" sz="2400" b="1" dirty="0"/>
                  <a:t>采样的基本来源</a:t>
                </a:r>
                <a:endParaRPr lang="en-US" altLang="zh-CN" sz="2400" b="1" dirty="0"/>
              </a:p>
              <a:p>
                <a:endParaRPr lang="zh-CN" altLang="en-US" sz="2400" dirty="0"/>
              </a:p>
            </p:txBody>
          </p:sp>
        </mc:Choice>
        <mc:Fallback xmlns="">
          <p:sp>
            <p:nvSpPr>
              <p:cNvPr id="3" name="内容占位符 2">
                <a:extLst>
                  <a:ext uri="{FF2B5EF4-FFF2-40B4-BE49-F238E27FC236}">
                    <a16:creationId xmlns:a16="http://schemas.microsoft.com/office/drawing/2014/main" id="{2623A38A-9837-409D-8A6E-8109FF8A7144}"/>
                  </a:ext>
                </a:extLst>
              </p:cNvPr>
              <p:cNvSpPr>
                <a:spLocks noGrp="1" noRot="1" noChangeAspect="1" noMove="1" noResize="1" noEditPoints="1" noAdjustHandles="1" noChangeArrowheads="1" noChangeShapeType="1" noTextEdit="1"/>
              </p:cNvSpPr>
              <p:nvPr>
                <p:ph idx="1"/>
              </p:nvPr>
            </p:nvSpPr>
            <p:spPr>
              <a:blipFill>
                <a:blip r:embed="rId2"/>
                <a:stretch>
                  <a:fillRect l="-926" t="-1193" b="-976"/>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77E5C72C-AD8A-46B0-AE85-EF17C44F84B3}"/>
              </a:ext>
            </a:extLst>
          </p:cNvPr>
          <p:cNvPicPr>
            <a:picLocks noChangeAspect="1"/>
          </p:cNvPicPr>
          <p:nvPr/>
        </p:nvPicPr>
        <p:blipFill>
          <a:blip r:embed="rId3"/>
          <a:stretch>
            <a:fillRect/>
          </a:stretch>
        </p:blipFill>
        <p:spPr>
          <a:xfrm>
            <a:off x="2732884" y="2129309"/>
            <a:ext cx="3156220" cy="603649"/>
          </a:xfrm>
          <a:prstGeom prst="rect">
            <a:avLst/>
          </a:prstGeom>
        </p:spPr>
      </p:pic>
      <p:pic>
        <p:nvPicPr>
          <p:cNvPr id="5" name="图片 4">
            <a:extLst>
              <a:ext uri="{FF2B5EF4-FFF2-40B4-BE49-F238E27FC236}">
                <a16:creationId xmlns:a16="http://schemas.microsoft.com/office/drawing/2014/main" id="{8CC1EAC9-7011-4998-AE79-A0AB8E91D27F}"/>
              </a:ext>
            </a:extLst>
          </p:cNvPr>
          <p:cNvPicPr>
            <a:picLocks noChangeAspect="1"/>
          </p:cNvPicPr>
          <p:nvPr/>
        </p:nvPicPr>
        <p:blipFill>
          <a:blip r:embed="rId4"/>
          <a:stretch>
            <a:fillRect/>
          </a:stretch>
        </p:blipFill>
        <p:spPr>
          <a:xfrm>
            <a:off x="1637420" y="3687688"/>
            <a:ext cx="4680520" cy="728840"/>
          </a:xfrm>
          <a:prstGeom prst="rect">
            <a:avLst/>
          </a:prstGeom>
        </p:spPr>
      </p:pic>
      <p:pic>
        <p:nvPicPr>
          <p:cNvPr id="6" name="图片 5">
            <a:extLst>
              <a:ext uri="{FF2B5EF4-FFF2-40B4-BE49-F238E27FC236}">
                <a16:creationId xmlns:a16="http://schemas.microsoft.com/office/drawing/2014/main" id="{E59A496B-3DA6-41C3-B9F9-F5BBAA75FB55}"/>
              </a:ext>
            </a:extLst>
          </p:cNvPr>
          <p:cNvPicPr>
            <a:picLocks noChangeAspect="1"/>
          </p:cNvPicPr>
          <p:nvPr/>
        </p:nvPicPr>
        <p:blipFill>
          <a:blip r:embed="rId5"/>
          <a:stretch>
            <a:fillRect/>
          </a:stretch>
        </p:blipFill>
        <p:spPr>
          <a:xfrm>
            <a:off x="4000500" y="4416528"/>
            <a:ext cx="1905000" cy="600075"/>
          </a:xfrm>
          <a:prstGeom prst="rect">
            <a:avLst/>
          </a:prstGeom>
        </p:spPr>
      </p:pic>
    </p:spTree>
    <p:extLst>
      <p:ext uri="{BB962C8B-B14F-4D97-AF65-F5344CB8AC3E}">
        <p14:creationId xmlns:p14="http://schemas.microsoft.com/office/powerpoint/2010/main" val="621948544"/>
      </p:ext>
    </p:extLst>
  </p:cSld>
  <p:clrMapOvr>
    <a:masterClrMapping/>
  </p:clrMapOvr>
  <p:transition spd="med">
    <p:random/>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a:t>
            </a:r>
            <a:r>
              <a:rPr lang="zh-CN" altLang="en-US" dirty="0"/>
              <a:t>随机变量的仿真</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sz="2400" dirty="0"/>
                  <a:t>筛选抽样法</a:t>
                </a:r>
                <a:r>
                  <a:rPr lang="en-US" altLang="zh-CN" sz="2400" dirty="0"/>
                  <a:t>(</a:t>
                </a:r>
                <a:r>
                  <a:rPr lang="zh-CN" altLang="en-US" sz="2400" dirty="0"/>
                  <a:t>拒绝抽样法</a:t>
                </a:r>
                <a:r>
                  <a:rPr lang="en-US" altLang="zh-CN" sz="2400" dirty="0"/>
                  <a:t>)</a:t>
                </a:r>
              </a:p>
              <a:p>
                <a:pPr lvl="1"/>
                <a:r>
                  <a:rPr lang="zh-CN" altLang="en-US" sz="2000" dirty="0"/>
                  <a:t>设随机变量</a:t>
                </a:r>
                <a14:m>
                  <m:oMath xmlns:m="http://schemas.openxmlformats.org/officeDocument/2006/math">
                    <m:r>
                      <a:rPr lang="en-US" altLang="zh-CN" sz="2000" b="1" i="1" smtClean="0">
                        <a:latin typeface="Cambria Math" panose="02040503050406030204" pitchFamily="18" charset="0"/>
                      </a:rPr>
                      <m:t>𝑿</m:t>
                    </m:r>
                  </m:oMath>
                </a14:m>
                <a:r>
                  <a:rPr lang="zh-CN" altLang="en-US" sz="2000" dirty="0"/>
                  <a:t>的密度函数可以表示为</a:t>
                </a:r>
                <a14:m>
                  <m:oMath xmlns:m="http://schemas.openxmlformats.org/officeDocument/2006/math">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𝒇</m:t>
                        </m:r>
                      </m:e>
                      <m:sub>
                        <m:r>
                          <a:rPr lang="en-US" altLang="zh-CN" sz="2000" b="1" i="1" smtClean="0">
                            <a:latin typeface="Cambria Math" panose="02040503050406030204" pitchFamily="18" charset="0"/>
                          </a:rPr>
                          <m:t>𝑿</m:t>
                        </m:r>
                      </m:sub>
                    </m:sSub>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𝒙</m:t>
                        </m:r>
                      </m:e>
                    </m:d>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𝒄</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𝒉</m:t>
                    </m:r>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𝒙</m:t>
                        </m:r>
                      </m:e>
                    </m:d>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𝒈</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𝒙</m:t>
                    </m:r>
                    <m:r>
                      <a:rPr lang="en-US" altLang="zh-CN" sz="2000" b="1" i="1" smtClean="0">
                        <a:latin typeface="Cambria Math" panose="02040503050406030204" pitchFamily="18" charset="0"/>
                      </a:rPr>
                      <m:t>)</m:t>
                    </m:r>
                  </m:oMath>
                </a14:m>
                <a:r>
                  <a:rPr lang="zh-CN" altLang="en-US" sz="2000" dirty="0"/>
                  <a:t>，其中</a:t>
                </a:r>
                <a14:m>
                  <m:oMath xmlns:m="http://schemas.openxmlformats.org/officeDocument/2006/math">
                    <m:r>
                      <a:rPr lang="en-US" altLang="zh-CN" sz="2000" b="1" i="1" smtClean="0">
                        <a:latin typeface="Cambria Math" panose="02040503050406030204" pitchFamily="18" charset="0"/>
                      </a:rPr>
                      <m:t>𝒄</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𝟏</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𝟎</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𝒈</m:t>
                    </m:r>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𝒙</m:t>
                        </m:r>
                      </m:e>
                    </m:d>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𝟏</m:t>
                    </m:r>
                  </m:oMath>
                </a14:m>
                <a:r>
                  <a:rPr lang="en-US" altLang="zh-CN" sz="2000" dirty="0"/>
                  <a:t>,</a:t>
                </a:r>
                <a14:m>
                  <m:oMath xmlns:m="http://schemas.openxmlformats.org/officeDocument/2006/math">
                    <m:r>
                      <a:rPr lang="en-US" altLang="zh-CN" sz="2000" b="1" i="1" dirty="0" smtClean="0">
                        <a:latin typeface="Cambria Math" panose="02040503050406030204" pitchFamily="18" charset="0"/>
                      </a:rPr>
                      <m:t>𝒉</m:t>
                    </m:r>
                    <m:r>
                      <a:rPr lang="en-US" altLang="zh-CN" sz="2000" b="1" i="1" dirty="0" smtClean="0">
                        <a:latin typeface="Cambria Math" panose="02040503050406030204" pitchFamily="18" charset="0"/>
                      </a:rPr>
                      <m:t>(</m:t>
                    </m:r>
                    <m:r>
                      <a:rPr lang="en-US" altLang="zh-CN" sz="2000" b="1" i="1" dirty="0" smtClean="0">
                        <a:latin typeface="Cambria Math" panose="02040503050406030204" pitchFamily="18" charset="0"/>
                      </a:rPr>
                      <m:t>𝒙</m:t>
                    </m:r>
                    <m:r>
                      <a:rPr lang="en-US" altLang="zh-CN" sz="2000" b="1" i="1" dirty="0" smtClean="0">
                        <a:latin typeface="Cambria Math" panose="02040503050406030204" pitchFamily="18" charset="0"/>
                      </a:rPr>
                      <m:t>)</m:t>
                    </m:r>
                  </m:oMath>
                </a14:m>
                <a:r>
                  <a:rPr lang="zh-CN" altLang="en-US" sz="2000" dirty="0"/>
                  <a:t>是一个易于抽样的密度函数，则</a:t>
                </a:r>
                <a14:m>
                  <m:oMath xmlns:m="http://schemas.openxmlformats.org/officeDocument/2006/math">
                    <m:r>
                      <a:rPr lang="en-US" altLang="zh-CN" sz="2000" b="1" i="1" smtClean="0">
                        <a:latin typeface="Cambria Math" panose="02040503050406030204" pitchFamily="18" charset="0"/>
                      </a:rPr>
                      <m:t>𝑿</m:t>
                    </m:r>
                  </m:oMath>
                </a14:m>
                <a:r>
                  <a:rPr lang="zh-CN" altLang="en-US" sz="2000" dirty="0"/>
                  <a:t>的抽样过程可以表示为</a:t>
                </a:r>
                <a:endParaRPr lang="en-US" altLang="zh-CN" sz="2000" dirty="0"/>
              </a:p>
              <a:p>
                <a:pPr lvl="2"/>
                <a:r>
                  <a:rPr lang="en-US" altLang="zh-CN" sz="1800" dirty="0"/>
                  <a:t>Step1.</a:t>
                </a:r>
                <a:r>
                  <a:rPr lang="zh-CN" altLang="en-US" sz="1800" dirty="0"/>
                  <a:t>产生</a:t>
                </a:r>
                <a14:m>
                  <m:oMath xmlns:m="http://schemas.openxmlformats.org/officeDocument/2006/math">
                    <m:r>
                      <a:rPr lang="en-US" altLang="zh-CN" sz="1800" b="1" i="1" smtClean="0">
                        <a:latin typeface="Cambria Math" panose="02040503050406030204" pitchFamily="18" charset="0"/>
                      </a:rPr>
                      <m:t>𝒀</m:t>
                    </m:r>
                    <m:r>
                      <a:rPr lang="en-US" altLang="zh-CN" sz="1800" b="1" i="1" smtClean="0">
                        <a:latin typeface="Cambria Math" panose="02040503050406030204" pitchFamily="18" charset="0"/>
                        <a:ea typeface="Cambria Math" panose="02040503050406030204" pitchFamily="18" charset="0"/>
                      </a:rPr>
                      <m:t>~</m:t>
                    </m:r>
                    <m:r>
                      <a:rPr lang="en-US" altLang="zh-CN" sz="1800" b="1" i="1" smtClean="0">
                        <a:latin typeface="Cambria Math" panose="02040503050406030204" pitchFamily="18" charset="0"/>
                        <a:ea typeface="Cambria Math" panose="02040503050406030204" pitchFamily="18" charset="0"/>
                      </a:rPr>
                      <m:t>𝒉</m:t>
                    </m:r>
                    <m:d>
                      <m:dPr>
                        <m:ctrlPr>
                          <a:rPr lang="en-US" altLang="zh-CN" sz="1800" b="1" i="1" smtClean="0">
                            <a:latin typeface="Cambria Math" panose="02040503050406030204" pitchFamily="18" charset="0"/>
                            <a:ea typeface="Cambria Math" panose="02040503050406030204" pitchFamily="18" charset="0"/>
                          </a:rPr>
                        </m:ctrlPr>
                      </m:dPr>
                      <m:e>
                        <m:r>
                          <a:rPr lang="en-US" altLang="zh-CN" sz="1800" b="1" i="1" smtClean="0">
                            <a:latin typeface="Cambria Math" panose="02040503050406030204" pitchFamily="18" charset="0"/>
                            <a:ea typeface="Cambria Math" panose="02040503050406030204" pitchFamily="18" charset="0"/>
                          </a:rPr>
                          <m:t>𝒚</m:t>
                        </m:r>
                      </m:e>
                    </m:d>
                    <m:r>
                      <a:rPr lang="en-US" altLang="zh-CN" sz="1800" b="1" i="1" smtClean="0">
                        <a:latin typeface="Cambria Math" panose="02040503050406030204" pitchFamily="18" charset="0"/>
                        <a:ea typeface="Cambria Math" panose="02040503050406030204" pitchFamily="18" charset="0"/>
                      </a:rPr>
                      <m:t>;</m:t>
                    </m:r>
                  </m:oMath>
                </a14:m>
                <a:endParaRPr lang="en-US" altLang="zh-CN" sz="1800" b="1" dirty="0">
                  <a:ea typeface="Cambria Math" panose="02040503050406030204" pitchFamily="18" charset="0"/>
                </a:endParaRPr>
              </a:p>
              <a:p>
                <a:pPr lvl="2"/>
                <a:r>
                  <a:rPr lang="en-US" altLang="zh-CN" sz="1800" dirty="0"/>
                  <a:t>Step2.</a:t>
                </a:r>
                <a:r>
                  <a:rPr lang="zh-CN" altLang="en-US" sz="1800" dirty="0"/>
                  <a:t>产生</a:t>
                </a:r>
                <a14:m>
                  <m:oMath xmlns:m="http://schemas.openxmlformats.org/officeDocument/2006/math">
                    <m:r>
                      <a:rPr lang="en-US" altLang="zh-CN" sz="1800" b="1" i="1" smtClean="0">
                        <a:latin typeface="Cambria Math" panose="02040503050406030204" pitchFamily="18" charset="0"/>
                      </a:rPr>
                      <m:t>𝑹</m:t>
                    </m:r>
                    <m:r>
                      <a:rPr lang="en-US" altLang="zh-CN" sz="1800" b="1" i="1" smtClean="0">
                        <a:latin typeface="Cambria Math" panose="02040503050406030204" pitchFamily="18" charset="0"/>
                        <a:ea typeface="Cambria Math" panose="02040503050406030204" pitchFamily="18" charset="0"/>
                      </a:rPr>
                      <m:t>~</m:t>
                    </m:r>
                    <m:r>
                      <a:rPr lang="en-US" altLang="zh-CN" sz="1800" b="1" i="1" smtClean="0">
                        <a:latin typeface="Cambria Math" panose="02040503050406030204" pitchFamily="18" charset="0"/>
                        <a:ea typeface="Cambria Math" panose="02040503050406030204" pitchFamily="18" charset="0"/>
                      </a:rPr>
                      <m:t>𝑼</m:t>
                    </m:r>
                    <m:r>
                      <a:rPr lang="en-US" altLang="zh-CN" sz="1800" b="1" i="1" smtClean="0">
                        <a:latin typeface="Cambria Math" panose="02040503050406030204" pitchFamily="18" charset="0"/>
                        <a:ea typeface="Cambria Math" panose="02040503050406030204" pitchFamily="18" charset="0"/>
                      </a:rPr>
                      <m:t>(</m:t>
                    </m:r>
                    <m:r>
                      <a:rPr lang="en-US" altLang="zh-CN" sz="1800" b="1" i="1" smtClean="0">
                        <a:latin typeface="Cambria Math" panose="02040503050406030204" pitchFamily="18" charset="0"/>
                        <a:ea typeface="Cambria Math" panose="02040503050406030204" pitchFamily="18" charset="0"/>
                      </a:rPr>
                      <m:t>𝟎</m:t>
                    </m:r>
                    <m:r>
                      <a:rPr lang="en-US" altLang="zh-CN" sz="1800" b="1" i="1" smtClean="0">
                        <a:latin typeface="Cambria Math" panose="02040503050406030204" pitchFamily="18" charset="0"/>
                        <a:ea typeface="Cambria Math" panose="02040503050406030204" pitchFamily="18" charset="0"/>
                      </a:rPr>
                      <m:t>,</m:t>
                    </m:r>
                    <m:r>
                      <a:rPr lang="en-US" altLang="zh-CN" sz="1800" b="1" i="1" smtClean="0">
                        <a:latin typeface="Cambria Math" panose="02040503050406030204" pitchFamily="18" charset="0"/>
                        <a:ea typeface="Cambria Math" panose="02040503050406030204" pitchFamily="18" charset="0"/>
                      </a:rPr>
                      <m:t>𝟏</m:t>
                    </m:r>
                    <m:r>
                      <a:rPr lang="en-US" altLang="zh-CN" sz="1800" b="1" i="1" smtClean="0">
                        <a:latin typeface="Cambria Math" panose="02040503050406030204" pitchFamily="18" charset="0"/>
                        <a:ea typeface="Cambria Math" panose="02040503050406030204" pitchFamily="18" charset="0"/>
                      </a:rPr>
                      <m:t>)</m:t>
                    </m:r>
                  </m:oMath>
                </a14:m>
                <a:r>
                  <a:rPr lang="en-US" altLang="zh-CN" sz="1800" dirty="0"/>
                  <a:t>,</a:t>
                </a:r>
                <a:r>
                  <a:rPr lang="zh-CN" altLang="en-US" sz="1800" dirty="0"/>
                  <a:t>若</a:t>
                </a:r>
                <a14:m>
                  <m:oMath xmlns:m="http://schemas.openxmlformats.org/officeDocument/2006/math">
                    <m:r>
                      <a:rPr lang="en-US" altLang="zh-CN" sz="1800" b="1" i="1" dirty="0" smtClean="0">
                        <a:latin typeface="Cambria Math" panose="02040503050406030204" pitchFamily="18" charset="0"/>
                      </a:rPr>
                      <m:t>𝑹</m:t>
                    </m:r>
                    <m:r>
                      <a:rPr lang="en-US" altLang="zh-CN" sz="1800" b="1" i="1" dirty="0" smtClean="0">
                        <a:latin typeface="Cambria Math" panose="02040503050406030204" pitchFamily="18" charset="0"/>
                      </a:rPr>
                      <m:t>≤</m:t>
                    </m:r>
                    <m:r>
                      <a:rPr lang="en-US" altLang="zh-CN" sz="1800" b="1" i="1" dirty="0" smtClean="0">
                        <a:latin typeface="Cambria Math" panose="02040503050406030204" pitchFamily="18" charset="0"/>
                      </a:rPr>
                      <m:t>𝒈</m:t>
                    </m:r>
                    <m:d>
                      <m:dPr>
                        <m:ctrlPr>
                          <a:rPr lang="en-US" altLang="zh-CN" sz="1800" b="1" i="1" dirty="0" smtClean="0">
                            <a:latin typeface="Cambria Math" panose="02040503050406030204" pitchFamily="18" charset="0"/>
                          </a:rPr>
                        </m:ctrlPr>
                      </m:dPr>
                      <m:e>
                        <m:r>
                          <a:rPr lang="en-US" altLang="zh-CN" sz="1800" b="1" i="1" dirty="0" smtClean="0">
                            <a:latin typeface="Cambria Math" panose="02040503050406030204" pitchFamily="18" charset="0"/>
                          </a:rPr>
                          <m:t>𝒀</m:t>
                        </m:r>
                      </m:e>
                    </m:d>
                    <m:r>
                      <a:rPr lang="en-US" altLang="zh-CN" sz="1800" b="1" i="1" dirty="0" smtClean="0">
                        <a:latin typeface="Cambria Math" panose="02040503050406030204" pitchFamily="18" charset="0"/>
                      </a:rPr>
                      <m:t>,</m:t>
                    </m:r>
                    <m:r>
                      <a:rPr lang="zh-CN" altLang="en-US" sz="1800" b="1" i="1" dirty="0" smtClean="0">
                        <a:latin typeface="Cambria Math" panose="02040503050406030204" pitchFamily="18" charset="0"/>
                      </a:rPr>
                      <m:t>则</m:t>
                    </m:r>
                    <m:r>
                      <a:rPr lang="en-US" altLang="zh-CN" sz="1800" b="1" i="1" dirty="0" smtClean="0">
                        <a:latin typeface="Cambria Math" panose="02040503050406030204" pitchFamily="18" charset="0"/>
                      </a:rPr>
                      <m:t>𝑿</m:t>
                    </m:r>
                    <m:r>
                      <a:rPr lang="en-US" altLang="zh-CN" sz="1800" b="1" i="1" dirty="0" smtClean="0">
                        <a:latin typeface="Cambria Math" panose="02040503050406030204" pitchFamily="18" charset="0"/>
                      </a:rPr>
                      <m:t>=</m:t>
                    </m:r>
                    <m:r>
                      <a:rPr lang="en-US" altLang="zh-CN" sz="1800" b="1" i="1" dirty="0" smtClean="0">
                        <a:latin typeface="Cambria Math" panose="02040503050406030204" pitchFamily="18" charset="0"/>
                      </a:rPr>
                      <m:t>𝒀</m:t>
                    </m:r>
                  </m:oMath>
                </a14:m>
                <a:r>
                  <a:rPr lang="en-US" altLang="zh-CN" sz="1800" dirty="0"/>
                  <a:t>,</a:t>
                </a:r>
                <a:r>
                  <a:rPr lang="zh-CN" altLang="en-US" sz="1800" dirty="0"/>
                  <a:t>否则转</a:t>
                </a:r>
                <a:r>
                  <a:rPr lang="en-US" altLang="zh-CN" sz="1800" dirty="0"/>
                  <a:t>Step1</a:t>
                </a:r>
              </a:p>
              <a:p>
                <a:pPr lvl="2"/>
                <a:r>
                  <a:rPr lang="zh-CN" altLang="en-US" sz="1800" dirty="0"/>
                  <a:t>则</a:t>
                </a:r>
                <a14:m>
                  <m:oMath xmlns:m="http://schemas.openxmlformats.org/officeDocument/2006/math">
                    <m:r>
                      <a:rPr lang="en-US" altLang="zh-CN" sz="1800" b="1" i="1" smtClean="0">
                        <a:latin typeface="Cambria Math" panose="02040503050406030204" pitchFamily="18" charset="0"/>
                      </a:rPr>
                      <m:t>𝑿</m:t>
                    </m:r>
                  </m:oMath>
                </a14:m>
                <a:r>
                  <a:rPr lang="zh-CN" altLang="en-US" sz="1800" dirty="0"/>
                  <a:t>的密度函数为</a:t>
                </a:r>
                <a14:m>
                  <m:oMath xmlns:m="http://schemas.openxmlformats.org/officeDocument/2006/math">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𝒇</m:t>
                        </m:r>
                      </m:e>
                      <m:sub>
                        <m:r>
                          <a:rPr lang="en-US" altLang="zh-CN" sz="1800" b="1" i="1" smtClean="0">
                            <a:latin typeface="Cambria Math" panose="02040503050406030204" pitchFamily="18" charset="0"/>
                          </a:rPr>
                          <m:t>𝑿</m:t>
                        </m:r>
                      </m:sub>
                    </m:sSub>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𝒙</m:t>
                    </m:r>
                    <m:r>
                      <a:rPr lang="en-US" altLang="zh-CN" sz="1800" b="1" i="1" smtClean="0">
                        <a:latin typeface="Cambria Math" panose="02040503050406030204" pitchFamily="18" charset="0"/>
                      </a:rPr>
                      <m:t>)</m:t>
                    </m:r>
                  </m:oMath>
                </a14:m>
                <a:endParaRPr lang="en-US" altLang="zh-CN" sz="1800" dirty="0"/>
              </a:p>
              <a:p>
                <a:r>
                  <a:rPr lang="zh-CN" altLang="en-US" sz="2400" dirty="0"/>
                  <a:t>例</a:t>
                </a:r>
                <a:r>
                  <a:rPr lang="en-US" altLang="zh-CN" sz="2400" dirty="0"/>
                  <a:t>:</a:t>
                </a:r>
                <a:r>
                  <a:rPr lang="zh-CN" altLang="en-US" sz="2400" dirty="0"/>
                  <a:t>产生半正态分布随机数</a:t>
                </a:r>
                <a14:m>
                  <m:oMath xmlns:m="http://schemas.openxmlformats.org/officeDocument/2006/math">
                    <m:r>
                      <a:rPr lang="en-US" altLang="zh-CN" sz="2400" b="1" i="1" smtClean="0">
                        <a:latin typeface="Cambria Math" panose="02040503050406030204" pitchFamily="18" charset="0"/>
                      </a:rPr>
                      <m:t>𝑿</m:t>
                    </m:r>
                  </m:oMath>
                </a14:m>
                <a:r>
                  <a:rPr lang="zh-CN" altLang="en-US" sz="2400" dirty="0"/>
                  <a:t>，其密度函数为：</a:t>
                </a:r>
                <a:endParaRPr lang="en-US" altLang="zh-CN" sz="2400" dirty="0"/>
              </a:p>
              <a:p>
                <a:pPr marL="0" indent="0">
                  <a:buNone/>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𝒇</m:t>
                          </m:r>
                        </m:e>
                        <m:sub>
                          <m:r>
                            <a:rPr lang="en-US" altLang="zh-CN" sz="2400" b="1" i="1" smtClean="0">
                              <a:latin typeface="Cambria Math" panose="02040503050406030204" pitchFamily="18" charset="0"/>
                            </a:rPr>
                            <m:t>𝑿</m:t>
                          </m:r>
                        </m:sub>
                      </m:sSub>
                      <m:d>
                        <m:dPr>
                          <m:ctrlPr>
                            <a:rPr lang="en-US" altLang="zh-CN" sz="2400" b="1" i="1" smtClean="0">
                              <a:latin typeface="Cambria Math" panose="02040503050406030204" pitchFamily="18" charset="0"/>
                            </a:rPr>
                          </m:ctrlPr>
                        </m:dPr>
                        <m:e>
                          <m:r>
                            <a:rPr lang="en-US" altLang="zh-CN" sz="2400" b="1" i="1" smtClean="0">
                              <a:latin typeface="Cambria Math" panose="02040503050406030204" pitchFamily="18" charset="0"/>
                            </a:rPr>
                            <m:t>𝒙</m:t>
                          </m:r>
                        </m:e>
                      </m:d>
                      <m:r>
                        <a:rPr lang="en-US" altLang="zh-CN" sz="2400" b="1" i="1" smtClean="0">
                          <a:latin typeface="Cambria Math" panose="02040503050406030204" pitchFamily="18" charset="0"/>
                        </a:rPr>
                        <m:t>=</m:t>
                      </m:r>
                      <m:d>
                        <m:dPr>
                          <m:begChr m:val="{"/>
                          <m:endChr m:val=""/>
                          <m:ctrlPr>
                            <a:rPr lang="en-US" altLang="zh-CN" sz="2400" b="1" i="1" smtClean="0">
                              <a:latin typeface="Cambria Math" panose="02040503050406030204" pitchFamily="18" charset="0"/>
                            </a:rPr>
                          </m:ctrlPr>
                        </m:dPr>
                        <m:e>
                          <m:m>
                            <m:mPr>
                              <m:mcs>
                                <m:mc>
                                  <m:mcPr>
                                    <m:count m:val="2"/>
                                    <m:mcJc m:val="center"/>
                                  </m:mcPr>
                                </m:mc>
                              </m:mcs>
                              <m:ctrlPr>
                                <a:rPr lang="en-US" altLang="zh-CN" sz="2400" b="1" i="1" smtClean="0">
                                  <a:latin typeface="Cambria Math" panose="02040503050406030204" pitchFamily="18" charset="0"/>
                                </a:rPr>
                              </m:ctrlPr>
                            </m:mPr>
                            <m:mr>
                              <m:e>
                                <m:rad>
                                  <m:radPr>
                                    <m:degHide m:val="on"/>
                                    <m:ctrlPr>
                                      <a:rPr lang="en-US" altLang="zh-CN" sz="2400" b="1" i="1" smtClean="0">
                                        <a:latin typeface="Cambria Math" panose="02040503050406030204" pitchFamily="18" charset="0"/>
                                      </a:rPr>
                                    </m:ctrlPr>
                                  </m:radPr>
                                  <m:deg/>
                                  <m:e>
                                    <m:r>
                                      <a:rPr lang="en-US" altLang="zh-CN" sz="2400" b="1" i="1" smtClean="0">
                                        <a:latin typeface="Cambria Math" panose="02040503050406030204" pitchFamily="18" charset="0"/>
                                      </a:rPr>
                                      <m:t>𝟐</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𝝅</m:t>
                                    </m:r>
                                  </m:e>
                                </m:rad>
                                <m:r>
                                  <a:rPr lang="en-US" altLang="zh-CN" sz="2400" b="1" i="1" smtClean="0">
                                    <a:latin typeface="Cambria Math" panose="02040503050406030204" pitchFamily="18" charset="0"/>
                                  </a:rPr>
                                  <m:t>⋅</m:t>
                                </m:r>
                                <m:sSup>
                                  <m:sSupPr>
                                    <m:ctrlPr>
                                      <a:rPr lang="en-US" altLang="zh-CN" sz="2400" b="1" i="1" smtClean="0">
                                        <a:latin typeface="Cambria Math" panose="02040503050406030204" pitchFamily="18" charset="0"/>
                                      </a:rPr>
                                    </m:ctrlPr>
                                  </m:sSupPr>
                                  <m:e>
                                    <m:r>
                                      <a:rPr lang="en-US" altLang="zh-CN" sz="2400" b="1" i="1" smtClean="0">
                                        <a:latin typeface="Cambria Math" panose="02040503050406030204" pitchFamily="18" charset="0"/>
                                      </a:rPr>
                                      <m:t>𝒆</m:t>
                                    </m:r>
                                  </m:e>
                                  <m:sup>
                                    <m:f>
                                      <m:fPr>
                                        <m:ctrlPr>
                                          <a:rPr lang="en-US" altLang="zh-CN" sz="2400" b="1" i="1" smtClean="0">
                                            <a:latin typeface="Cambria Math" panose="02040503050406030204" pitchFamily="18" charset="0"/>
                                          </a:rPr>
                                        </m:ctrlPr>
                                      </m:fPr>
                                      <m:num>
                                        <m:sSup>
                                          <m:sSupPr>
                                            <m:ctrlPr>
                                              <a:rPr lang="en-US" altLang="zh-CN" sz="2400" b="1" i="1" smtClean="0">
                                                <a:latin typeface="Cambria Math" panose="02040503050406030204" pitchFamily="18" charset="0"/>
                                              </a:rPr>
                                            </m:ctrlPr>
                                          </m:sSupPr>
                                          <m:e>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𝒙</m:t>
                                            </m:r>
                                          </m:e>
                                          <m:sup>
                                            <m:r>
                                              <a:rPr lang="en-US" altLang="zh-CN" sz="2400" b="1" i="1" smtClean="0">
                                                <a:latin typeface="Cambria Math" panose="02040503050406030204" pitchFamily="18" charset="0"/>
                                              </a:rPr>
                                              <m:t>𝟐</m:t>
                                            </m:r>
                                          </m:sup>
                                        </m:sSup>
                                      </m:num>
                                      <m:den>
                                        <m:r>
                                          <a:rPr lang="en-US" altLang="zh-CN" sz="2400" b="1" i="1" smtClean="0">
                                            <a:latin typeface="Cambria Math" panose="02040503050406030204" pitchFamily="18" charset="0"/>
                                          </a:rPr>
                                          <m:t>𝟐</m:t>
                                        </m:r>
                                      </m:den>
                                    </m:f>
                                  </m:sup>
                                </m:sSup>
                              </m:e>
                              <m:e>
                                <m:r>
                                  <a:rPr lang="en-US" altLang="zh-CN" sz="2400" b="1" i="1" smtClean="0">
                                    <a:latin typeface="Cambria Math" panose="02040503050406030204" pitchFamily="18" charset="0"/>
                                  </a:rPr>
                                  <m:t>𝒙</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𝟎</m:t>
                                </m:r>
                              </m:e>
                            </m:mr>
                            <m:mr>
                              <m:e>
                                <m:r>
                                  <a:rPr lang="en-US" altLang="zh-CN" sz="2400" b="1" i="1" smtClean="0">
                                    <a:latin typeface="Cambria Math" panose="02040503050406030204" pitchFamily="18" charset="0"/>
                                  </a:rPr>
                                  <m:t>𝟎</m:t>
                                </m:r>
                              </m:e>
                              <m:e>
                                <m:r>
                                  <a:rPr lang="en-US" altLang="zh-CN" sz="2400" b="1" i="1" smtClean="0">
                                    <a:latin typeface="Cambria Math" panose="02040503050406030204" pitchFamily="18" charset="0"/>
                                  </a:rPr>
                                  <m:t>𝒙</m:t>
                                </m:r>
                                <m:r>
                                  <a:rPr lang="en-US" altLang="zh-CN" sz="2400" b="1" i="1" smtClean="0">
                                    <a:latin typeface="Cambria Math" panose="02040503050406030204" pitchFamily="18" charset="0"/>
                                  </a:rPr>
                                  <m:t>&lt;</m:t>
                                </m:r>
                                <m:r>
                                  <a:rPr lang="en-US" altLang="zh-CN" sz="2400" b="1" i="1" smtClean="0">
                                    <a:latin typeface="Cambria Math" panose="02040503050406030204" pitchFamily="18" charset="0"/>
                                  </a:rPr>
                                  <m:t>𝟎</m:t>
                                </m:r>
                              </m:e>
                            </m:mr>
                          </m:m>
                        </m:e>
                      </m:d>
                    </m:oMath>
                  </m:oMathPara>
                </a14:m>
                <a:endParaRPr lang="en-US" altLang="zh-CN" sz="2400" dirty="0"/>
              </a:p>
              <a:p>
                <a:pPr lvl="1"/>
                <a:r>
                  <a:rPr lang="zh-CN" altLang="en-US" sz="2000" dirty="0"/>
                  <a:t>解</a:t>
                </a:r>
                <a:r>
                  <a:rPr lang="en-US" altLang="zh-CN" sz="2000" dirty="0"/>
                  <a:t>:</a:t>
                </a:r>
                <a14:m>
                  <m:oMath xmlns:m="http://schemas.openxmlformats.org/officeDocument/2006/math">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𝒇</m:t>
                        </m:r>
                      </m:e>
                      <m:sub>
                        <m:r>
                          <a:rPr lang="en-US" altLang="zh-CN" sz="2000" b="1" i="1" smtClean="0">
                            <a:latin typeface="Cambria Math" panose="02040503050406030204" pitchFamily="18" charset="0"/>
                          </a:rPr>
                          <m:t>𝑿</m:t>
                        </m:r>
                      </m:sub>
                    </m:sSub>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𝒙</m:t>
                        </m:r>
                      </m:e>
                    </m:d>
                    <m:r>
                      <a:rPr lang="en-US" altLang="zh-CN" sz="2000" b="1" i="1" smtClean="0">
                        <a:latin typeface="Cambria Math" panose="02040503050406030204" pitchFamily="18" charset="0"/>
                      </a:rPr>
                      <m:t>=</m:t>
                    </m:r>
                    <m:rad>
                      <m:radPr>
                        <m:degHide m:val="on"/>
                        <m:ctrlPr>
                          <a:rPr lang="en-US" altLang="zh-CN" sz="2000" i="1">
                            <a:latin typeface="Cambria Math" panose="02040503050406030204" pitchFamily="18" charset="0"/>
                          </a:rPr>
                        </m:ctrlPr>
                      </m:radPr>
                      <m:deg/>
                      <m:e>
                        <m:r>
                          <a:rPr lang="en-US" altLang="zh-CN" sz="2000" i="1">
                            <a:latin typeface="Cambria Math" panose="02040503050406030204" pitchFamily="18" charset="0"/>
                          </a:rPr>
                          <m:t>𝟐</m:t>
                        </m:r>
                        <m:r>
                          <a:rPr lang="en-US" altLang="zh-CN" sz="2000" i="1">
                            <a:latin typeface="Cambria Math" panose="02040503050406030204" pitchFamily="18" charset="0"/>
                          </a:rPr>
                          <m:t>/</m:t>
                        </m:r>
                        <m:r>
                          <a:rPr lang="en-US" altLang="zh-CN" sz="2000" i="1">
                            <a:latin typeface="Cambria Math" panose="02040503050406030204" pitchFamily="18" charset="0"/>
                          </a:rPr>
                          <m:t>𝝅</m:t>
                        </m:r>
                      </m:e>
                    </m:rad>
                    <m:r>
                      <a:rPr lang="en-US" altLang="zh-CN" sz="2000" i="1">
                        <a:latin typeface="Cambria Math" panose="02040503050406030204" pitchFamily="18" charset="0"/>
                      </a:rPr>
                      <m:t>⋅</m:t>
                    </m:r>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𝒆</m:t>
                        </m:r>
                      </m:e>
                      <m:sup>
                        <m:f>
                          <m:fPr>
                            <m:ctrlPr>
                              <a:rPr lang="en-US" altLang="zh-CN" sz="2000" i="1">
                                <a:latin typeface="Cambria Math" panose="02040503050406030204" pitchFamily="18" charset="0"/>
                              </a:rPr>
                            </m:ctrlPr>
                          </m:fPr>
                          <m:num>
                            <m:sSup>
                              <m:sSupPr>
                                <m:ctrlPr>
                                  <a:rPr lang="en-US" altLang="zh-CN" sz="2000" i="1">
                                    <a:latin typeface="Cambria Math" panose="02040503050406030204" pitchFamily="18" charset="0"/>
                                  </a:rPr>
                                </m:ctrlPr>
                              </m:sSupPr>
                              <m:e>
                                <m:r>
                                  <a:rPr lang="en-US" altLang="zh-CN" sz="2000" b="1" i="1" smtClean="0">
                                    <a:latin typeface="Cambria Math" panose="02040503050406030204" pitchFamily="18" charset="0"/>
                                  </a:rPr>
                                  <m:t>−</m:t>
                                </m:r>
                                <m:r>
                                  <a:rPr lang="en-US" altLang="zh-CN" sz="2000" i="1">
                                    <a:latin typeface="Cambria Math" panose="02040503050406030204" pitchFamily="18" charset="0"/>
                                  </a:rPr>
                                  <m:t>𝒙</m:t>
                                </m:r>
                              </m:e>
                              <m:sup>
                                <m:r>
                                  <a:rPr lang="en-US" altLang="zh-CN" sz="2000" i="1">
                                    <a:latin typeface="Cambria Math" panose="02040503050406030204" pitchFamily="18" charset="0"/>
                                  </a:rPr>
                                  <m:t>𝟐</m:t>
                                </m:r>
                              </m:sup>
                            </m:sSup>
                          </m:num>
                          <m:den>
                            <m:r>
                              <a:rPr lang="en-US" altLang="zh-CN" sz="2000" i="1">
                                <a:latin typeface="Cambria Math" panose="02040503050406030204" pitchFamily="18" charset="0"/>
                              </a:rPr>
                              <m:t>𝟐</m:t>
                            </m:r>
                          </m:den>
                        </m:f>
                      </m:sup>
                    </m:sSup>
                  </m:oMath>
                </a14:m>
                <a:r>
                  <a:rPr lang="en-US" altLang="zh-CN" sz="2000" dirty="0"/>
                  <a:t>=</a:t>
                </a:r>
                <a14:m>
                  <m:oMath xmlns:m="http://schemas.openxmlformats.org/officeDocument/2006/math">
                    <m:rad>
                      <m:radPr>
                        <m:degHide m:val="on"/>
                        <m:ctrlPr>
                          <a:rPr lang="en-US" altLang="zh-CN" sz="2000" i="1">
                            <a:latin typeface="Cambria Math" panose="02040503050406030204" pitchFamily="18" charset="0"/>
                          </a:rPr>
                        </m:ctrlPr>
                      </m:radPr>
                      <m:deg/>
                      <m:e>
                        <m:f>
                          <m:fPr>
                            <m:ctrlPr>
                              <a:rPr lang="en-US" altLang="zh-CN" sz="2000" i="1">
                                <a:latin typeface="Cambria Math" panose="02040503050406030204" pitchFamily="18" charset="0"/>
                              </a:rPr>
                            </m:ctrlPr>
                          </m:fPr>
                          <m:num>
                            <m:r>
                              <a:rPr lang="en-US" altLang="zh-CN" sz="2000" i="1">
                                <a:latin typeface="Cambria Math" panose="02040503050406030204" pitchFamily="18" charset="0"/>
                              </a:rPr>
                              <m:t>𝟐</m:t>
                            </m:r>
                            <m:r>
                              <a:rPr lang="en-US" altLang="zh-CN" sz="2000" b="1" i="1" smtClean="0">
                                <a:latin typeface="Cambria Math" panose="02040503050406030204" pitchFamily="18" charset="0"/>
                              </a:rPr>
                              <m:t>𝒆</m:t>
                            </m:r>
                          </m:num>
                          <m:den>
                            <m:r>
                              <a:rPr lang="en-US" altLang="zh-CN" sz="2000" i="1">
                                <a:latin typeface="Cambria Math" panose="02040503050406030204" pitchFamily="18" charset="0"/>
                              </a:rPr>
                              <m:t>𝝅</m:t>
                            </m:r>
                          </m:den>
                        </m:f>
                      </m:e>
                    </m:rad>
                    <m:r>
                      <a:rPr lang="en-US" altLang="zh-CN" sz="2000" i="1">
                        <a:latin typeface="Cambria Math" panose="02040503050406030204" pitchFamily="18" charset="0"/>
                      </a:rPr>
                      <m:t>⋅</m:t>
                    </m:r>
                    <m:sSup>
                      <m:sSupPr>
                        <m:ctrlPr>
                          <a:rPr lang="en-US" altLang="zh-CN" sz="2000" b="1" i="1" smtClean="0">
                            <a:latin typeface="Cambria Math" panose="02040503050406030204" pitchFamily="18" charset="0"/>
                          </a:rPr>
                        </m:ctrlPr>
                      </m:sSupPr>
                      <m:e>
                        <m:r>
                          <a:rPr lang="en-US" altLang="zh-CN" sz="2000" b="1" i="1" smtClean="0">
                            <a:latin typeface="Cambria Math" panose="02040503050406030204" pitchFamily="18" charset="0"/>
                          </a:rPr>
                          <m:t>𝒆</m:t>
                        </m:r>
                      </m:e>
                      <m:sup>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𝒙</m:t>
                        </m:r>
                      </m:sup>
                    </m:sSup>
                    <m:r>
                      <a:rPr lang="en-US" altLang="zh-CN" sz="2000" b="1" i="1" smtClean="0">
                        <a:latin typeface="Cambria Math" panose="02040503050406030204" pitchFamily="18" charset="0"/>
                      </a:rPr>
                      <m:t>⋅</m:t>
                    </m:r>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𝒆</m:t>
                        </m:r>
                      </m:e>
                      <m:sup>
                        <m:r>
                          <a:rPr lang="en-US" altLang="zh-CN" sz="2000" b="1" i="1" smtClean="0">
                            <a:latin typeface="Cambria Math" panose="02040503050406030204" pitchFamily="18" charset="0"/>
                          </a:rPr>
                          <m:t>−</m:t>
                        </m:r>
                        <m:f>
                          <m:fPr>
                            <m:ctrlPr>
                              <a:rPr lang="en-US" altLang="zh-CN" sz="2000" i="1">
                                <a:latin typeface="Cambria Math" panose="02040503050406030204" pitchFamily="18" charset="0"/>
                              </a:rPr>
                            </m:ctrlPr>
                          </m:fPr>
                          <m:num>
                            <m:sSup>
                              <m:sSupPr>
                                <m:ctrlPr>
                                  <a:rPr lang="en-US" altLang="zh-CN" sz="2000" i="1">
                                    <a:latin typeface="Cambria Math" panose="02040503050406030204" pitchFamily="18" charset="0"/>
                                  </a:rPr>
                                </m:ctrlPr>
                              </m:sSupPr>
                              <m:e>
                                <m:d>
                                  <m:dPr>
                                    <m:ctrlPr>
                                      <a:rPr lang="en-US" altLang="zh-CN" sz="2000" b="1" i="1" smtClean="0">
                                        <a:latin typeface="Cambria Math" panose="02040503050406030204" pitchFamily="18" charset="0"/>
                                      </a:rPr>
                                    </m:ctrlPr>
                                  </m:dPr>
                                  <m:e>
                                    <m:r>
                                      <a:rPr lang="en-US" altLang="zh-CN" sz="2000" i="1">
                                        <a:latin typeface="Cambria Math" panose="02040503050406030204" pitchFamily="18" charset="0"/>
                                      </a:rPr>
                                      <m:t>𝒙</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𝟏</m:t>
                                    </m:r>
                                  </m:e>
                                </m:d>
                              </m:e>
                              <m:sup>
                                <m:r>
                                  <a:rPr lang="en-US" altLang="zh-CN" sz="2000" i="1">
                                    <a:latin typeface="Cambria Math" panose="02040503050406030204" pitchFamily="18" charset="0"/>
                                  </a:rPr>
                                  <m:t>𝟐</m:t>
                                </m:r>
                              </m:sup>
                            </m:sSup>
                          </m:num>
                          <m:den>
                            <m:r>
                              <a:rPr lang="en-US" altLang="zh-CN" sz="2000" i="1">
                                <a:latin typeface="Cambria Math" panose="02040503050406030204" pitchFamily="18" charset="0"/>
                              </a:rPr>
                              <m:t>𝟐</m:t>
                            </m:r>
                          </m:den>
                        </m:f>
                      </m:sup>
                    </m:sSup>
                    <m:r>
                      <a:rPr lang="en-US" altLang="zh-CN" sz="2000" b="1" i="0" smtClean="0">
                        <a:latin typeface="Cambria Math" panose="02040503050406030204" pitchFamily="18" charset="0"/>
                      </a:rPr>
                      <m:t>=</m:t>
                    </m:r>
                    <m:r>
                      <a:rPr lang="en-US" altLang="zh-CN" sz="2000" b="1" i="1" smtClean="0">
                        <a:latin typeface="Cambria Math" panose="02040503050406030204" pitchFamily="18" charset="0"/>
                      </a:rPr>
                      <m:t>𝒄</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𝒉</m:t>
                    </m:r>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𝒙</m:t>
                        </m:r>
                      </m:e>
                    </m:d>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𝒈</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𝒙</m:t>
                    </m:r>
                    <m:r>
                      <a:rPr lang="en-US" altLang="zh-CN" sz="2000" b="1" i="1" smtClean="0">
                        <a:latin typeface="Cambria Math" panose="02040503050406030204" pitchFamily="18" charset="0"/>
                      </a:rPr>
                      <m:t>)</m:t>
                    </m:r>
                  </m:oMath>
                </a14:m>
                <a:r>
                  <a:rPr lang="en-US" altLang="zh-CN" sz="2000" dirty="0"/>
                  <a:t>,</a:t>
                </a:r>
                <a:r>
                  <a:rPr lang="zh-CN" altLang="en-US" sz="2000" dirty="0"/>
                  <a:t>其中</a:t>
                </a:r>
                <a14:m>
                  <m:oMath xmlns:m="http://schemas.openxmlformats.org/officeDocument/2006/math">
                    <m:r>
                      <a:rPr lang="en-US" altLang="zh-CN" sz="2000" b="1" i="1" dirty="0" smtClean="0">
                        <a:latin typeface="Cambria Math" panose="02040503050406030204" pitchFamily="18" charset="0"/>
                      </a:rPr>
                      <m:t>𝒄</m:t>
                    </m:r>
                    <m:r>
                      <a:rPr lang="en-US" altLang="zh-CN" sz="2000" b="1" i="1" dirty="0" smtClean="0">
                        <a:latin typeface="Cambria Math" panose="02040503050406030204" pitchFamily="18" charset="0"/>
                      </a:rPr>
                      <m:t>&gt;</m:t>
                    </m:r>
                    <m:r>
                      <a:rPr lang="en-US" altLang="zh-CN" sz="2000" b="1" i="1" dirty="0" smtClean="0">
                        <a:latin typeface="Cambria Math" panose="02040503050406030204" pitchFamily="18" charset="0"/>
                      </a:rPr>
                      <m:t>𝟏</m:t>
                    </m:r>
                    <m:r>
                      <a:rPr lang="en-US" altLang="zh-CN" sz="2000" b="1" i="1" dirty="0" smtClean="0">
                        <a:latin typeface="Cambria Math" panose="02040503050406030204" pitchFamily="18" charset="0"/>
                      </a:rPr>
                      <m:t>,</m:t>
                    </m:r>
                    <m:r>
                      <a:rPr lang="en-US" altLang="zh-CN" sz="2000" b="1" i="1" dirty="0" smtClean="0">
                        <a:latin typeface="Cambria Math" panose="02040503050406030204" pitchFamily="18" charset="0"/>
                      </a:rPr>
                      <m:t>𝒉</m:t>
                    </m:r>
                    <m:r>
                      <a:rPr lang="en-US" altLang="zh-CN" sz="2000" b="1" i="1" dirty="0" smtClean="0">
                        <a:latin typeface="Cambria Math" panose="02040503050406030204" pitchFamily="18" charset="0"/>
                      </a:rPr>
                      <m:t>(</m:t>
                    </m:r>
                    <m:r>
                      <a:rPr lang="en-US" altLang="zh-CN" sz="2000" b="1" i="1" dirty="0" smtClean="0">
                        <a:latin typeface="Cambria Math" panose="02040503050406030204" pitchFamily="18" charset="0"/>
                      </a:rPr>
                      <m:t>𝒙</m:t>
                    </m:r>
                    <m:r>
                      <a:rPr lang="en-US" altLang="zh-CN" sz="2000" b="1" i="1" dirty="0" smtClean="0">
                        <a:latin typeface="Cambria Math" panose="02040503050406030204" pitchFamily="18" charset="0"/>
                      </a:rPr>
                      <m:t>)</m:t>
                    </m:r>
                  </m:oMath>
                </a14:m>
                <a:r>
                  <a:rPr lang="zh-CN" altLang="en-US" sz="2000" dirty="0"/>
                  <a:t>为指数分布的密度函数，</a:t>
                </a:r>
                <a14:m>
                  <m:oMath xmlns:m="http://schemas.openxmlformats.org/officeDocument/2006/math">
                    <m:r>
                      <a:rPr lang="en-US" altLang="zh-CN" sz="2000" b="1" i="1" smtClean="0">
                        <a:latin typeface="Cambria Math" panose="02040503050406030204" pitchFamily="18" charset="0"/>
                      </a:rPr>
                      <m:t>𝟎</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𝒈</m:t>
                    </m:r>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𝒙</m:t>
                        </m:r>
                      </m:e>
                    </m:d>
                    <m:r>
                      <a:rPr lang="en-US" altLang="zh-CN" sz="2000" b="1" i="1" smtClean="0">
                        <a:latin typeface="Cambria Math" panose="02040503050406030204" pitchFamily="18" charset="0"/>
                      </a:rPr>
                      <m:t>=</m:t>
                    </m:r>
                    <m:sSup>
                      <m:sSupPr>
                        <m:ctrlPr>
                          <a:rPr lang="en-US" altLang="zh-CN" sz="2000" b="1" i="1" smtClean="0">
                            <a:latin typeface="Cambria Math" panose="02040503050406030204" pitchFamily="18" charset="0"/>
                          </a:rPr>
                        </m:ctrlPr>
                      </m:sSupPr>
                      <m:e>
                        <m:r>
                          <a:rPr lang="en-US" altLang="zh-CN" sz="2000" b="1" i="1" smtClean="0">
                            <a:latin typeface="Cambria Math" panose="02040503050406030204" pitchFamily="18" charset="0"/>
                          </a:rPr>
                          <m:t>𝒆</m:t>
                        </m:r>
                      </m:e>
                      <m:sup>
                        <m:r>
                          <a:rPr lang="en-US" altLang="zh-CN" sz="2000" b="1" i="1" smtClean="0">
                            <a:latin typeface="Cambria Math" panose="02040503050406030204" pitchFamily="18" charset="0"/>
                          </a:rPr>
                          <m:t>−</m:t>
                        </m:r>
                        <m:f>
                          <m:fPr>
                            <m:ctrlPr>
                              <a:rPr lang="en-US" altLang="zh-CN" sz="2000" b="1" i="1" smtClean="0">
                                <a:latin typeface="Cambria Math" panose="02040503050406030204" pitchFamily="18" charset="0"/>
                              </a:rPr>
                            </m:ctrlPr>
                          </m:fPr>
                          <m:num>
                            <m:sSup>
                              <m:sSupPr>
                                <m:ctrlPr>
                                  <a:rPr lang="en-US" altLang="zh-CN" sz="2000" b="1" i="1" smtClean="0">
                                    <a:latin typeface="Cambria Math" panose="02040503050406030204" pitchFamily="18" charset="0"/>
                                  </a:rPr>
                                </m:ctrlPr>
                              </m:sSupPr>
                              <m:e>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𝒙</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𝟏</m:t>
                                    </m:r>
                                  </m:e>
                                </m:d>
                              </m:e>
                              <m:sup>
                                <m:r>
                                  <a:rPr lang="en-US" altLang="zh-CN" sz="2000" b="1" i="1" smtClean="0">
                                    <a:latin typeface="Cambria Math" panose="02040503050406030204" pitchFamily="18" charset="0"/>
                                  </a:rPr>
                                  <m:t>𝟐</m:t>
                                </m:r>
                              </m:sup>
                            </m:sSup>
                          </m:num>
                          <m:den>
                            <m:r>
                              <a:rPr lang="en-US" altLang="zh-CN" sz="2000" b="1" i="1" smtClean="0">
                                <a:latin typeface="Cambria Math" panose="02040503050406030204" pitchFamily="18" charset="0"/>
                              </a:rPr>
                              <m:t>𝟐</m:t>
                            </m:r>
                          </m:den>
                        </m:f>
                      </m:sup>
                    </m:sSup>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𝟏</m:t>
                    </m:r>
                  </m:oMath>
                </a14:m>
                <a:r>
                  <a:rPr lang="en-US" altLang="zh-CN" sz="2000" dirty="0"/>
                  <a:t>,</a:t>
                </a:r>
                <a:r>
                  <a:rPr lang="zh-CN" altLang="en-US" sz="2000" dirty="0"/>
                  <a:t>过程如下：</a:t>
                </a:r>
                <a:endParaRPr lang="en-US" altLang="zh-CN" sz="2000" dirty="0"/>
              </a:p>
              <a:p>
                <a:pPr lvl="2"/>
                <a:r>
                  <a:rPr lang="en-US" altLang="zh-CN" sz="1600" dirty="0"/>
                  <a:t>Step1.</a:t>
                </a:r>
                <a:r>
                  <a:rPr lang="zh-CN" altLang="en-US" sz="1600" dirty="0"/>
                  <a:t>产生</a:t>
                </a:r>
                <a14:m>
                  <m:oMath xmlns:m="http://schemas.openxmlformats.org/officeDocument/2006/math">
                    <m:sSub>
                      <m:sSubPr>
                        <m:ctrlPr>
                          <a:rPr lang="en-US" altLang="zh-CN" sz="1600" b="1" i="1" smtClean="0">
                            <a:latin typeface="Cambria Math" panose="02040503050406030204" pitchFamily="18" charset="0"/>
                          </a:rPr>
                        </m:ctrlPr>
                      </m:sSubPr>
                      <m:e>
                        <m:r>
                          <a:rPr lang="en-US" altLang="zh-CN" sz="1600" b="1" i="1" smtClean="0">
                            <a:latin typeface="Cambria Math" panose="02040503050406030204" pitchFamily="18" charset="0"/>
                          </a:rPr>
                          <m:t>𝑹</m:t>
                        </m:r>
                      </m:e>
                      <m:sub>
                        <m:r>
                          <a:rPr lang="en-US" altLang="zh-CN" sz="1600" b="1" i="1" smtClean="0">
                            <a:latin typeface="Cambria Math" panose="02040503050406030204" pitchFamily="18" charset="0"/>
                          </a:rPr>
                          <m:t>𝟏</m:t>
                        </m:r>
                      </m:sub>
                    </m:sSub>
                    <m:r>
                      <a:rPr lang="en-US" altLang="zh-CN" sz="1600" b="1" i="1" smtClean="0">
                        <a:latin typeface="Cambria Math" panose="02040503050406030204" pitchFamily="18" charset="0"/>
                      </a:rPr>
                      <m:t>,</m:t>
                    </m:r>
                    <m:sSub>
                      <m:sSubPr>
                        <m:ctrlPr>
                          <a:rPr lang="en-US" altLang="zh-CN" sz="1600" b="1" i="1" smtClean="0">
                            <a:latin typeface="Cambria Math" panose="02040503050406030204" pitchFamily="18" charset="0"/>
                          </a:rPr>
                        </m:ctrlPr>
                      </m:sSubPr>
                      <m:e>
                        <m:r>
                          <a:rPr lang="en-US" altLang="zh-CN" sz="1600" b="1" i="1" smtClean="0">
                            <a:latin typeface="Cambria Math" panose="02040503050406030204" pitchFamily="18" charset="0"/>
                          </a:rPr>
                          <m:t>𝑹</m:t>
                        </m:r>
                      </m:e>
                      <m:sub>
                        <m:r>
                          <a:rPr lang="en-US" altLang="zh-CN" sz="1600" b="1" i="1" smtClean="0">
                            <a:latin typeface="Cambria Math" panose="02040503050406030204" pitchFamily="18" charset="0"/>
                          </a:rPr>
                          <m:t>𝟐</m:t>
                        </m:r>
                      </m:sub>
                    </m:sSub>
                    <m:r>
                      <a:rPr lang="en-US" altLang="zh-CN" sz="1600" b="1" i="1" smtClean="0">
                        <a:latin typeface="Cambria Math" panose="02040503050406030204" pitchFamily="18" charset="0"/>
                        <a:ea typeface="Cambria Math" panose="02040503050406030204" pitchFamily="18" charset="0"/>
                      </a:rPr>
                      <m:t>~</m:t>
                    </m:r>
                    <m:r>
                      <a:rPr lang="en-US" altLang="zh-CN" sz="1600" b="1" i="1" smtClean="0">
                        <a:latin typeface="Cambria Math" panose="02040503050406030204" pitchFamily="18" charset="0"/>
                        <a:ea typeface="Cambria Math" panose="02040503050406030204" pitchFamily="18" charset="0"/>
                      </a:rPr>
                      <m:t>𝑼</m:t>
                    </m:r>
                    <m:d>
                      <m:dPr>
                        <m:ctrlPr>
                          <a:rPr lang="en-US" altLang="zh-CN" sz="1600" b="1" i="1" smtClean="0">
                            <a:latin typeface="Cambria Math" panose="02040503050406030204" pitchFamily="18" charset="0"/>
                            <a:ea typeface="Cambria Math" panose="02040503050406030204" pitchFamily="18" charset="0"/>
                          </a:rPr>
                        </m:ctrlPr>
                      </m:dPr>
                      <m:e>
                        <m:r>
                          <a:rPr lang="en-US" altLang="zh-CN" sz="1600" b="1" i="1" smtClean="0">
                            <a:latin typeface="Cambria Math" panose="02040503050406030204" pitchFamily="18" charset="0"/>
                            <a:ea typeface="Cambria Math" panose="02040503050406030204" pitchFamily="18" charset="0"/>
                          </a:rPr>
                          <m:t>𝟎</m:t>
                        </m:r>
                        <m:r>
                          <a:rPr lang="en-US" altLang="zh-CN" sz="1600" b="1" i="1" smtClean="0">
                            <a:latin typeface="Cambria Math" panose="02040503050406030204" pitchFamily="18" charset="0"/>
                            <a:ea typeface="Cambria Math" panose="02040503050406030204" pitchFamily="18" charset="0"/>
                          </a:rPr>
                          <m:t>,</m:t>
                        </m:r>
                        <m:r>
                          <a:rPr lang="en-US" altLang="zh-CN" sz="1600" b="1" i="1" smtClean="0">
                            <a:latin typeface="Cambria Math" panose="02040503050406030204" pitchFamily="18" charset="0"/>
                            <a:ea typeface="Cambria Math" panose="02040503050406030204" pitchFamily="18" charset="0"/>
                          </a:rPr>
                          <m:t>𝟏</m:t>
                        </m:r>
                      </m:e>
                    </m:d>
                    <m:r>
                      <a:rPr lang="en-US" altLang="zh-CN" sz="1600" b="1" i="1" smtClean="0">
                        <a:latin typeface="Cambria Math" panose="02040503050406030204" pitchFamily="18" charset="0"/>
                        <a:ea typeface="Cambria Math" panose="02040503050406030204" pitchFamily="18" charset="0"/>
                      </a:rPr>
                      <m:t>;</m:t>
                    </m:r>
                  </m:oMath>
                </a14:m>
                <a:r>
                  <a:rPr lang="en-US" altLang="zh-CN" sz="1600" dirty="0"/>
                  <a:t>Step2.</a:t>
                </a:r>
                <a:r>
                  <a:rPr lang="zh-CN" altLang="en-US" sz="1600" dirty="0"/>
                  <a:t>计算</a:t>
                </a:r>
                <a14:m>
                  <m:oMath xmlns:m="http://schemas.openxmlformats.org/officeDocument/2006/math">
                    <m:r>
                      <a:rPr lang="en-US" altLang="zh-CN" sz="1600" b="1" i="1" smtClean="0">
                        <a:latin typeface="Cambria Math" panose="02040503050406030204" pitchFamily="18" charset="0"/>
                      </a:rPr>
                      <m:t>𝒚</m:t>
                    </m:r>
                    <m:r>
                      <a:rPr lang="en-US" altLang="zh-CN" sz="1600" b="1" i="1" smtClean="0">
                        <a:latin typeface="Cambria Math" panose="02040503050406030204" pitchFamily="18" charset="0"/>
                      </a:rPr>
                      <m:t>=−</m:t>
                    </m:r>
                    <m:r>
                      <a:rPr lang="en-US" altLang="zh-CN" sz="1600" b="1" i="1" smtClean="0">
                        <a:latin typeface="Cambria Math" panose="02040503050406030204" pitchFamily="18" charset="0"/>
                      </a:rPr>
                      <m:t>𝒍𝒏</m:t>
                    </m:r>
                    <m:sSub>
                      <m:sSubPr>
                        <m:ctrlPr>
                          <a:rPr lang="en-US" altLang="zh-CN" sz="1600" b="1" i="1" smtClean="0">
                            <a:latin typeface="Cambria Math" panose="02040503050406030204" pitchFamily="18" charset="0"/>
                          </a:rPr>
                        </m:ctrlPr>
                      </m:sSubPr>
                      <m:e>
                        <m:r>
                          <a:rPr lang="en-US" altLang="zh-CN" sz="1600" b="1" i="1" smtClean="0">
                            <a:latin typeface="Cambria Math" panose="02040503050406030204" pitchFamily="18" charset="0"/>
                          </a:rPr>
                          <m:t>𝑹</m:t>
                        </m:r>
                      </m:e>
                      <m:sub>
                        <m:r>
                          <a:rPr lang="en-US" altLang="zh-CN" sz="1600" b="1" i="1" smtClean="0">
                            <a:latin typeface="Cambria Math" panose="02040503050406030204" pitchFamily="18" charset="0"/>
                          </a:rPr>
                          <m:t>𝟏</m:t>
                        </m:r>
                      </m:sub>
                    </m:sSub>
                    <m:r>
                      <a:rPr lang="en-US" altLang="zh-CN" sz="1600" b="1" i="1" smtClean="0">
                        <a:latin typeface="Cambria Math" panose="02040503050406030204" pitchFamily="18" charset="0"/>
                      </a:rPr>
                      <m:t>,</m:t>
                    </m:r>
                    <m:r>
                      <a:rPr lang="zh-CN" altLang="en-US" sz="1600" b="1" i="1" smtClean="0">
                        <a:latin typeface="Cambria Math" panose="02040503050406030204" pitchFamily="18" charset="0"/>
                      </a:rPr>
                      <m:t>则</m:t>
                    </m:r>
                    <m:r>
                      <a:rPr lang="en-US" altLang="zh-CN" sz="1600" b="1" i="1" smtClean="0">
                        <a:latin typeface="Cambria Math" panose="02040503050406030204" pitchFamily="18" charset="0"/>
                      </a:rPr>
                      <m:t>𝒚</m:t>
                    </m:r>
                    <m:r>
                      <a:rPr lang="en-US" altLang="zh-CN" sz="1600" b="1" i="1" smtClean="0">
                        <a:latin typeface="Cambria Math" panose="02040503050406030204" pitchFamily="18" charset="0"/>
                        <a:ea typeface="Cambria Math" panose="02040503050406030204" pitchFamily="18" charset="0"/>
                      </a:rPr>
                      <m:t>~</m:t>
                    </m:r>
                    <m:r>
                      <a:rPr lang="en-US" altLang="zh-CN" sz="1600" b="1" i="1" smtClean="0">
                        <a:latin typeface="Cambria Math" panose="02040503050406030204" pitchFamily="18" charset="0"/>
                        <a:ea typeface="Cambria Math" panose="02040503050406030204" pitchFamily="18" charset="0"/>
                      </a:rPr>
                      <m:t>𝒉</m:t>
                    </m:r>
                    <m:r>
                      <a:rPr lang="en-US" altLang="zh-CN" sz="1600" b="1" i="1" smtClean="0">
                        <a:latin typeface="Cambria Math" panose="02040503050406030204" pitchFamily="18" charset="0"/>
                        <a:ea typeface="Cambria Math" panose="02040503050406030204" pitchFamily="18" charset="0"/>
                      </a:rPr>
                      <m:t>(</m:t>
                    </m:r>
                    <m:r>
                      <a:rPr lang="en-US" altLang="zh-CN" sz="1600" b="1" i="1" smtClean="0">
                        <a:latin typeface="Cambria Math" panose="02040503050406030204" pitchFamily="18" charset="0"/>
                        <a:ea typeface="Cambria Math" panose="02040503050406030204" pitchFamily="18" charset="0"/>
                      </a:rPr>
                      <m:t>𝒚</m:t>
                    </m:r>
                    <m:r>
                      <a:rPr lang="en-US" altLang="zh-CN" sz="1600" b="1" i="1" smtClean="0">
                        <a:latin typeface="Cambria Math" panose="02040503050406030204" pitchFamily="18" charset="0"/>
                        <a:ea typeface="Cambria Math" panose="02040503050406030204" pitchFamily="18" charset="0"/>
                      </a:rPr>
                      <m:t>)</m:t>
                    </m:r>
                  </m:oMath>
                </a14:m>
                <a:r>
                  <a:rPr lang="en-US" altLang="zh-CN" sz="1600" dirty="0"/>
                  <a:t>;Step3.</a:t>
                </a:r>
                <a:r>
                  <a:rPr lang="zh-CN" altLang="en-US" sz="1600" dirty="0"/>
                  <a:t>若</a:t>
                </a:r>
                <a14:m>
                  <m:oMath xmlns:m="http://schemas.openxmlformats.org/officeDocument/2006/math">
                    <m:sSub>
                      <m:sSubPr>
                        <m:ctrlPr>
                          <a:rPr lang="en-US" altLang="zh-CN" sz="1600" b="1" i="1" smtClean="0">
                            <a:latin typeface="Cambria Math" panose="02040503050406030204" pitchFamily="18" charset="0"/>
                          </a:rPr>
                        </m:ctrlPr>
                      </m:sSubPr>
                      <m:e>
                        <m:r>
                          <a:rPr lang="en-US" altLang="zh-CN" sz="1600" b="1" i="1" smtClean="0">
                            <a:latin typeface="Cambria Math" panose="02040503050406030204" pitchFamily="18" charset="0"/>
                          </a:rPr>
                          <m:t>𝑹</m:t>
                        </m:r>
                      </m:e>
                      <m:sub>
                        <m:r>
                          <a:rPr lang="en-US" altLang="zh-CN" sz="1600" b="1" i="1" smtClean="0">
                            <a:latin typeface="Cambria Math" panose="02040503050406030204" pitchFamily="18" charset="0"/>
                          </a:rPr>
                          <m:t>𝟐</m:t>
                        </m:r>
                      </m:sub>
                    </m:sSub>
                    <m:r>
                      <a:rPr lang="en-US" altLang="zh-CN" sz="1600" b="1" i="1" smtClean="0">
                        <a:latin typeface="Cambria Math" panose="02040503050406030204" pitchFamily="18" charset="0"/>
                      </a:rPr>
                      <m:t>≤</m:t>
                    </m:r>
                    <m:sSup>
                      <m:sSupPr>
                        <m:ctrlPr>
                          <a:rPr lang="en-US" altLang="zh-CN" sz="1600" b="1" i="1" smtClean="0">
                            <a:latin typeface="Cambria Math" panose="02040503050406030204" pitchFamily="18" charset="0"/>
                          </a:rPr>
                        </m:ctrlPr>
                      </m:sSupPr>
                      <m:e>
                        <m:r>
                          <a:rPr lang="en-US" altLang="zh-CN" sz="1600" b="1" i="1" smtClean="0">
                            <a:latin typeface="Cambria Math" panose="02040503050406030204" pitchFamily="18" charset="0"/>
                          </a:rPr>
                          <m:t>𝒆</m:t>
                        </m:r>
                      </m:e>
                      <m:sup>
                        <m:r>
                          <a:rPr lang="en-US" altLang="zh-CN" sz="1600" b="1" i="1" smtClean="0">
                            <a:latin typeface="Cambria Math" panose="02040503050406030204" pitchFamily="18" charset="0"/>
                          </a:rPr>
                          <m:t>−</m:t>
                        </m:r>
                        <m:f>
                          <m:fPr>
                            <m:ctrlPr>
                              <a:rPr lang="en-US" altLang="zh-CN" sz="1600" b="1" i="1" smtClean="0">
                                <a:latin typeface="Cambria Math" panose="02040503050406030204" pitchFamily="18" charset="0"/>
                              </a:rPr>
                            </m:ctrlPr>
                          </m:fPr>
                          <m:num>
                            <m:sSup>
                              <m:sSupPr>
                                <m:ctrlPr>
                                  <a:rPr lang="en-US" altLang="zh-CN" sz="1600" b="1" i="1" smtClean="0">
                                    <a:latin typeface="Cambria Math" panose="02040503050406030204" pitchFamily="18" charset="0"/>
                                  </a:rPr>
                                </m:ctrlPr>
                              </m:sSupPr>
                              <m:e>
                                <m:d>
                                  <m:dPr>
                                    <m:ctrlPr>
                                      <a:rPr lang="en-US" altLang="zh-CN" sz="1600" b="1" i="1" smtClean="0">
                                        <a:latin typeface="Cambria Math" panose="02040503050406030204" pitchFamily="18" charset="0"/>
                                      </a:rPr>
                                    </m:ctrlPr>
                                  </m:dPr>
                                  <m:e>
                                    <m:r>
                                      <a:rPr lang="en-US" altLang="zh-CN" sz="1600" b="1" i="1" smtClean="0">
                                        <a:latin typeface="Cambria Math" panose="02040503050406030204" pitchFamily="18" charset="0"/>
                                      </a:rPr>
                                      <m:t>𝒚</m:t>
                                    </m:r>
                                    <m:r>
                                      <a:rPr lang="en-US" altLang="zh-CN" sz="1600" b="1" i="1" smtClean="0">
                                        <a:latin typeface="Cambria Math" panose="02040503050406030204" pitchFamily="18" charset="0"/>
                                      </a:rPr>
                                      <m:t>−</m:t>
                                    </m:r>
                                    <m:r>
                                      <a:rPr lang="en-US" altLang="zh-CN" sz="1600" b="1" i="1" smtClean="0">
                                        <a:latin typeface="Cambria Math" panose="02040503050406030204" pitchFamily="18" charset="0"/>
                                      </a:rPr>
                                      <m:t>𝟏</m:t>
                                    </m:r>
                                  </m:e>
                                </m:d>
                              </m:e>
                              <m:sup>
                                <m:r>
                                  <a:rPr lang="en-US" altLang="zh-CN" sz="1600" b="1" i="1" smtClean="0">
                                    <a:latin typeface="Cambria Math" panose="02040503050406030204" pitchFamily="18" charset="0"/>
                                  </a:rPr>
                                  <m:t>𝟐</m:t>
                                </m:r>
                              </m:sup>
                            </m:sSup>
                          </m:num>
                          <m:den>
                            <m:r>
                              <a:rPr lang="en-US" altLang="zh-CN" sz="1600" b="1" i="1" smtClean="0">
                                <a:latin typeface="Cambria Math" panose="02040503050406030204" pitchFamily="18" charset="0"/>
                              </a:rPr>
                              <m:t>𝟐</m:t>
                            </m:r>
                          </m:den>
                        </m:f>
                      </m:sup>
                    </m:sSup>
                    <m:r>
                      <a:rPr lang="en-US" altLang="zh-CN" sz="1600" b="1" i="1" smtClean="0">
                        <a:latin typeface="Cambria Math" panose="02040503050406030204" pitchFamily="18" charset="0"/>
                      </a:rPr>
                      <m:t>,</m:t>
                    </m:r>
                  </m:oMath>
                </a14:m>
                <a:r>
                  <a:rPr lang="zh-CN" altLang="en-US" sz="1600" dirty="0"/>
                  <a:t>或等价地</a:t>
                </a:r>
                <a14:m>
                  <m:oMath xmlns:m="http://schemas.openxmlformats.org/officeDocument/2006/math">
                    <m:r>
                      <a:rPr lang="en-US" altLang="zh-CN" sz="1600" b="1" i="1" smtClean="0">
                        <a:latin typeface="Cambria Math" panose="02040503050406030204" pitchFamily="18" charset="0"/>
                      </a:rPr>
                      <m:t>−</m:t>
                    </m:r>
                    <m:r>
                      <a:rPr lang="en-US" altLang="zh-CN" sz="1600" b="1" i="1" smtClean="0">
                        <a:latin typeface="Cambria Math" panose="02040503050406030204" pitchFamily="18" charset="0"/>
                      </a:rPr>
                      <m:t>𝒍𝒏</m:t>
                    </m:r>
                    <m:sSub>
                      <m:sSubPr>
                        <m:ctrlPr>
                          <a:rPr lang="en-US" altLang="zh-CN" sz="1600" b="1" i="1" smtClean="0">
                            <a:latin typeface="Cambria Math" panose="02040503050406030204" pitchFamily="18" charset="0"/>
                          </a:rPr>
                        </m:ctrlPr>
                      </m:sSubPr>
                      <m:e>
                        <m:r>
                          <a:rPr lang="en-US" altLang="zh-CN" sz="1600" b="1" i="1" smtClean="0">
                            <a:latin typeface="Cambria Math" panose="02040503050406030204" pitchFamily="18" charset="0"/>
                          </a:rPr>
                          <m:t>𝑹</m:t>
                        </m:r>
                      </m:e>
                      <m:sub>
                        <m:r>
                          <a:rPr lang="en-US" altLang="zh-CN" sz="1600" b="1" i="1" smtClean="0">
                            <a:latin typeface="Cambria Math" panose="02040503050406030204" pitchFamily="18" charset="0"/>
                          </a:rPr>
                          <m:t>𝟐</m:t>
                        </m:r>
                      </m:sub>
                    </m:sSub>
                    <m:r>
                      <a:rPr lang="en-US" altLang="zh-CN" sz="1600" b="1" i="1" smtClean="0">
                        <a:latin typeface="Cambria Math" panose="02040503050406030204" pitchFamily="18" charset="0"/>
                      </a:rPr>
                      <m:t>≥</m:t>
                    </m:r>
                    <m:f>
                      <m:fPr>
                        <m:ctrlPr>
                          <a:rPr lang="en-US" altLang="zh-CN" sz="1600" b="1" i="1" smtClean="0">
                            <a:latin typeface="Cambria Math" panose="02040503050406030204" pitchFamily="18" charset="0"/>
                          </a:rPr>
                        </m:ctrlPr>
                      </m:fPr>
                      <m:num>
                        <m:sSup>
                          <m:sSupPr>
                            <m:ctrlPr>
                              <a:rPr lang="en-US" altLang="zh-CN" sz="1600" b="1" i="1" smtClean="0">
                                <a:latin typeface="Cambria Math" panose="02040503050406030204" pitchFamily="18" charset="0"/>
                              </a:rPr>
                            </m:ctrlPr>
                          </m:sSupPr>
                          <m:e>
                            <m:d>
                              <m:dPr>
                                <m:ctrlPr>
                                  <a:rPr lang="en-US" altLang="zh-CN" sz="1600" b="1" i="1" smtClean="0">
                                    <a:latin typeface="Cambria Math" panose="02040503050406030204" pitchFamily="18" charset="0"/>
                                  </a:rPr>
                                </m:ctrlPr>
                              </m:dPr>
                              <m:e>
                                <m:r>
                                  <a:rPr lang="en-US" altLang="zh-CN" sz="1600" b="1" i="1" smtClean="0">
                                    <a:latin typeface="Cambria Math" panose="02040503050406030204" pitchFamily="18" charset="0"/>
                                  </a:rPr>
                                  <m:t>𝒚</m:t>
                                </m:r>
                                <m:r>
                                  <a:rPr lang="en-US" altLang="zh-CN" sz="1600" b="1" i="1" smtClean="0">
                                    <a:latin typeface="Cambria Math" panose="02040503050406030204" pitchFamily="18" charset="0"/>
                                  </a:rPr>
                                  <m:t>−</m:t>
                                </m:r>
                                <m:r>
                                  <a:rPr lang="en-US" altLang="zh-CN" sz="1600" b="1" i="1" smtClean="0">
                                    <a:latin typeface="Cambria Math" panose="02040503050406030204" pitchFamily="18" charset="0"/>
                                  </a:rPr>
                                  <m:t>𝟏</m:t>
                                </m:r>
                              </m:e>
                            </m:d>
                          </m:e>
                          <m:sup>
                            <m:r>
                              <a:rPr lang="en-US" altLang="zh-CN" sz="1600" b="1" i="1" smtClean="0">
                                <a:latin typeface="Cambria Math" panose="02040503050406030204" pitchFamily="18" charset="0"/>
                              </a:rPr>
                              <m:t>𝟐</m:t>
                            </m:r>
                          </m:sup>
                        </m:sSup>
                      </m:num>
                      <m:den>
                        <m:r>
                          <a:rPr lang="en-US" altLang="zh-CN" sz="1600" b="1" i="1" smtClean="0">
                            <a:latin typeface="Cambria Math" panose="02040503050406030204" pitchFamily="18" charset="0"/>
                          </a:rPr>
                          <m:t>𝟐</m:t>
                        </m:r>
                      </m:den>
                    </m:f>
                  </m:oMath>
                </a14:m>
                <a:r>
                  <a:rPr lang="en-US" altLang="zh-CN" sz="1600" dirty="0"/>
                  <a:t>,</a:t>
                </a:r>
                <a:r>
                  <a:rPr lang="zh-CN" altLang="en-US" sz="1600" dirty="0"/>
                  <a:t>则令</a:t>
                </a:r>
                <a14:m>
                  <m:oMath xmlns:m="http://schemas.openxmlformats.org/officeDocument/2006/math">
                    <m:r>
                      <a:rPr lang="en-US" altLang="zh-CN" sz="1600" b="1" i="1" smtClean="0">
                        <a:latin typeface="Cambria Math" panose="02040503050406030204" pitchFamily="18" charset="0"/>
                      </a:rPr>
                      <m:t>𝒙</m:t>
                    </m:r>
                    <m:r>
                      <a:rPr lang="en-US" altLang="zh-CN" sz="1600" b="1" i="1" smtClean="0">
                        <a:latin typeface="Cambria Math" panose="02040503050406030204" pitchFamily="18" charset="0"/>
                      </a:rPr>
                      <m:t>=</m:t>
                    </m:r>
                    <m:r>
                      <a:rPr lang="en-US" altLang="zh-CN" sz="1600" b="1" i="1" smtClean="0">
                        <a:latin typeface="Cambria Math" panose="02040503050406030204" pitchFamily="18" charset="0"/>
                      </a:rPr>
                      <m:t>𝒚</m:t>
                    </m:r>
                  </m:oMath>
                </a14:m>
                <a:r>
                  <a:rPr lang="en-US" altLang="zh-CN" sz="1600" dirty="0"/>
                  <a:t>,</a:t>
                </a:r>
                <a:r>
                  <a:rPr lang="zh-CN" altLang="en-US" sz="1600" dirty="0"/>
                  <a:t>否则转</a:t>
                </a:r>
                <a:r>
                  <a:rPr lang="en-US" altLang="zh-CN" sz="1600" dirty="0"/>
                  <a:t>Step1.</a:t>
                </a:r>
                <a:endParaRPr lang="zh-CN" altLang="en-US" sz="1600"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926" t="-1193" b="-911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F1B43FB6-9216-43F6-9B9A-D94E361DBA5B}"/>
                  </a:ext>
                </a:extLst>
              </p:cNvPr>
              <p:cNvSpPr txBox="1"/>
              <p:nvPr/>
            </p:nvSpPr>
            <p:spPr>
              <a:xfrm>
                <a:off x="7185248" y="2385045"/>
                <a:ext cx="2520727" cy="169681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𝑃</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𝑋</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𝑃</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𝑌</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r>
                            <m:rPr>
                              <m:lit/>
                            </m:rPr>
                            <a:rPr lang="en-US" altLang="zh-CN" b="0" i="1" smtClean="0">
                              <a:latin typeface="Cambria Math" panose="02040503050406030204" pitchFamily="18" charset="0"/>
                            </a:rPr>
                            <m:t>|</m:t>
                          </m:r>
                          <m:r>
                            <a:rPr lang="en-US" altLang="zh-CN" b="0" i="1" smtClean="0">
                              <a:latin typeface="Cambria Math" panose="02040503050406030204" pitchFamily="18" charset="0"/>
                            </a:rPr>
                            <m:t>𝑅</m:t>
                          </m:r>
                          <m:r>
                            <a:rPr lang="en-US" altLang="zh-CN" b="0" i="1" smtClean="0">
                              <a:latin typeface="Cambria Math" panose="02040503050406030204" pitchFamily="18" charset="0"/>
                            </a:rPr>
                            <m:t>≤</m:t>
                          </m:r>
                          <m:r>
                            <a:rPr lang="en-US" altLang="zh-CN" b="0" i="1" smtClean="0">
                              <a:latin typeface="Cambria Math" panose="02040503050406030204" pitchFamily="18" charset="0"/>
                            </a:rPr>
                            <m:t>𝑔</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𝑌</m:t>
                              </m:r>
                            </m:e>
                          </m:d>
                        </m:e>
                      </m:d>
                      <m:r>
                        <a:rPr lang="en-US" altLang="zh-CN" b="0" i="0" smtClean="0">
                          <a:latin typeface="Cambria Math" panose="02040503050406030204" pitchFamily="18" charset="0"/>
                        </a:rPr>
                        <m:t>=</m:t>
                      </m:r>
                      <m:f>
                        <m:fPr>
                          <m:ctrlPr>
                            <a:rPr lang="en-US" altLang="zh-CN" b="0" i="1" smtClean="0">
                              <a:latin typeface="Cambria Math" panose="02040503050406030204" pitchFamily="18" charset="0"/>
                            </a:rPr>
                          </m:ctrlPr>
                        </m:fPr>
                        <m:num>
                          <m:r>
                            <m:rPr>
                              <m:sty m:val="p"/>
                            </m:rPr>
                            <a:rPr lang="en-US" altLang="zh-CN" b="0" i="0" smtClean="0">
                              <a:latin typeface="Cambria Math" panose="02040503050406030204" pitchFamily="18" charset="0"/>
                            </a:rPr>
                            <m:t>P</m:t>
                          </m:r>
                          <m:d>
                            <m:dPr>
                              <m:ctrlPr>
                                <a:rPr lang="en-US" altLang="zh-CN" b="0" i="1" smtClean="0">
                                  <a:latin typeface="Cambria Math" panose="02040503050406030204" pitchFamily="18" charset="0"/>
                                </a:rPr>
                              </m:ctrlPr>
                            </m:dPr>
                            <m:e>
                              <m:r>
                                <m:rPr>
                                  <m:sty m:val="p"/>
                                </m:rPr>
                                <a:rPr lang="en-US" altLang="zh-CN" b="0" i="0" smtClean="0">
                                  <a:latin typeface="Cambria Math" panose="02040503050406030204" pitchFamily="18" charset="0"/>
                                </a:rPr>
                                <m:t>Y</m:t>
                              </m:r>
                              <m:r>
                                <a:rPr lang="en-US" altLang="zh-CN" b="0" i="0" smtClean="0">
                                  <a:latin typeface="Cambria Math" panose="02040503050406030204" pitchFamily="18" charset="0"/>
                                </a:rPr>
                                <m:t>≤</m:t>
                              </m:r>
                              <m:r>
                                <m:rPr>
                                  <m:sty m:val="p"/>
                                </m:rPr>
                                <a:rPr lang="en-US" altLang="zh-CN" b="0" i="0" smtClean="0">
                                  <a:latin typeface="Cambria Math" panose="02040503050406030204" pitchFamily="18" charset="0"/>
                                </a:rPr>
                                <m:t>y</m:t>
                              </m:r>
                              <m:r>
                                <a:rPr lang="en-US" altLang="zh-CN" b="0" i="0" smtClean="0">
                                  <a:latin typeface="Cambria Math" panose="02040503050406030204" pitchFamily="18" charset="0"/>
                                </a:rPr>
                                <m:t>,</m:t>
                              </m:r>
                              <m:r>
                                <m:rPr>
                                  <m:sty m:val="p"/>
                                </m:rPr>
                                <a:rPr lang="en-US" altLang="zh-CN" b="0" i="0" smtClean="0">
                                  <a:latin typeface="Cambria Math" panose="02040503050406030204" pitchFamily="18" charset="0"/>
                                </a:rPr>
                                <m:t>R</m:t>
                              </m:r>
                              <m:r>
                                <a:rPr lang="en-US" altLang="zh-CN" b="0" i="0" smtClean="0">
                                  <a:latin typeface="Cambria Math" panose="02040503050406030204" pitchFamily="18" charset="0"/>
                                </a:rPr>
                                <m:t>≤</m:t>
                              </m:r>
                              <m:r>
                                <a:rPr lang="en-US" altLang="zh-CN" b="0" i="1" smtClean="0">
                                  <a:latin typeface="Cambria Math" panose="02040503050406030204" pitchFamily="18" charset="0"/>
                                </a:rPr>
                                <m:t>𝑔</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𝑌</m:t>
                                  </m:r>
                                </m:e>
                              </m:d>
                            </m:e>
                          </m:d>
                        </m:num>
                        <m:den>
                          <m:r>
                            <a:rPr lang="en-US" altLang="zh-CN" b="0" i="1" smtClean="0">
                              <a:latin typeface="Cambria Math" panose="02040503050406030204" pitchFamily="18" charset="0"/>
                            </a:rPr>
                            <m:t>𝑃</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𝑅</m:t>
                              </m:r>
                              <m:r>
                                <a:rPr lang="en-US" altLang="zh-CN" b="0" i="1" smtClean="0">
                                  <a:latin typeface="Cambria Math" panose="02040503050406030204" pitchFamily="18" charset="0"/>
                                </a:rPr>
                                <m:t>≤</m:t>
                              </m:r>
                              <m:r>
                                <a:rPr lang="en-US" altLang="zh-CN" b="0" i="1" smtClean="0">
                                  <a:latin typeface="Cambria Math" panose="02040503050406030204" pitchFamily="18" charset="0"/>
                                </a:rPr>
                                <m:t>𝑔</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𝑌</m:t>
                                  </m:r>
                                </m:e>
                              </m:d>
                            </m:e>
                          </m:d>
                        </m:den>
                      </m:f>
                      <m:r>
                        <a:rPr lang="en-US" altLang="zh-CN" b="0" i="1" smtClean="0">
                          <a:latin typeface="Cambria Math" panose="02040503050406030204" pitchFamily="18" charset="0"/>
                        </a:rPr>
                        <m:t>=</m:t>
                      </m:r>
                      <m:nary>
                        <m:naryPr>
                          <m:ctrlPr>
                            <a:rPr lang="en-US"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m:t>
                          </m:r>
                          <m:r>
                            <a:rPr lang="en-US" altLang="zh-CN" b="0" i="1" smtClean="0">
                              <a:latin typeface="Cambria Math" panose="02040503050406030204" pitchFamily="18" charset="0"/>
                            </a:rPr>
                            <m:t>∞</m:t>
                          </m:r>
                        </m:sub>
                        <m:sup>
                          <m:r>
                            <a:rPr lang="en-US" altLang="zh-CN" b="0" i="1" smtClean="0">
                              <a:latin typeface="Cambria Math" panose="02040503050406030204" pitchFamily="18" charset="0"/>
                            </a:rPr>
                            <m:t>𝑦</m:t>
                          </m:r>
                        </m:sup>
                        <m:e>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𝑧</m:t>
                              </m:r>
                            </m:e>
                          </m:d>
                          <m:r>
                            <a:rPr lang="en-US" altLang="zh-CN" b="0" i="1" smtClean="0">
                              <a:latin typeface="Cambria Math" panose="02040503050406030204" pitchFamily="18" charset="0"/>
                            </a:rPr>
                            <m:t>𝑑𝑧</m:t>
                          </m:r>
                        </m:e>
                      </m:nary>
                    </m:oMath>
                  </m:oMathPara>
                </a14:m>
                <a:endParaRPr lang="zh-CN" altLang="en-US" dirty="0"/>
              </a:p>
            </p:txBody>
          </p:sp>
        </mc:Choice>
        <mc:Fallback xmlns="">
          <p:sp>
            <p:nvSpPr>
              <p:cNvPr id="4" name="文本框 3">
                <a:extLst>
                  <a:ext uri="{FF2B5EF4-FFF2-40B4-BE49-F238E27FC236}">
                    <a16:creationId xmlns:a16="http://schemas.microsoft.com/office/drawing/2014/main" id="{F1B43FB6-9216-43F6-9B9A-D94E361DBA5B}"/>
                  </a:ext>
                </a:extLst>
              </p:cNvPr>
              <p:cNvSpPr txBox="1">
                <a:spLocks noRot="1" noChangeAspect="1" noMove="1" noResize="1" noEditPoints="1" noAdjustHandles="1" noChangeArrowheads="1" noChangeShapeType="1" noTextEdit="1"/>
              </p:cNvSpPr>
              <p:nvPr/>
            </p:nvSpPr>
            <p:spPr>
              <a:xfrm>
                <a:off x="7185248" y="2385045"/>
                <a:ext cx="2520727" cy="1696811"/>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F709122C-4247-4546-A19C-E6965E140B51}"/>
                  </a:ext>
                </a:extLst>
              </p:cNvPr>
              <p:cNvSpPr txBox="1"/>
              <p:nvPr/>
            </p:nvSpPr>
            <p:spPr>
              <a:xfrm>
                <a:off x="5169471" y="113566"/>
                <a:ext cx="4536504" cy="830997"/>
              </a:xfrm>
              <a:prstGeom prst="rect">
                <a:avLst/>
              </a:prstGeom>
              <a:noFill/>
            </p:spPr>
            <p:txBody>
              <a:bodyPr wrap="square" rtlCol="0">
                <a:spAutoFit/>
              </a:bodyPr>
              <a:lstStyle/>
              <a:p>
                <a:r>
                  <a:rPr lang="zh-CN" altLang="en-US" dirty="0">
                    <a:solidFill>
                      <a:srgbClr val="FF0000"/>
                    </a:solidFill>
                  </a:rPr>
                  <a:t>以概率</a:t>
                </a:r>
                <a14:m>
                  <m:oMath xmlns:m="http://schemas.openxmlformats.org/officeDocument/2006/math">
                    <m:r>
                      <a:rPr lang="en-US" altLang="zh-CN" b="0" i="1" smtClean="0">
                        <a:solidFill>
                          <a:srgbClr val="FF0000"/>
                        </a:solidFill>
                        <a:latin typeface="Cambria Math" panose="02040503050406030204" pitchFamily="18" charset="0"/>
                      </a:rPr>
                      <m:t>𝑓</m:t>
                    </m:r>
                    <m:r>
                      <a:rPr lang="en-US" altLang="zh-CN" b="0" i="1" smtClean="0">
                        <a:solidFill>
                          <a:srgbClr val="FF0000"/>
                        </a:solidFill>
                        <a:latin typeface="Cambria Math" panose="02040503050406030204" pitchFamily="18" charset="0"/>
                      </a:rPr>
                      <m:t>(</m:t>
                    </m:r>
                    <m:r>
                      <a:rPr lang="en-US" altLang="zh-CN" b="0" i="1" smtClean="0">
                        <a:solidFill>
                          <a:srgbClr val="FF0000"/>
                        </a:solidFill>
                        <a:latin typeface="Cambria Math" panose="02040503050406030204" pitchFamily="18" charset="0"/>
                      </a:rPr>
                      <m:t>𝑋</m:t>
                    </m:r>
                    <m:r>
                      <a:rPr lang="en-US" altLang="zh-CN" b="0" i="1" smtClean="0">
                        <a:solidFill>
                          <a:srgbClr val="FF0000"/>
                        </a:solidFill>
                        <a:latin typeface="Cambria Math" panose="02040503050406030204" pitchFamily="18" charset="0"/>
                      </a:rPr>
                      <m:t>)/</m:t>
                    </m:r>
                    <m:r>
                      <a:rPr lang="en-US" altLang="zh-CN" b="0" i="1" smtClean="0">
                        <a:solidFill>
                          <a:srgbClr val="FF0000"/>
                        </a:solidFill>
                        <a:latin typeface="Cambria Math" panose="02040503050406030204" pitchFamily="18" charset="0"/>
                      </a:rPr>
                      <m:t>𝑐𝑔</m:t>
                    </m:r>
                    <m:r>
                      <a:rPr lang="en-US" altLang="zh-CN" b="0" i="1" smtClean="0">
                        <a:solidFill>
                          <a:srgbClr val="FF0000"/>
                        </a:solidFill>
                        <a:latin typeface="Cambria Math" panose="02040503050406030204" pitchFamily="18" charset="0"/>
                      </a:rPr>
                      <m:t>(</m:t>
                    </m:r>
                    <m:r>
                      <a:rPr lang="en-US" altLang="zh-CN" b="0" i="1" smtClean="0">
                        <a:solidFill>
                          <a:srgbClr val="FF0000"/>
                        </a:solidFill>
                        <a:latin typeface="Cambria Math" panose="02040503050406030204" pitchFamily="18" charset="0"/>
                      </a:rPr>
                      <m:t>𝑋</m:t>
                    </m:r>
                    <m:r>
                      <a:rPr lang="en-US" altLang="zh-CN" b="0" i="1" smtClean="0">
                        <a:solidFill>
                          <a:srgbClr val="FF0000"/>
                        </a:solidFill>
                        <a:latin typeface="Cambria Math" panose="02040503050406030204" pitchFamily="18" charset="0"/>
                      </a:rPr>
                      <m:t>)</m:t>
                    </m:r>
                    <m:r>
                      <a:rPr lang="zh-CN" altLang="en-US" i="1">
                        <a:solidFill>
                          <a:srgbClr val="FF0000"/>
                        </a:solidFill>
                        <a:latin typeface="Cambria Math" panose="02040503050406030204" pitchFamily="18" charset="0"/>
                      </a:rPr>
                      <m:t>接受</m:t>
                    </m:r>
                  </m:oMath>
                </a14:m>
                <a:r>
                  <a:rPr lang="zh-CN" altLang="en-US" dirty="0">
                    <a:solidFill>
                      <a:srgbClr val="FF0000"/>
                    </a:solidFill>
                  </a:rPr>
                  <a:t>值</a:t>
                </a:r>
                <a14:m>
                  <m:oMath xmlns:m="http://schemas.openxmlformats.org/officeDocument/2006/math">
                    <m:r>
                      <a:rPr lang="en-US" altLang="zh-CN" b="0" i="1" dirty="0" smtClean="0">
                        <a:solidFill>
                          <a:srgbClr val="FF0000"/>
                        </a:solidFill>
                        <a:latin typeface="Cambria Math" panose="02040503050406030204" pitchFamily="18" charset="0"/>
                      </a:rPr>
                      <m:t>𝑋</m:t>
                    </m:r>
                  </m:oMath>
                </a14:m>
                <a:r>
                  <a:rPr lang="zh-CN" altLang="en-US" dirty="0">
                    <a:solidFill>
                      <a:srgbClr val="FF0000"/>
                    </a:solidFill>
                  </a:rPr>
                  <a:t>的方式：通过生成一个</a:t>
                </a:r>
                <a14:m>
                  <m:oMath xmlns:m="http://schemas.openxmlformats.org/officeDocument/2006/math">
                    <m:r>
                      <a:rPr lang="en-US" altLang="zh-CN" b="0" i="1" smtClean="0">
                        <a:solidFill>
                          <a:srgbClr val="FF0000"/>
                        </a:solidFill>
                        <a:latin typeface="Cambria Math" panose="02040503050406030204" pitchFamily="18" charset="0"/>
                      </a:rPr>
                      <m:t>(0,1)</m:t>
                    </m:r>
                  </m:oMath>
                </a14:m>
                <a:r>
                  <a:rPr lang="zh-CN" altLang="en-US" dirty="0">
                    <a:solidFill>
                      <a:srgbClr val="FF0000"/>
                    </a:solidFill>
                  </a:rPr>
                  <a:t>上均匀随机分布的随机变量</a:t>
                </a:r>
                <a:r>
                  <a:rPr lang="en-US" altLang="zh-CN" dirty="0">
                    <a:solidFill>
                      <a:srgbClr val="FF0000"/>
                    </a:solidFill>
                  </a:rPr>
                  <a:t>R,</a:t>
                </a:r>
                <a:r>
                  <a:rPr lang="zh-CN" altLang="en-US" dirty="0">
                    <a:solidFill>
                      <a:srgbClr val="FF0000"/>
                    </a:solidFill>
                  </a:rPr>
                  <a:t>然后如果</a:t>
                </a:r>
                <a14:m>
                  <m:oMath xmlns:m="http://schemas.openxmlformats.org/officeDocument/2006/math">
                    <m:r>
                      <a:rPr lang="en-US" altLang="zh-CN" b="1" i="1" smtClean="0">
                        <a:solidFill>
                          <a:srgbClr val="0000FF"/>
                        </a:solidFill>
                        <a:latin typeface="Cambria Math" panose="02040503050406030204" pitchFamily="18" charset="0"/>
                      </a:rPr>
                      <m:t>𝑹</m:t>
                    </m:r>
                    <m:r>
                      <a:rPr lang="en-US" altLang="zh-CN" b="1" i="1" smtClean="0">
                        <a:solidFill>
                          <a:srgbClr val="0000FF"/>
                        </a:solidFill>
                        <a:latin typeface="Cambria Math" panose="02040503050406030204" pitchFamily="18" charset="0"/>
                      </a:rPr>
                      <m:t>≤</m:t>
                    </m:r>
                    <m:r>
                      <a:rPr lang="en-US" altLang="zh-CN" b="1" i="1" smtClean="0">
                        <a:solidFill>
                          <a:srgbClr val="0000FF"/>
                        </a:solidFill>
                        <a:latin typeface="Cambria Math" panose="02040503050406030204" pitchFamily="18" charset="0"/>
                      </a:rPr>
                      <m:t>𝒇</m:t>
                    </m:r>
                    <m:r>
                      <a:rPr lang="en-US" altLang="zh-CN" b="1" i="1" smtClean="0">
                        <a:solidFill>
                          <a:srgbClr val="0000FF"/>
                        </a:solidFill>
                        <a:latin typeface="Cambria Math" panose="02040503050406030204" pitchFamily="18" charset="0"/>
                      </a:rPr>
                      <m:t>(</m:t>
                    </m:r>
                    <m:r>
                      <a:rPr lang="en-US" altLang="zh-CN" b="1" i="1" smtClean="0">
                        <a:solidFill>
                          <a:srgbClr val="0000FF"/>
                        </a:solidFill>
                        <a:latin typeface="Cambria Math" panose="02040503050406030204" pitchFamily="18" charset="0"/>
                      </a:rPr>
                      <m:t>𝑿</m:t>
                    </m:r>
                    <m:r>
                      <a:rPr lang="en-US" altLang="zh-CN" b="1" i="1" smtClean="0">
                        <a:solidFill>
                          <a:srgbClr val="0000FF"/>
                        </a:solidFill>
                        <a:latin typeface="Cambria Math" panose="02040503050406030204" pitchFamily="18" charset="0"/>
                      </a:rPr>
                      <m:t>)/</m:t>
                    </m:r>
                    <m:r>
                      <a:rPr lang="en-US" altLang="zh-CN" b="1" i="1" smtClean="0">
                        <a:solidFill>
                          <a:srgbClr val="0000FF"/>
                        </a:solidFill>
                        <a:latin typeface="Cambria Math" panose="02040503050406030204" pitchFamily="18" charset="0"/>
                      </a:rPr>
                      <m:t>𝒄𝒈</m:t>
                    </m:r>
                    <m:r>
                      <a:rPr lang="en-US" altLang="zh-CN" b="1" i="1" smtClean="0">
                        <a:solidFill>
                          <a:srgbClr val="0000FF"/>
                        </a:solidFill>
                        <a:latin typeface="Cambria Math" panose="02040503050406030204" pitchFamily="18" charset="0"/>
                      </a:rPr>
                      <m:t>(</m:t>
                    </m:r>
                    <m:r>
                      <a:rPr lang="en-US" altLang="zh-CN" b="1" i="1" smtClean="0">
                        <a:solidFill>
                          <a:srgbClr val="0000FF"/>
                        </a:solidFill>
                        <a:latin typeface="Cambria Math" panose="02040503050406030204" pitchFamily="18" charset="0"/>
                      </a:rPr>
                      <m:t>𝑿</m:t>
                    </m:r>
                    <m:r>
                      <a:rPr lang="en-US" altLang="zh-CN" b="1" i="1" smtClean="0">
                        <a:solidFill>
                          <a:srgbClr val="0000FF"/>
                        </a:solidFill>
                        <a:latin typeface="Cambria Math" panose="02040503050406030204" pitchFamily="18" charset="0"/>
                      </a:rPr>
                      <m:t>)</m:t>
                    </m:r>
                  </m:oMath>
                </a14:m>
                <a:r>
                  <a:rPr lang="zh-CN" altLang="en-US" dirty="0">
                    <a:solidFill>
                      <a:srgbClr val="FF0000"/>
                    </a:solidFill>
                  </a:rPr>
                  <a:t>，则接受</a:t>
                </a:r>
                <a14:m>
                  <m:oMath xmlns:m="http://schemas.openxmlformats.org/officeDocument/2006/math">
                    <m:r>
                      <a:rPr lang="en-US" altLang="zh-CN" b="0" i="1" smtClean="0">
                        <a:solidFill>
                          <a:srgbClr val="FF0000"/>
                        </a:solidFill>
                        <a:latin typeface="Cambria Math" panose="02040503050406030204" pitchFamily="18" charset="0"/>
                      </a:rPr>
                      <m:t>𝑋</m:t>
                    </m:r>
                  </m:oMath>
                </a14:m>
                <a:endParaRPr lang="zh-CN" altLang="en-US" dirty="0">
                  <a:solidFill>
                    <a:srgbClr val="FF0000"/>
                  </a:solidFill>
                </a:endParaRPr>
              </a:p>
            </p:txBody>
          </p:sp>
        </mc:Choice>
        <mc:Fallback xmlns="">
          <p:sp>
            <p:nvSpPr>
              <p:cNvPr id="5" name="文本框 4">
                <a:extLst>
                  <a:ext uri="{FF2B5EF4-FFF2-40B4-BE49-F238E27FC236}">
                    <a16:creationId xmlns:a16="http://schemas.microsoft.com/office/drawing/2014/main" id="{F709122C-4247-4546-A19C-E6965E140B51}"/>
                  </a:ext>
                </a:extLst>
              </p:cNvPr>
              <p:cNvSpPr txBox="1">
                <a:spLocks noRot="1" noChangeAspect="1" noMove="1" noResize="1" noEditPoints="1" noAdjustHandles="1" noChangeArrowheads="1" noChangeShapeType="1" noTextEdit="1"/>
              </p:cNvSpPr>
              <p:nvPr/>
            </p:nvSpPr>
            <p:spPr>
              <a:xfrm>
                <a:off x="5169471" y="113566"/>
                <a:ext cx="4536504" cy="830997"/>
              </a:xfrm>
              <a:prstGeom prst="rect">
                <a:avLst/>
              </a:prstGeom>
              <a:blipFill>
                <a:blip r:embed="rId4"/>
                <a:stretch>
                  <a:fillRect l="-672" t="-2941" b="-8088"/>
                </a:stretch>
              </a:blipFill>
            </p:spPr>
            <p:txBody>
              <a:bodyPr/>
              <a:lstStyle/>
              <a:p>
                <a:r>
                  <a:rPr lang="zh-CN" altLang="en-US">
                    <a:noFill/>
                  </a:rPr>
                  <a:t> </a:t>
                </a:r>
              </a:p>
            </p:txBody>
          </p:sp>
        </mc:Fallback>
      </mc:AlternateContent>
    </p:spTree>
  </p:cSld>
  <p:clrMapOvr>
    <a:masterClrMapping/>
  </p:clrMapOvr>
  <p:transition spd="med">
    <p:random/>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2C269B-6E85-44F2-AA08-9FD6502CBDEE}"/>
              </a:ext>
            </a:extLst>
          </p:cNvPr>
          <p:cNvSpPr>
            <a:spLocks noGrp="1"/>
          </p:cNvSpPr>
          <p:nvPr>
            <p:ph type="title"/>
          </p:nvPr>
        </p:nvSpPr>
        <p:spPr/>
        <p:txBody>
          <a:bodyPr/>
          <a:lstStyle/>
          <a:p>
            <a:r>
              <a:rPr lang="en-US" altLang="zh-CN" dirty="0"/>
              <a:t>1</a:t>
            </a:r>
            <a:r>
              <a:rPr lang="zh-CN" altLang="en-US" dirty="0"/>
              <a:t>随机变量的仿真</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09163F37-AD20-4C88-9C68-908F4DEACC63}"/>
                  </a:ext>
                </a:extLst>
              </p:cNvPr>
              <p:cNvSpPr>
                <a:spLocks noGrp="1"/>
              </p:cNvSpPr>
              <p:nvPr>
                <p:ph idx="1"/>
              </p:nvPr>
            </p:nvSpPr>
            <p:spPr/>
            <p:txBody>
              <a:bodyPr/>
              <a:lstStyle/>
              <a:p>
                <a:r>
                  <a:rPr lang="zh-CN" altLang="en-US" dirty="0"/>
                  <a:t>例，利用拒绝抽样法生成具有密度函数</a:t>
                </a:r>
                <a14:m>
                  <m:oMath xmlns:m="http://schemas.openxmlformats.org/officeDocument/2006/math">
                    <m:r>
                      <a:rPr lang="en-US" altLang="zh-CN" b="1" i="1" smtClean="0">
                        <a:latin typeface="Cambria Math" panose="02040503050406030204" pitchFamily="18" charset="0"/>
                      </a:rPr>
                      <m:t>𝒇</m:t>
                    </m:r>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𝒙</m:t>
                        </m:r>
                      </m:e>
                    </m:d>
                    <m:r>
                      <a:rPr lang="en-US" altLang="zh-CN" b="1" i="1" smtClean="0">
                        <a:latin typeface="Cambria Math" panose="02040503050406030204" pitchFamily="18" charset="0"/>
                      </a:rPr>
                      <m:t>=</m:t>
                    </m:r>
                    <m:r>
                      <a:rPr lang="en-US" altLang="zh-CN" b="1" i="1" smtClean="0">
                        <a:latin typeface="Cambria Math" panose="02040503050406030204" pitchFamily="18" charset="0"/>
                      </a:rPr>
                      <m:t>𝟐𝟎</m:t>
                    </m:r>
                    <m:r>
                      <a:rPr lang="en-US" altLang="zh-CN" b="1" i="1" smtClean="0">
                        <a:latin typeface="Cambria Math" panose="02040503050406030204" pitchFamily="18" charset="0"/>
                      </a:rPr>
                      <m:t>𝒙</m:t>
                    </m:r>
                    <m:sSup>
                      <m:sSupPr>
                        <m:ctrlPr>
                          <a:rPr lang="en-US" altLang="zh-CN" b="1" i="1" smtClean="0">
                            <a:latin typeface="Cambria Math" panose="02040503050406030204" pitchFamily="18" charset="0"/>
                          </a:rPr>
                        </m:ctrlPr>
                      </m:sSupPr>
                      <m:e>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𝟏</m:t>
                            </m:r>
                            <m:r>
                              <a:rPr lang="en-US" altLang="zh-CN" b="1" i="1" smtClean="0">
                                <a:latin typeface="Cambria Math" panose="02040503050406030204" pitchFamily="18" charset="0"/>
                              </a:rPr>
                              <m:t>−</m:t>
                            </m:r>
                            <m:r>
                              <a:rPr lang="en-US" altLang="zh-CN" b="1" i="1" smtClean="0">
                                <a:latin typeface="Cambria Math" panose="02040503050406030204" pitchFamily="18" charset="0"/>
                              </a:rPr>
                              <m:t>𝒙</m:t>
                            </m:r>
                          </m:e>
                        </m:d>
                      </m:e>
                      <m:sup>
                        <m:r>
                          <a:rPr lang="en-US" altLang="zh-CN" b="1" i="1" smtClean="0">
                            <a:latin typeface="Cambria Math" panose="02040503050406030204" pitchFamily="18" charset="0"/>
                          </a:rPr>
                          <m:t>𝟑</m:t>
                        </m:r>
                      </m:sup>
                    </m:sSup>
                    <m:r>
                      <a:rPr lang="en-US" altLang="zh-CN" b="1" i="1" smtClean="0">
                        <a:latin typeface="Cambria Math" panose="02040503050406030204" pitchFamily="18" charset="0"/>
                      </a:rPr>
                      <m:t>,</m:t>
                    </m:r>
                    <m:r>
                      <a:rPr lang="en-US" altLang="zh-CN" b="1" i="1" smtClean="0">
                        <a:latin typeface="Cambria Math" panose="02040503050406030204" pitchFamily="18" charset="0"/>
                      </a:rPr>
                      <m:t>𝟎</m:t>
                    </m:r>
                    <m:r>
                      <a:rPr lang="en-US" altLang="zh-CN" b="1" i="1" smtClean="0">
                        <a:latin typeface="Cambria Math" panose="02040503050406030204" pitchFamily="18" charset="0"/>
                      </a:rPr>
                      <m:t>&lt;</m:t>
                    </m:r>
                    <m:r>
                      <a:rPr lang="en-US" altLang="zh-CN" b="1" i="1" smtClean="0">
                        <a:latin typeface="Cambria Math" panose="02040503050406030204" pitchFamily="18" charset="0"/>
                      </a:rPr>
                      <m:t>𝒙</m:t>
                    </m:r>
                    <m:r>
                      <a:rPr lang="en-US" altLang="zh-CN" b="1" i="1" smtClean="0">
                        <a:latin typeface="Cambria Math" panose="02040503050406030204" pitchFamily="18" charset="0"/>
                      </a:rPr>
                      <m:t>&lt;</m:t>
                    </m:r>
                    <m:r>
                      <a:rPr lang="en-US" altLang="zh-CN" b="1" i="1" smtClean="0">
                        <a:latin typeface="Cambria Math" panose="02040503050406030204" pitchFamily="18" charset="0"/>
                      </a:rPr>
                      <m:t>𝟏</m:t>
                    </m:r>
                  </m:oMath>
                </a14:m>
                <a:r>
                  <a:rPr lang="zh-CN" altLang="en-US" dirty="0"/>
                  <a:t>的随机变量</a:t>
                </a:r>
                <a:endParaRPr lang="en-US" altLang="zh-CN" dirty="0"/>
              </a:p>
              <a:p>
                <a:r>
                  <a:rPr lang="zh-CN" altLang="en-US" dirty="0"/>
                  <a:t>解：该随机变量集中在</a:t>
                </a:r>
                <a14:m>
                  <m:oMath xmlns:m="http://schemas.openxmlformats.org/officeDocument/2006/math">
                    <m:r>
                      <a:rPr lang="en-US" altLang="zh-CN" b="1" i="1" smtClean="0">
                        <a:latin typeface="Cambria Math" panose="02040503050406030204" pitchFamily="18" charset="0"/>
                      </a:rPr>
                      <m:t>(</m:t>
                    </m:r>
                    <m:r>
                      <a:rPr lang="en-US" altLang="zh-CN" b="1" i="1" smtClean="0">
                        <a:latin typeface="Cambria Math" panose="02040503050406030204" pitchFamily="18" charset="0"/>
                      </a:rPr>
                      <m:t>𝟎</m:t>
                    </m:r>
                    <m:r>
                      <a:rPr lang="en-US" altLang="zh-CN" b="1" i="1" smtClean="0">
                        <a:latin typeface="Cambria Math" panose="02040503050406030204" pitchFamily="18" charset="0"/>
                      </a:rPr>
                      <m:t>,</m:t>
                    </m:r>
                    <m:r>
                      <a:rPr lang="en-US" altLang="zh-CN" b="1" i="1" smtClean="0">
                        <a:latin typeface="Cambria Math" panose="02040503050406030204" pitchFamily="18" charset="0"/>
                      </a:rPr>
                      <m:t>𝟏</m:t>
                    </m:r>
                    <m:r>
                      <a:rPr lang="en-US" altLang="zh-CN" b="1" i="1" smtClean="0">
                        <a:latin typeface="Cambria Math" panose="02040503050406030204" pitchFamily="18" charset="0"/>
                      </a:rPr>
                      <m:t>)</m:t>
                    </m:r>
                  </m:oMath>
                </a14:m>
                <a:r>
                  <a:rPr lang="zh-CN" altLang="en-US" dirty="0"/>
                  <a:t>中，考虑</a:t>
                </a:r>
                <a14:m>
                  <m:oMath xmlns:m="http://schemas.openxmlformats.org/officeDocument/2006/math">
                    <m:r>
                      <a:rPr lang="en-US" altLang="zh-CN" b="1" i="1" smtClean="0">
                        <a:latin typeface="Cambria Math" panose="02040503050406030204" pitchFamily="18" charset="0"/>
                      </a:rPr>
                      <m:t>𝒈</m:t>
                    </m:r>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𝒙</m:t>
                        </m:r>
                      </m:e>
                    </m:d>
                    <m:r>
                      <a:rPr lang="en-US" altLang="zh-CN" b="1" i="1" smtClean="0">
                        <a:latin typeface="Cambria Math" panose="02040503050406030204" pitchFamily="18" charset="0"/>
                      </a:rPr>
                      <m:t>=</m:t>
                    </m:r>
                    <m:r>
                      <a:rPr lang="en-US" altLang="zh-CN" b="1" i="1" smtClean="0">
                        <a:latin typeface="Cambria Math" panose="02040503050406030204" pitchFamily="18" charset="0"/>
                      </a:rPr>
                      <m:t>𝟏</m:t>
                    </m:r>
                    <m:r>
                      <a:rPr lang="en-US" altLang="zh-CN" b="1" i="1" smtClean="0">
                        <a:latin typeface="Cambria Math" panose="02040503050406030204" pitchFamily="18" charset="0"/>
                      </a:rPr>
                      <m:t>,</m:t>
                    </m:r>
                    <m:r>
                      <a:rPr lang="en-US" altLang="zh-CN" b="1" i="1" smtClean="0">
                        <a:latin typeface="Cambria Math" panose="02040503050406030204" pitchFamily="18" charset="0"/>
                      </a:rPr>
                      <m:t>𝟎</m:t>
                    </m:r>
                    <m:r>
                      <a:rPr lang="en-US" altLang="zh-CN" b="1" i="1" smtClean="0">
                        <a:latin typeface="Cambria Math" panose="02040503050406030204" pitchFamily="18" charset="0"/>
                      </a:rPr>
                      <m:t>&lt;</m:t>
                    </m:r>
                    <m:r>
                      <a:rPr lang="en-US" altLang="zh-CN" b="1" i="1" smtClean="0">
                        <a:latin typeface="Cambria Math" panose="02040503050406030204" pitchFamily="18" charset="0"/>
                      </a:rPr>
                      <m:t>𝒙</m:t>
                    </m:r>
                    <m:r>
                      <a:rPr lang="en-US" altLang="zh-CN" b="1" i="1" smtClean="0">
                        <a:latin typeface="Cambria Math" panose="02040503050406030204" pitchFamily="18" charset="0"/>
                      </a:rPr>
                      <m:t>&lt;</m:t>
                    </m:r>
                    <m:r>
                      <a:rPr lang="en-US" altLang="zh-CN" b="1" i="1" smtClean="0">
                        <a:latin typeface="Cambria Math" panose="02040503050406030204" pitchFamily="18" charset="0"/>
                      </a:rPr>
                      <m:t>𝟏</m:t>
                    </m:r>
                  </m:oMath>
                </a14:m>
                <a:r>
                  <a:rPr lang="zh-CN" altLang="en-US" dirty="0"/>
                  <a:t>作拒绝法，为确定</a:t>
                </a:r>
                <a14:m>
                  <m:oMath xmlns:m="http://schemas.openxmlformats.org/officeDocument/2006/math">
                    <m:r>
                      <a:rPr lang="en-US" altLang="zh-CN" b="1" i="1" smtClean="0">
                        <a:latin typeface="Cambria Math" panose="02040503050406030204" pitchFamily="18" charset="0"/>
                      </a:rPr>
                      <m:t>𝒄</m:t>
                    </m:r>
                  </m:oMath>
                </a14:m>
                <a:r>
                  <a:rPr lang="zh-CN" altLang="en-US" dirty="0"/>
                  <a:t>使</a:t>
                </a:r>
                <a14:m>
                  <m:oMath xmlns:m="http://schemas.openxmlformats.org/officeDocument/2006/math">
                    <m:f>
                      <m:fPr>
                        <m:ctrlPr>
                          <a:rPr lang="en-US" altLang="zh-CN" b="1" i="1" dirty="0" smtClean="0">
                            <a:latin typeface="Cambria Math" panose="02040503050406030204" pitchFamily="18" charset="0"/>
                          </a:rPr>
                        </m:ctrlPr>
                      </m:fPr>
                      <m:num>
                        <m:r>
                          <a:rPr lang="en-US" altLang="zh-CN" b="1" i="1" dirty="0" smtClean="0">
                            <a:latin typeface="Cambria Math" panose="02040503050406030204" pitchFamily="18" charset="0"/>
                          </a:rPr>
                          <m:t>𝒇</m:t>
                        </m:r>
                        <m:d>
                          <m:dPr>
                            <m:ctrlPr>
                              <a:rPr lang="en-US" altLang="zh-CN" b="1" i="1" dirty="0" smtClean="0">
                                <a:latin typeface="Cambria Math" panose="02040503050406030204" pitchFamily="18" charset="0"/>
                              </a:rPr>
                            </m:ctrlPr>
                          </m:dPr>
                          <m:e>
                            <m:r>
                              <a:rPr lang="en-US" altLang="zh-CN" b="1" i="1" dirty="0" smtClean="0">
                                <a:latin typeface="Cambria Math" panose="02040503050406030204" pitchFamily="18" charset="0"/>
                              </a:rPr>
                              <m:t>𝒙</m:t>
                            </m:r>
                          </m:e>
                        </m:d>
                      </m:num>
                      <m:den>
                        <m:r>
                          <a:rPr lang="en-US" altLang="zh-CN" b="1" i="1" dirty="0" smtClean="0">
                            <a:latin typeface="Cambria Math" panose="02040503050406030204" pitchFamily="18" charset="0"/>
                          </a:rPr>
                          <m:t>𝒈</m:t>
                        </m:r>
                        <m:d>
                          <m:dPr>
                            <m:ctrlPr>
                              <a:rPr lang="en-US" altLang="zh-CN" b="1" i="1" dirty="0" smtClean="0">
                                <a:latin typeface="Cambria Math" panose="02040503050406030204" pitchFamily="18" charset="0"/>
                              </a:rPr>
                            </m:ctrlPr>
                          </m:dPr>
                          <m:e>
                            <m:r>
                              <a:rPr lang="en-US" altLang="zh-CN" b="1" i="1" dirty="0" smtClean="0">
                                <a:latin typeface="Cambria Math" panose="02040503050406030204" pitchFamily="18" charset="0"/>
                              </a:rPr>
                              <m:t>𝒙</m:t>
                            </m:r>
                          </m:e>
                        </m:d>
                      </m:den>
                    </m:f>
                    <m:r>
                      <a:rPr lang="en-US" altLang="zh-CN" b="1" i="1" dirty="0" smtClean="0">
                        <a:latin typeface="Cambria Math" panose="02040503050406030204" pitchFamily="18" charset="0"/>
                      </a:rPr>
                      <m:t>≤</m:t>
                    </m:r>
                    <m:r>
                      <a:rPr lang="en-US" altLang="zh-CN" b="1" i="1" dirty="0" smtClean="0">
                        <a:latin typeface="Cambria Math" panose="02040503050406030204" pitchFamily="18" charset="0"/>
                      </a:rPr>
                      <m:t>𝒄</m:t>
                    </m:r>
                  </m:oMath>
                </a14:m>
                <a:r>
                  <a:rPr lang="en-US" altLang="zh-CN" dirty="0"/>
                  <a:t>,</a:t>
                </a:r>
                <a:r>
                  <a:rPr lang="zh-CN" altLang="en-US" dirty="0"/>
                  <a:t>求得</a:t>
                </a:r>
                <a14:m>
                  <m:oMath xmlns:m="http://schemas.openxmlformats.org/officeDocument/2006/math">
                    <m:f>
                      <m:fPr>
                        <m:ctrlPr>
                          <a:rPr lang="en-US" altLang="zh-CN" b="1" i="1" smtClean="0">
                            <a:latin typeface="Cambria Math" panose="02040503050406030204" pitchFamily="18" charset="0"/>
                          </a:rPr>
                        </m:ctrlPr>
                      </m:fPr>
                      <m:num>
                        <m:r>
                          <a:rPr lang="en-US" altLang="zh-CN" b="1" i="1" smtClean="0">
                            <a:latin typeface="Cambria Math" panose="02040503050406030204" pitchFamily="18" charset="0"/>
                          </a:rPr>
                          <m:t>𝒇</m:t>
                        </m:r>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𝒙</m:t>
                            </m:r>
                          </m:e>
                        </m:d>
                      </m:num>
                      <m:den>
                        <m:r>
                          <a:rPr lang="en-US" altLang="zh-CN" b="1" i="1" smtClean="0">
                            <a:latin typeface="Cambria Math" panose="02040503050406030204" pitchFamily="18" charset="0"/>
                          </a:rPr>
                          <m:t>𝒈</m:t>
                        </m:r>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𝒙</m:t>
                            </m:r>
                          </m:e>
                        </m:d>
                      </m:den>
                    </m:f>
                    <m:r>
                      <a:rPr lang="en-US" altLang="zh-CN" b="1" i="1" smtClean="0">
                        <a:latin typeface="Cambria Math" panose="02040503050406030204" pitchFamily="18" charset="0"/>
                      </a:rPr>
                      <m:t>=</m:t>
                    </m:r>
                    <m:r>
                      <a:rPr lang="en-US" altLang="zh-CN" b="1" i="1" smtClean="0">
                        <a:latin typeface="Cambria Math" panose="02040503050406030204" pitchFamily="18" charset="0"/>
                      </a:rPr>
                      <m:t>𝟐𝟎</m:t>
                    </m:r>
                    <m:r>
                      <a:rPr lang="en-US" altLang="zh-CN" b="1" i="1" smtClean="0">
                        <a:latin typeface="Cambria Math" panose="02040503050406030204" pitchFamily="18" charset="0"/>
                      </a:rPr>
                      <m:t>𝒙</m:t>
                    </m:r>
                    <m:sSup>
                      <m:sSupPr>
                        <m:ctrlPr>
                          <a:rPr lang="en-US" altLang="zh-CN" b="1" i="1" smtClean="0">
                            <a:latin typeface="Cambria Math" panose="02040503050406030204" pitchFamily="18" charset="0"/>
                          </a:rPr>
                        </m:ctrlPr>
                      </m:sSupPr>
                      <m:e>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𝟏</m:t>
                            </m:r>
                            <m:r>
                              <a:rPr lang="en-US" altLang="zh-CN" b="1" i="1" smtClean="0">
                                <a:latin typeface="Cambria Math" panose="02040503050406030204" pitchFamily="18" charset="0"/>
                              </a:rPr>
                              <m:t>−</m:t>
                            </m:r>
                            <m:r>
                              <a:rPr lang="en-US" altLang="zh-CN" b="1" i="1" smtClean="0">
                                <a:latin typeface="Cambria Math" panose="02040503050406030204" pitchFamily="18" charset="0"/>
                              </a:rPr>
                              <m:t>𝒙</m:t>
                            </m:r>
                          </m:e>
                        </m:d>
                      </m:e>
                      <m:sup>
                        <m:r>
                          <a:rPr lang="en-US" altLang="zh-CN" b="1" i="1" smtClean="0">
                            <a:latin typeface="Cambria Math" panose="02040503050406030204" pitchFamily="18" charset="0"/>
                          </a:rPr>
                          <m:t>𝟑</m:t>
                        </m:r>
                      </m:sup>
                    </m:sSup>
                  </m:oMath>
                </a14:m>
                <a:r>
                  <a:rPr lang="zh-CN" altLang="en-US" dirty="0"/>
                  <a:t>的最大值</a:t>
                </a:r>
                <a14:m>
                  <m:oMath xmlns:m="http://schemas.openxmlformats.org/officeDocument/2006/math">
                    <m:r>
                      <a:rPr lang="en-US" altLang="zh-CN" i="1" dirty="0">
                        <a:latin typeface="Cambria Math" panose="02040503050406030204" pitchFamily="18" charset="0"/>
                      </a:rPr>
                      <m:t>⇒</m:t>
                    </m:r>
                    <m:r>
                      <a:rPr lang="en-US" altLang="zh-CN" b="1" i="1" dirty="0" smtClean="0">
                        <a:latin typeface="Cambria Math" panose="02040503050406030204" pitchFamily="18" charset="0"/>
                      </a:rPr>
                      <m:t>𝒙</m:t>
                    </m:r>
                    <m:r>
                      <a:rPr lang="en-US" altLang="zh-CN" b="1" i="1" dirty="0" smtClean="0">
                        <a:latin typeface="Cambria Math" panose="02040503050406030204" pitchFamily="18" charset="0"/>
                      </a:rPr>
                      <m:t>=</m:t>
                    </m:r>
                    <m:f>
                      <m:fPr>
                        <m:ctrlPr>
                          <a:rPr lang="en-US" altLang="zh-CN" b="1" i="1" dirty="0" smtClean="0">
                            <a:latin typeface="Cambria Math" panose="02040503050406030204" pitchFamily="18" charset="0"/>
                          </a:rPr>
                        </m:ctrlPr>
                      </m:fPr>
                      <m:num>
                        <m:r>
                          <a:rPr lang="en-US" altLang="zh-CN" b="1" i="1" dirty="0" smtClean="0">
                            <a:latin typeface="Cambria Math" panose="02040503050406030204" pitchFamily="18" charset="0"/>
                          </a:rPr>
                          <m:t>𝟏</m:t>
                        </m:r>
                      </m:num>
                      <m:den>
                        <m:r>
                          <a:rPr lang="en-US" altLang="zh-CN" b="1" i="1" dirty="0" smtClean="0">
                            <a:latin typeface="Cambria Math" panose="02040503050406030204" pitchFamily="18" charset="0"/>
                          </a:rPr>
                          <m:t>𝟒</m:t>
                        </m:r>
                      </m:den>
                    </m:f>
                    <m:r>
                      <a:rPr lang="en-US" altLang="zh-CN" b="1" i="1" dirty="0" smtClean="0">
                        <a:latin typeface="Cambria Math" panose="02040503050406030204" pitchFamily="18" charset="0"/>
                      </a:rPr>
                      <m:t>⇒</m:t>
                    </m:r>
                    <m:f>
                      <m:fPr>
                        <m:ctrlPr>
                          <a:rPr lang="en-US" altLang="zh-CN" b="1" i="1" dirty="0" smtClean="0">
                            <a:latin typeface="Cambria Math" panose="02040503050406030204" pitchFamily="18" charset="0"/>
                          </a:rPr>
                        </m:ctrlPr>
                      </m:fPr>
                      <m:num>
                        <m:r>
                          <a:rPr lang="en-US" altLang="zh-CN" b="1" i="1" dirty="0" smtClean="0">
                            <a:latin typeface="Cambria Math" panose="02040503050406030204" pitchFamily="18" charset="0"/>
                          </a:rPr>
                          <m:t>𝒇</m:t>
                        </m:r>
                        <m:d>
                          <m:dPr>
                            <m:ctrlPr>
                              <a:rPr lang="en-US" altLang="zh-CN" b="1" i="1" dirty="0" smtClean="0">
                                <a:latin typeface="Cambria Math" panose="02040503050406030204" pitchFamily="18" charset="0"/>
                              </a:rPr>
                            </m:ctrlPr>
                          </m:dPr>
                          <m:e>
                            <m:r>
                              <a:rPr lang="en-US" altLang="zh-CN" b="1" i="1" dirty="0" smtClean="0">
                                <a:latin typeface="Cambria Math" panose="02040503050406030204" pitchFamily="18" charset="0"/>
                              </a:rPr>
                              <m:t>𝒙</m:t>
                            </m:r>
                          </m:e>
                        </m:d>
                      </m:num>
                      <m:den>
                        <m:r>
                          <a:rPr lang="en-US" altLang="zh-CN" b="1" i="1" dirty="0" smtClean="0">
                            <a:latin typeface="Cambria Math" panose="02040503050406030204" pitchFamily="18" charset="0"/>
                          </a:rPr>
                          <m:t>𝒈</m:t>
                        </m:r>
                        <m:d>
                          <m:dPr>
                            <m:ctrlPr>
                              <a:rPr lang="en-US" altLang="zh-CN" b="1" i="1" dirty="0" smtClean="0">
                                <a:latin typeface="Cambria Math" panose="02040503050406030204" pitchFamily="18" charset="0"/>
                              </a:rPr>
                            </m:ctrlPr>
                          </m:dPr>
                          <m:e>
                            <m:r>
                              <a:rPr lang="en-US" altLang="zh-CN" b="1" i="1" dirty="0" smtClean="0">
                                <a:latin typeface="Cambria Math" panose="02040503050406030204" pitchFamily="18" charset="0"/>
                              </a:rPr>
                              <m:t>𝒙</m:t>
                            </m:r>
                          </m:e>
                        </m:d>
                      </m:den>
                    </m:f>
                    <m:r>
                      <a:rPr lang="en-US" altLang="zh-CN" b="1" i="1" dirty="0" smtClean="0">
                        <a:latin typeface="Cambria Math" panose="02040503050406030204" pitchFamily="18" charset="0"/>
                      </a:rPr>
                      <m:t>≤</m:t>
                    </m:r>
                    <m:r>
                      <a:rPr lang="en-US" altLang="zh-CN" b="1" i="1" dirty="0" smtClean="0">
                        <a:latin typeface="Cambria Math" panose="02040503050406030204" pitchFamily="18" charset="0"/>
                      </a:rPr>
                      <m:t>𝟐𝟎</m:t>
                    </m:r>
                    <m:d>
                      <m:dPr>
                        <m:ctrlPr>
                          <a:rPr lang="en-US" altLang="zh-CN" b="1" i="1" dirty="0" smtClean="0">
                            <a:latin typeface="Cambria Math" panose="02040503050406030204" pitchFamily="18" charset="0"/>
                          </a:rPr>
                        </m:ctrlPr>
                      </m:dPr>
                      <m:e>
                        <m:f>
                          <m:fPr>
                            <m:ctrlPr>
                              <a:rPr lang="en-US" altLang="zh-CN" b="1" i="1" dirty="0" smtClean="0">
                                <a:latin typeface="Cambria Math" panose="02040503050406030204" pitchFamily="18" charset="0"/>
                              </a:rPr>
                            </m:ctrlPr>
                          </m:fPr>
                          <m:num>
                            <m:r>
                              <a:rPr lang="en-US" altLang="zh-CN" b="1" i="1" dirty="0" smtClean="0">
                                <a:latin typeface="Cambria Math" panose="02040503050406030204" pitchFamily="18" charset="0"/>
                              </a:rPr>
                              <m:t>𝟏</m:t>
                            </m:r>
                          </m:num>
                          <m:den>
                            <m:r>
                              <a:rPr lang="en-US" altLang="zh-CN" b="1" i="1" dirty="0" smtClean="0">
                                <a:latin typeface="Cambria Math" panose="02040503050406030204" pitchFamily="18" charset="0"/>
                              </a:rPr>
                              <m:t>𝟒</m:t>
                            </m:r>
                          </m:den>
                        </m:f>
                      </m:e>
                    </m:d>
                    <m:sSup>
                      <m:sSupPr>
                        <m:ctrlPr>
                          <a:rPr lang="en-US" altLang="zh-CN" b="1" i="1" dirty="0" smtClean="0">
                            <a:latin typeface="Cambria Math" panose="02040503050406030204" pitchFamily="18" charset="0"/>
                          </a:rPr>
                        </m:ctrlPr>
                      </m:sSupPr>
                      <m:e>
                        <m:d>
                          <m:dPr>
                            <m:ctrlPr>
                              <a:rPr lang="en-US" altLang="zh-CN" b="1" i="1" dirty="0" smtClean="0">
                                <a:latin typeface="Cambria Math" panose="02040503050406030204" pitchFamily="18" charset="0"/>
                              </a:rPr>
                            </m:ctrlPr>
                          </m:dPr>
                          <m:e>
                            <m:f>
                              <m:fPr>
                                <m:ctrlPr>
                                  <a:rPr lang="en-US" altLang="zh-CN" b="1" i="1" dirty="0" smtClean="0">
                                    <a:latin typeface="Cambria Math" panose="02040503050406030204" pitchFamily="18" charset="0"/>
                                  </a:rPr>
                                </m:ctrlPr>
                              </m:fPr>
                              <m:num>
                                <m:r>
                                  <a:rPr lang="en-US" altLang="zh-CN" b="1" i="1" dirty="0" smtClean="0">
                                    <a:latin typeface="Cambria Math" panose="02040503050406030204" pitchFamily="18" charset="0"/>
                                  </a:rPr>
                                  <m:t>𝟑</m:t>
                                </m:r>
                              </m:num>
                              <m:den>
                                <m:r>
                                  <a:rPr lang="en-US" altLang="zh-CN" b="1" i="1" dirty="0" smtClean="0">
                                    <a:latin typeface="Cambria Math" panose="02040503050406030204" pitchFamily="18" charset="0"/>
                                  </a:rPr>
                                  <m:t>𝟒</m:t>
                                </m:r>
                              </m:den>
                            </m:f>
                          </m:e>
                        </m:d>
                      </m:e>
                      <m:sup>
                        <m:r>
                          <a:rPr lang="en-US" altLang="zh-CN" b="1" i="1" dirty="0" smtClean="0">
                            <a:latin typeface="Cambria Math" panose="02040503050406030204" pitchFamily="18" charset="0"/>
                          </a:rPr>
                          <m:t>𝟑</m:t>
                        </m:r>
                      </m:sup>
                    </m:sSup>
                    <m:r>
                      <a:rPr lang="en-US" altLang="zh-CN" b="1" i="1" dirty="0" smtClean="0">
                        <a:latin typeface="Cambria Math" panose="02040503050406030204" pitchFamily="18" charset="0"/>
                      </a:rPr>
                      <m:t>=</m:t>
                    </m:r>
                    <m:f>
                      <m:fPr>
                        <m:ctrlPr>
                          <a:rPr lang="en-US" altLang="zh-CN" b="1" i="1" dirty="0" smtClean="0">
                            <a:latin typeface="Cambria Math" panose="02040503050406030204" pitchFamily="18" charset="0"/>
                          </a:rPr>
                        </m:ctrlPr>
                      </m:fPr>
                      <m:num>
                        <m:r>
                          <a:rPr lang="en-US" altLang="zh-CN" b="1" i="1" dirty="0" smtClean="0">
                            <a:latin typeface="Cambria Math" panose="02040503050406030204" pitchFamily="18" charset="0"/>
                          </a:rPr>
                          <m:t>𝟏𝟑𝟓</m:t>
                        </m:r>
                      </m:num>
                      <m:den>
                        <m:r>
                          <a:rPr lang="en-US" altLang="zh-CN" b="1" i="1" dirty="0" smtClean="0">
                            <a:latin typeface="Cambria Math" panose="02040503050406030204" pitchFamily="18" charset="0"/>
                          </a:rPr>
                          <m:t>𝟔𝟒</m:t>
                        </m:r>
                      </m:den>
                    </m:f>
                    <m:r>
                      <a:rPr lang="en-US" altLang="zh-CN" i="1" dirty="0">
                        <a:latin typeface="Cambria Math" panose="02040503050406030204" pitchFamily="18" charset="0"/>
                        <a:ea typeface="Cambria Math" panose="02040503050406030204" pitchFamily="18" charset="0"/>
                      </a:rPr>
                      <m:t>≡</m:t>
                    </m:r>
                    <m:r>
                      <a:rPr lang="en-US" altLang="zh-CN" b="1" i="1" dirty="0" smtClean="0">
                        <a:latin typeface="Cambria Math" panose="02040503050406030204" pitchFamily="18" charset="0"/>
                        <a:ea typeface="Cambria Math" panose="02040503050406030204" pitchFamily="18" charset="0"/>
                      </a:rPr>
                      <m:t>𝒄</m:t>
                    </m:r>
                  </m:oMath>
                </a14:m>
                <a:r>
                  <a:rPr lang="en-US" altLang="zh-CN" dirty="0"/>
                  <a:t>,</a:t>
                </a:r>
                <a:r>
                  <a:rPr lang="zh-CN" altLang="en-US" dirty="0"/>
                  <a:t>从而有</a:t>
                </a:r>
                <a14:m>
                  <m:oMath xmlns:m="http://schemas.openxmlformats.org/officeDocument/2006/math">
                    <m:f>
                      <m:fPr>
                        <m:ctrlPr>
                          <a:rPr lang="en-US" altLang="zh-CN" b="1" i="1" smtClean="0">
                            <a:latin typeface="Cambria Math" panose="02040503050406030204" pitchFamily="18" charset="0"/>
                          </a:rPr>
                        </m:ctrlPr>
                      </m:fPr>
                      <m:num>
                        <m:r>
                          <a:rPr lang="en-US" altLang="zh-CN" b="1" i="1" smtClean="0">
                            <a:latin typeface="Cambria Math" panose="02040503050406030204" pitchFamily="18" charset="0"/>
                          </a:rPr>
                          <m:t>𝒇</m:t>
                        </m:r>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𝒙</m:t>
                            </m:r>
                          </m:e>
                        </m:d>
                      </m:num>
                      <m:den>
                        <m:r>
                          <a:rPr lang="en-US" altLang="zh-CN" b="1" i="1" smtClean="0">
                            <a:latin typeface="Cambria Math" panose="02040503050406030204" pitchFamily="18" charset="0"/>
                          </a:rPr>
                          <m:t>𝒄𝒈</m:t>
                        </m:r>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𝒙</m:t>
                            </m:r>
                          </m:e>
                        </m:d>
                      </m:den>
                    </m:f>
                    <m:r>
                      <a:rPr lang="en-US" altLang="zh-CN" b="1" i="1" smtClean="0">
                        <a:latin typeface="Cambria Math" panose="02040503050406030204" pitchFamily="18" charset="0"/>
                      </a:rPr>
                      <m:t>=</m:t>
                    </m:r>
                    <m:f>
                      <m:fPr>
                        <m:ctrlPr>
                          <a:rPr lang="en-US" altLang="zh-CN" b="1" i="1" smtClean="0">
                            <a:latin typeface="Cambria Math" panose="02040503050406030204" pitchFamily="18" charset="0"/>
                          </a:rPr>
                        </m:ctrlPr>
                      </m:fPr>
                      <m:num>
                        <m:r>
                          <a:rPr lang="en-US" altLang="zh-CN" b="1" i="1" smtClean="0">
                            <a:latin typeface="Cambria Math" panose="02040503050406030204" pitchFamily="18" charset="0"/>
                          </a:rPr>
                          <m:t>𝟐𝟓𝟔</m:t>
                        </m:r>
                      </m:num>
                      <m:den>
                        <m:r>
                          <a:rPr lang="en-US" altLang="zh-CN" b="1" i="1" smtClean="0">
                            <a:latin typeface="Cambria Math" panose="02040503050406030204" pitchFamily="18" charset="0"/>
                          </a:rPr>
                          <m:t>𝟐𝟕</m:t>
                        </m:r>
                      </m:den>
                    </m:f>
                    <m:r>
                      <a:rPr lang="en-US" altLang="zh-CN" b="1" i="1" smtClean="0">
                        <a:latin typeface="Cambria Math" panose="02040503050406030204" pitchFamily="18" charset="0"/>
                      </a:rPr>
                      <m:t>𝒙</m:t>
                    </m:r>
                    <m:sSup>
                      <m:sSupPr>
                        <m:ctrlPr>
                          <a:rPr lang="en-US" altLang="zh-CN" b="1" i="1" smtClean="0">
                            <a:latin typeface="Cambria Math" panose="02040503050406030204" pitchFamily="18" charset="0"/>
                          </a:rPr>
                        </m:ctrlPr>
                      </m:sSupPr>
                      <m:e>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𝟏</m:t>
                            </m:r>
                            <m:r>
                              <a:rPr lang="en-US" altLang="zh-CN" b="1" i="1" smtClean="0">
                                <a:latin typeface="Cambria Math" panose="02040503050406030204" pitchFamily="18" charset="0"/>
                              </a:rPr>
                              <m:t>−</m:t>
                            </m:r>
                            <m:r>
                              <a:rPr lang="en-US" altLang="zh-CN" b="1" i="1" smtClean="0">
                                <a:latin typeface="Cambria Math" panose="02040503050406030204" pitchFamily="18" charset="0"/>
                              </a:rPr>
                              <m:t>𝒙</m:t>
                            </m:r>
                          </m:e>
                        </m:d>
                      </m:e>
                      <m:sup>
                        <m:r>
                          <a:rPr lang="en-US" altLang="zh-CN" b="1" i="1" smtClean="0">
                            <a:latin typeface="Cambria Math" panose="02040503050406030204" pitchFamily="18" charset="0"/>
                          </a:rPr>
                          <m:t>𝟑</m:t>
                        </m:r>
                      </m:sup>
                    </m:sSup>
                  </m:oMath>
                </a14:m>
                <a:endParaRPr lang="en-US" altLang="zh-CN" b="1" dirty="0"/>
              </a:p>
              <a:p>
                <a:r>
                  <a:rPr lang="zh-CN" altLang="en-US" dirty="0"/>
                  <a:t>步骤如下</a:t>
                </a:r>
                <a:endParaRPr lang="en-US" altLang="zh-CN" dirty="0"/>
              </a:p>
              <a:p>
                <a:pPr lvl="1"/>
                <a:r>
                  <a:rPr lang="en-US" altLang="zh-CN" dirty="0"/>
                  <a:t>step1.</a:t>
                </a:r>
                <a:r>
                  <a:rPr lang="zh-CN" altLang="en-US" dirty="0"/>
                  <a:t>生成随机数</a:t>
                </a:r>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𝑹</m:t>
                        </m:r>
                      </m:e>
                      <m:sub>
                        <m:r>
                          <a:rPr lang="en-US" altLang="zh-CN" b="1" i="1" smtClean="0">
                            <a:latin typeface="Cambria Math" panose="02040503050406030204" pitchFamily="18" charset="0"/>
                          </a:rPr>
                          <m:t>𝟏</m:t>
                        </m:r>
                      </m:sub>
                    </m:sSub>
                  </m:oMath>
                </a14:m>
                <a:r>
                  <a:rPr lang="zh-CN" altLang="en-US" dirty="0"/>
                  <a:t>和</a:t>
                </a:r>
                <a14:m>
                  <m:oMath xmlns:m="http://schemas.openxmlformats.org/officeDocument/2006/math">
                    <m:sSub>
                      <m:sSubPr>
                        <m:ctrlPr>
                          <a:rPr lang="en-US" altLang="zh-CN" b="1" i="1" dirty="0" smtClean="0">
                            <a:latin typeface="Cambria Math" panose="02040503050406030204" pitchFamily="18" charset="0"/>
                          </a:rPr>
                        </m:ctrlPr>
                      </m:sSubPr>
                      <m:e>
                        <m:r>
                          <a:rPr lang="en-US" altLang="zh-CN" b="1" i="1" dirty="0" smtClean="0">
                            <a:latin typeface="Cambria Math" panose="02040503050406030204" pitchFamily="18" charset="0"/>
                          </a:rPr>
                          <m:t>𝑹</m:t>
                        </m:r>
                      </m:e>
                      <m:sub>
                        <m:r>
                          <a:rPr lang="en-US" altLang="zh-CN" b="1" i="1" dirty="0" smtClean="0">
                            <a:latin typeface="Cambria Math" panose="02040503050406030204" pitchFamily="18" charset="0"/>
                          </a:rPr>
                          <m:t>𝟐</m:t>
                        </m:r>
                      </m:sub>
                    </m:sSub>
                  </m:oMath>
                </a14:m>
                <a:r>
                  <a:rPr lang="en-US" altLang="zh-CN" dirty="0"/>
                  <a:t>;</a:t>
                </a:r>
              </a:p>
              <a:p>
                <a:pPr lvl="1"/>
                <a:r>
                  <a:rPr lang="en-US" altLang="zh-CN" dirty="0"/>
                  <a:t>Step2.</a:t>
                </a:r>
                <a:r>
                  <a:rPr lang="zh-CN" altLang="en-US" dirty="0"/>
                  <a:t>如果</a:t>
                </a:r>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𝑹</m:t>
                        </m:r>
                      </m:e>
                      <m:sub>
                        <m:r>
                          <a:rPr lang="en-US" altLang="zh-CN" b="1" i="1" smtClean="0">
                            <a:latin typeface="Cambria Math" panose="02040503050406030204" pitchFamily="18" charset="0"/>
                          </a:rPr>
                          <m:t>𝟐</m:t>
                        </m:r>
                      </m:sub>
                    </m:sSub>
                    <m:r>
                      <a:rPr lang="en-US" altLang="zh-CN" b="1" i="1" smtClean="0">
                        <a:latin typeface="Cambria Math" panose="02040503050406030204" pitchFamily="18" charset="0"/>
                      </a:rPr>
                      <m:t>≤</m:t>
                    </m:r>
                    <m:f>
                      <m:fPr>
                        <m:ctrlPr>
                          <a:rPr lang="en-US" altLang="zh-CN" b="1" i="1" smtClean="0">
                            <a:latin typeface="Cambria Math" panose="02040503050406030204" pitchFamily="18" charset="0"/>
                          </a:rPr>
                        </m:ctrlPr>
                      </m:fPr>
                      <m:num>
                        <m:r>
                          <a:rPr lang="en-US" altLang="zh-CN" b="1" i="1" smtClean="0">
                            <a:latin typeface="Cambria Math" panose="02040503050406030204" pitchFamily="18" charset="0"/>
                          </a:rPr>
                          <m:t>𝟐𝟓𝟔</m:t>
                        </m:r>
                      </m:num>
                      <m:den>
                        <m:r>
                          <a:rPr lang="en-US" altLang="zh-CN" b="1" i="1" smtClean="0">
                            <a:latin typeface="Cambria Math" panose="02040503050406030204" pitchFamily="18" charset="0"/>
                          </a:rPr>
                          <m:t>𝟐𝟕</m:t>
                        </m:r>
                      </m:den>
                    </m:f>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𝑹</m:t>
                        </m:r>
                      </m:e>
                      <m:sub>
                        <m:r>
                          <a:rPr lang="en-US" altLang="zh-CN" b="1" i="1" smtClean="0">
                            <a:latin typeface="Cambria Math" panose="02040503050406030204" pitchFamily="18" charset="0"/>
                          </a:rPr>
                          <m:t>𝟏</m:t>
                        </m:r>
                      </m:sub>
                    </m:sSub>
                    <m:sSup>
                      <m:sSupPr>
                        <m:ctrlPr>
                          <a:rPr lang="en-US" altLang="zh-CN" b="1" i="1" smtClean="0">
                            <a:latin typeface="Cambria Math" panose="02040503050406030204" pitchFamily="18" charset="0"/>
                          </a:rPr>
                        </m:ctrlPr>
                      </m:sSupPr>
                      <m:e>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𝟏</m:t>
                            </m:r>
                            <m:r>
                              <a:rPr lang="en-US" altLang="zh-CN" b="1" i="1" smtClean="0">
                                <a:latin typeface="Cambria Math" panose="02040503050406030204" pitchFamily="18" charset="0"/>
                              </a:rPr>
                              <m:t>−</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𝑹</m:t>
                                </m:r>
                              </m:e>
                              <m:sub>
                                <m:r>
                                  <a:rPr lang="en-US" altLang="zh-CN" b="1" i="1" smtClean="0">
                                    <a:latin typeface="Cambria Math" panose="02040503050406030204" pitchFamily="18" charset="0"/>
                                  </a:rPr>
                                  <m:t>𝟏</m:t>
                                </m:r>
                              </m:sub>
                            </m:sSub>
                          </m:e>
                        </m:d>
                      </m:e>
                      <m:sup>
                        <m:r>
                          <a:rPr lang="en-US" altLang="zh-CN" b="1" i="1" smtClean="0">
                            <a:latin typeface="Cambria Math" panose="02040503050406030204" pitchFamily="18" charset="0"/>
                          </a:rPr>
                          <m:t>𝟑</m:t>
                        </m:r>
                      </m:sup>
                    </m:sSup>
                  </m:oMath>
                </a14:m>
                <a:r>
                  <a:rPr lang="en-US" altLang="zh-CN" dirty="0"/>
                  <a:t>,</a:t>
                </a:r>
                <a:r>
                  <a:rPr lang="zh-CN" altLang="en-US" dirty="0"/>
                  <a:t>则停止，并置</a:t>
                </a:r>
                <a14:m>
                  <m:oMath xmlns:m="http://schemas.openxmlformats.org/officeDocument/2006/math">
                    <m:r>
                      <a:rPr lang="en-US" altLang="zh-CN" b="1" i="1" smtClean="0">
                        <a:latin typeface="Cambria Math" panose="02040503050406030204" pitchFamily="18" charset="0"/>
                      </a:rPr>
                      <m:t>𝑿</m:t>
                    </m:r>
                    <m:r>
                      <a:rPr lang="en-US" altLang="zh-CN" b="1" i="1" smtClean="0">
                        <a:latin typeface="Cambria Math" panose="02040503050406030204" pitchFamily="18" charset="0"/>
                      </a:rPr>
                      <m:t>=</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𝑹</m:t>
                        </m:r>
                      </m:e>
                      <m:sub>
                        <m:r>
                          <a:rPr lang="en-US" altLang="zh-CN" b="1" i="1" smtClean="0">
                            <a:latin typeface="Cambria Math" panose="02040503050406030204" pitchFamily="18" charset="0"/>
                          </a:rPr>
                          <m:t>𝟏</m:t>
                        </m:r>
                      </m:sub>
                    </m:sSub>
                  </m:oMath>
                </a14:m>
                <a:r>
                  <a:rPr lang="en-US" altLang="zh-CN" dirty="0"/>
                  <a:t>.</a:t>
                </a:r>
                <a:r>
                  <a:rPr lang="zh-CN" altLang="en-US" dirty="0"/>
                  <a:t>否则返回。第一步执行的平均次数是</a:t>
                </a:r>
                <a14:m>
                  <m:oMath xmlns:m="http://schemas.openxmlformats.org/officeDocument/2006/math">
                    <m:r>
                      <a:rPr lang="en-US" altLang="zh-CN" b="1" i="1" smtClean="0">
                        <a:latin typeface="Cambria Math" panose="02040503050406030204" pitchFamily="18" charset="0"/>
                      </a:rPr>
                      <m:t>𝒄</m:t>
                    </m:r>
                    <m:r>
                      <a:rPr lang="en-US" altLang="zh-CN" b="1" i="1" smtClean="0">
                        <a:latin typeface="Cambria Math" panose="02040503050406030204" pitchFamily="18" charset="0"/>
                      </a:rPr>
                      <m:t>=</m:t>
                    </m:r>
                    <m:f>
                      <m:fPr>
                        <m:ctrlPr>
                          <a:rPr lang="en-US" altLang="zh-CN" b="1" i="1" smtClean="0">
                            <a:latin typeface="Cambria Math" panose="02040503050406030204" pitchFamily="18" charset="0"/>
                          </a:rPr>
                        </m:ctrlPr>
                      </m:fPr>
                      <m:num>
                        <m:r>
                          <a:rPr lang="en-US" altLang="zh-CN" b="1" i="1" smtClean="0">
                            <a:latin typeface="Cambria Math" panose="02040503050406030204" pitchFamily="18" charset="0"/>
                          </a:rPr>
                          <m:t>𝟏𝟑𝟓</m:t>
                        </m:r>
                      </m:num>
                      <m:den>
                        <m:r>
                          <a:rPr lang="en-US" altLang="zh-CN" b="1" i="1" smtClean="0">
                            <a:latin typeface="Cambria Math" panose="02040503050406030204" pitchFamily="18" charset="0"/>
                          </a:rPr>
                          <m:t>𝟔𝟒</m:t>
                        </m:r>
                      </m:den>
                    </m:f>
                  </m:oMath>
                </a14:m>
                <a:endParaRPr lang="en-US" altLang="zh-CN" dirty="0"/>
              </a:p>
              <a:p>
                <a:endParaRPr lang="zh-CN" altLang="en-US" dirty="0"/>
              </a:p>
            </p:txBody>
          </p:sp>
        </mc:Choice>
        <mc:Fallback xmlns="">
          <p:sp>
            <p:nvSpPr>
              <p:cNvPr id="3" name="内容占位符 2">
                <a:extLst>
                  <a:ext uri="{FF2B5EF4-FFF2-40B4-BE49-F238E27FC236}">
                    <a16:creationId xmlns:a16="http://schemas.microsoft.com/office/drawing/2014/main" id="{09163F37-AD20-4C88-9C68-908F4DEACC63}"/>
                  </a:ext>
                </a:extLst>
              </p:cNvPr>
              <p:cNvSpPr>
                <a:spLocks noGrp="1" noRot="1" noChangeAspect="1" noMove="1" noResize="1" noEditPoints="1" noAdjustHandles="1" noChangeArrowheads="1" noChangeShapeType="1" noTextEdit="1"/>
              </p:cNvSpPr>
              <p:nvPr>
                <p:ph idx="1"/>
              </p:nvPr>
            </p:nvSpPr>
            <p:spPr>
              <a:blipFill>
                <a:blip r:embed="rId2"/>
                <a:stretch>
                  <a:fillRect l="-1389" t="-1627" b="-987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862858061"/>
      </p:ext>
    </p:extLst>
  </p:cSld>
  <p:clrMapOvr>
    <a:masterClrMapping/>
  </p:clrMapOvr>
  <p:transition spd="med">
    <p:random/>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实验三及大项目 随机模拟基础内容提要</a:t>
            </a:r>
          </a:p>
        </p:txBody>
      </p:sp>
      <p:sp>
        <p:nvSpPr>
          <p:cNvPr id="3" name="内容占位符 2"/>
          <p:cNvSpPr>
            <a:spLocks noGrp="1"/>
          </p:cNvSpPr>
          <p:nvPr>
            <p:ph idx="1"/>
          </p:nvPr>
        </p:nvSpPr>
        <p:spPr/>
        <p:txBody>
          <a:bodyPr/>
          <a:lstStyle/>
          <a:p>
            <a:r>
              <a:rPr lang="en-US" altLang="zh-CN" dirty="0"/>
              <a:t>1</a:t>
            </a:r>
            <a:r>
              <a:rPr lang="zh-CN" altLang="en-US" dirty="0"/>
              <a:t>随机变量的仿真</a:t>
            </a:r>
            <a:endParaRPr lang="en-US" altLang="zh-CN" dirty="0"/>
          </a:p>
          <a:p>
            <a:r>
              <a:rPr lang="en-US" altLang="zh-CN" dirty="0"/>
              <a:t>2</a:t>
            </a:r>
            <a:r>
              <a:rPr lang="zh-CN" altLang="en-US" dirty="0"/>
              <a:t>齐次马尔科夫的遍历性和不可约性</a:t>
            </a:r>
            <a:endParaRPr lang="en-US" altLang="zh-CN" dirty="0"/>
          </a:p>
          <a:p>
            <a:r>
              <a:rPr lang="en-US" altLang="zh-CN" dirty="0"/>
              <a:t>3</a:t>
            </a:r>
            <a:r>
              <a:rPr lang="zh-CN" altLang="en-US" dirty="0"/>
              <a:t>高斯分布随机数仿真</a:t>
            </a:r>
            <a:endParaRPr lang="en-US" altLang="zh-CN" dirty="0"/>
          </a:p>
          <a:p>
            <a:r>
              <a:rPr lang="en-US" altLang="zh-CN" dirty="0"/>
              <a:t>4</a:t>
            </a:r>
            <a:r>
              <a:rPr lang="zh-CN" altLang="en-US" dirty="0"/>
              <a:t>根据概率选择数据</a:t>
            </a:r>
          </a:p>
        </p:txBody>
      </p:sp>
    </p:spTree>
  </p:cSld>
  <p:clrMapOvr>
    <a:masterClrMapping/>
  </p:clrMapOvr>
  <p:transition spd="med">
    <p:random/>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a:t>
            </a:r>
            <a:r>
              <a:rPr lang="zh-CN" altLang="en-US" dirty="0"/>
              <a:t>随机变量的仿真</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pPr lvl="1"/>
                <a:r>
                  <a:rPr lang="zh-CN" altLang="en-US" sz="2000" dirty="0"/>
                  <a:t>筛选抽样法的实质就是借助均匀分布随机数</a:t>
                </a:r>
                <a14:m>
                  <m:oMath xmlns:m="http://schemas.openxmlformats.org/officeDocument/2006/math">
                    <m:r>
                      <a:rPr lang="en-US" altLang="zh-CN" sz="2000" b="1" i="1" smtClean="0">
                        <a:latin typeface="Cambria Math" panose="02040503050406030204" pitchFamily="18" charset="0"/>
                      </a:rPr>
                      <m:t>𝑹</m:t>
                    </m:r>
                  </m:oMath>
                </a14:m>
                <a:r>
                  <a:rPr lang="zh-CN" altLang="en-US" sz="2000" dirty="0"/>
                  <a:t>，从具有分布密度</a:t>
                </a:r>
                <a14:m>
                  <m:oMath xmlns:m="http://schemas.openxmlformats.org/officeDocument/2006/math">
                    <m:r>
                      <a:rPr lang="en-US" altLang="zh-CN" sz="2000" b="1" i="1" smtClean="0">
                        <a:latin typeface="Cambria Math" panose="02040503050406030204" pitchFamily="18" charset="0"/>
                      </a:rPr>
                      <m:t>𝒉</m:t>
                    </m:r>
                  </m:oMath>
                </a14:m>
                <a:r>
                  <a:rPr lang="zh-CN" altLang="en-US" sz="2000" dirty="0"/>
                  <a:t>的随机数中选取一部分作为具有分布密度</a:t>
                </a:r>
                <a14:m>
                  <m:oMath xmlns:m="http://schemas.openxmlformats.org/officeDocument/2006/math">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𝒇</m:t>
                        </m:r>
                      </m:e>
                      <m:sub>
                        <m:r>
                          <a:rPr lang="en-US" altLang="zh-CN" sz="2000" b="1" i="1" smtClean="0">
                            <a:latin typeface="Cambria Math" panose="02040503050406030204" pitchFamily="18" charset="0"/>
                          </a:rPr>
                          <m:t>𝑿</m:t>
                        </m:r>
                      </m:sub>
                    </m:sSub>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𝒙</m:t>
                    </m:r>
                    <m:r>
                      <a:rPr lang="en-US" altLang="zh-CN" sz="2000" b="1" i="1" smtClean="0">
                        <a:latin typeface="Cambria Math" panose="02040503050406030204" pitchFamily="18" charset="0"/>
                      </a:rPr>
                      <m:t>)</m:t>
                    </m:r>
                  </m:oMath>
                </a14:m>
                <a:r>
                  <a:rPr lang="zh-CN" altLang="en-US" sz="2000" dirty="0"/>
                  <a:t>的随机数</a:t>
                </a:r>
                <a:endParaRPr lang="en-US" altLang="zh-CN" sz="2000" dirty="0"/>
              </a:p>
              <a:p>
                <a:r>
                  <a:rPr lang="zh-CN" altLang="en-US" sz="2400" dirty="0"/>
                  <a:t>当目标密度函数</a:t>
                </a:r>
                <a14:m>
                  <m:oMath xmlns:m="http://schemas.openxmlformats.org/officeDocument/2006/math">
                    <m:r>
                      <a:rPr lang="en-US" altLang="zh-CN" sz="2400" b="1" i="1" smtClean="0">
                        <a:latin typeface="Cambria Math" panose="02040503050406030204" pitchFamily="18" charset="0"/>
                      </a:rPr>
                      <m:t>𝒇</m:t>
                    </m:r>
                  </m:oMath>
                </a14:m>
                <a:r>
                  <a:rPr lang="zh-CN" altLang="en-US" sz="2400" dirty="0"/>
                  <a:t>可计算但不易抽样时，可以用前述的方法来获取一个近似样本，这样就可以估计</a:t>
                </a:r>
                <a14:m>
                  <m:oMath xmlns:m="http://schemas.openxmlformats.org/officeDocument/2006/math">
                    <m:r>
                      <a:rPr lang="en-US" altLang="zh-CN" sz="2400" b="1" i="1" smtClean="0">
                        <a:latin typeface="Cambria Math" panose="02040503050406030204" pitchFamily="18" charset="0"/>
                      </a:rPr>
                      <m:t>𝑿</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𝒇</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𝒙</m:t>
                    </m:r>
                    <m:r>
                      <a:rPr lang="en-US" altLang="zh-CN" sz="2400" b="1" i="1" smtClean="0">
                        <a:latin typeface="Cambria Math" panose="02040503050406030204" pitchFamily="18" charset="0"/>
                      </a:rPr>
                      <m:t>)</m:t>
                    </m:r>
                  </m:oMath>
                </a14:m>
                <a:r>
                  <a:rPr lang="zh-CN" altLang="en-US" sz="2400" dirty="0"/>
                  <a:t>的某一函数的期望，而</a:t>
                </a:r>
                <a:r>
                  <a:rPr lang="en-US" altLang="zh-CN" sz="2400" dirty="0"/>
                  <a:t>MCMC</a:t>
                </a:r>
                <a:r>
                  <a:rPr lang="zh-CN" altLang="en-US" sz="2400" dirty="0"/>
                  <a:t>则用来生成近似服从</a:t>
                </a:r>
                <a14:m>
                  <m:oMath xmlns:m="http://schemas.openxmlformats.org/officeDocument/2006/math">
                    <m:r>
                      <a:rPr lang="en-US" altLang="zh-CN" sz="2400" b="1" i="1" smtClean="0">
                        <a:latin typeface="Cambria Math" panose="02040503050406030204" pitchFamily="18" charset="0"/>
                      </a:rPr>
                      <m:t>𝒇</m:t>
                    </m:r>
                  </m:oMath>
                </a14:m>
                <a:r>
                  <a:rPr lang="zh-CN" altLang="en-US" sz="2400" dirty="0"/>
                  <a:t>分布的样本，其产生的样本可以可靠低估计关于</a:t>
                </a:r>
                <a14:m>
                  <m:oMath xmlns:m="http://schemas.openxmlformats.org/officeDocument/2006/math">
                    <m:r>
                      <a:rPr lang="en-US" altLang="zh-CN" sz="2400" b="1" i="1" smtClean="0">
                        <a:latin typeface="Cambria Math" panose="02040503050406030204" pitchFamily="18" charset="0"/>
                      </a:rPr>
                      <m:t>𝑿</m:t>
                    </m:r>
                  </m:oMath>
                </a14:m>
                <a:r>
                  <a:rPr lang="zh-CN" altLang="en-US" sz="2400" dirty="0"/>
                  <a:t>的函数的期望，其适应性更广泛</a:t>
                </a:r>
                <a:endParaRPr lang="en-US" altLang="zh-CN" sz="2400" dirty="0"/>
              </a:p>
              <a:p>
                <a:r>
                  <a:rPr lang="en-US" altLang="zh-CN" sz="2400" dirty="0"/>
                  <a:t>Markov Chain Monte Carlo(MCMC)</a:t>
                </a:r>
                <a:r>
                  <a:rPr lang="zh-CN" altLang="en-US" sz="2400" dirty="0"/>
                  <a:t>方法</a:t>
                </a:r>
                <a:endParaRPr lang="en-US" altLang="zh-CN" sz="2400" dirty="0"/>
              </a:p>
              <a:p>
                <a:pPr lvl="1"/>
                <a:r>
                  <a:rPr lang="zh-CN" altLang="en-US" sz="2000" dirty="0"/>
                  <a:t>若分布</a:t>
                </a:r>
                <a14:m>
                  <m:oMath xmlns:m="http://schemas.openxmlformats.org/officeDocument/2006/math">
                    <m:r>
                      <a:rPr lang="en-US" altLang="zh-CN" sz="2000" b="1" i="1" smtClean="0">
                        <a:latin typeface="Cambria Math" panose="02040503050406030204" pitchFamily="18" charset="0"/>
                      </a:rPr>
                      <m:t>𝝅</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𝒙</m:t>
                    </m:r>
                    <m:r>
                      <a:rPr lang="en-US" altLang="zh-CN" sz="2000" b="1" i="1" smtClean="0">
                        <a:latin typeface="Cambria Math" panose="02040503050406030204" pitchFamily="18" charset="0"/>
                      </a:rPr>
                      <m:t>)</m:t>
                    </m:r>
                  </m:oMath>
                </a14:m>
                <a:r>
                  <a:rPr lang="zh-CN" altLang="en-US" sz="2000" dirty="0"/>
                  <a:t>形式较为复杂或未知，很多情况下，直接从分布</a:t>
                </a:r>
                <a14:m>
                  <m:oMath xmlns:m="http://schemas.openxmlformats.org/officeDocument/2006/math">
                    <m:r>
                      <a:rPr lang="en-US" altLang="zh-CN" sz="2000" b="1" i="1" smtClean="0">
                        <a:latin typeface="Cambria Math" panose="02040503050406030204" pitchFamily="18" charset="0"/>
                      </a:rPr>
                      <m:t>𝝅</m:t>
                    </m:r>
                  </m:oMath>
                </a14:m>
                <a:r>
                  <a:rPr lang="zh-CN" altLang="en-US" sz="2000" dirty="0"/>
                  <a:t>产生独立的样本不容易实现</a:t>
                </a:r>
                <a:endParaRPr lang="en-US" altLang="zh-CN" sz="2000" dirty="0"/>
              </a:p>
              <a:p>
                <a:pPr lvl="1"/>
                <a:r>
                  <a:rPr lang="zh-CN" altLang="en-US" sz="2000" dirty="0"/>
                  <a:t>要么产生的样本不独立，要么产生随机数的分布和</a:t>
                </a:r>
                <a14:m>
                  <m:oMath xmlns:m="http://schemas.openxmlformats.org/officeDocument/2006/math">
                    <m:r>
                      <a:rPr lang="en-US" altLang="zh-CN" sz="2000" b="1" i="1" smtClean="0">
                        <a:latin typeface="Cambria Math" panose="02040503050406030204" pitchFamily="18" charset="0"/>
                      </a:rPr>
                      <m:t>𝝅</m:t>
                    </m:r>
                  </m:oMath>
                </a14:m>
                <a:r>
                  <a:rPr lang="zh-CN" altLang="en-US" sz="2000" dirty="0"/>
                  <a:t>有区别，怎么办？</a:t>
                </a:r>
                <a:endParaRPr lang="en-US" altLang="zh-CN" sz="2000" dirty="0"/>
              </a:p>
              <a:p>
                <a:r>
                  <a:rPr lang="zh-CN" altLang="en-US" sz="2400" dirty="0"/>
                  <a:t>建立一个平稳分布为</a:t>
                </a:r>
                <a14:m>
                  <m:oMath xmlns:m="http://schemas.openxmlformats.org/officeDocument/2006/math">
                    <m:r>
                      <a:rPr lang="en-US" altLang="zh-CN" sz="2400" b="1" i="1" smtClean="0">
                        <a:latin typeface="Cambria Math" panose="02040503050406030204" pitchFamily="18" charset="0"/>
                      </a:rPr>
                      <m:t>𝝅</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𝒙</m:t>
                    </m:r>
                    <m:r>
                      <a:rPr lang="en-US" altLang="zh-CN" sz="2400" b="1" i="1" smtClean="0">
                        <a:latin typeface="Cambria Math" panose="02040503050406030204" pitchFamily="18" charset="0"/>
                      </a:rPr>
                      <m:t>)</m:t>
                    </m:r>
                  </m:oMath>
                </a14:m>
                <a:r>
                  <a:rPr lang="zh-CN" altLang="en-US" sz="2400" dirty="0"/>
                  <a:t>的马尔科夫链来得到</a:t>
                </a:r>
                <a14:m>
                  <m:oMath xmlns:m="http://schemas.openxmlformats.org/officeDocument/2006/math">
                    <m:r>
                      <a:rPr lang="en-US" altLang="zh-CN" sz="2400" b="1" i="1" smtClean="0">
                        <a:latin typeface="Cambria Math" panose="02040503050406030204" pitchFamily="18" charset="0"/>
                      </a:rPr>
                      <m:t>𝝅</m:t>
                    </m:r>
                  </m:oMath>
                </a14:m>
                <a:r>
                  <a:rPr lang="zh-CN" altLang="en-US" sz="2400" dirty="0"/>
                  <a:t>的样本</a:t>
                </a:r>
                <a:endParaRPr lang="en-US" altLang="zh-CN" sz="2400" dirty="0"/>
              </a:p>
              <a:p>
                <a:pPr lvl="1"/>
                <a:r>
                  <a:rPr lang="zh-CN" altLang="en-US" sz="2000" dirty="0"/>
                  <a:t>为了得到近似独立的随机数，可在马尔科夫链平稳后的样本中间隔抽取</a:t>
                </a:r>
                <a:endParaRPr lang="en-US" altLang="zh-CN" sz="2000" dirty="0"/>
              </a:p>
              <a:p>
                <a:pPr lvl="1"/>
                <a:r>
                  <a:rPr lang="zh-CN" altLang="en-US" sz="2000" dirty="0"/>
                  <a:t>实际上，当马氏链式非周期不可约时，马氏链</a:t>
                </a:r>
                <a14:m>
                  <m:oMath xmlns:m="http://schemas.openxmlformats.org/officeDocument/2006/math">
                    <m:sSup>
                      <m:sSupPr>
                        <m:ctrlPr>
                          <a:rPr lang="en-US" altLang="zh-CN" sz="2000" b="1" i="1" smtClean="0">
                            <a:latin typeface="Cambria Math" panose="02040503050406030204" pitchFamily="18" charset="0"/>
                          </a:rPr>
                        </m:ctrlPr>
                      </m:sSupPr>
                      <m:e>
                        <m:r>
                          <a:rPr lang="en-US" altLang="zh-CN" sz="2000" b="1" i="1" smtClean="0">
                            <a:latin typeface="Cambria Math" panose="02040503050406030204" pitchFamily="18" charset="0"/>
                          </a:rPr>
                          <m:t>𝑿</m:t>
                        </m:r>
                      </m:e>
                      <m:sup>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𝒕</m:t>
                            </m:r>
                          </m:e>
                        </m:d>
                      </m:sup>
                    </m:sSup>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𝒕</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𝟎</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𝟏</m:t>
                    </m:r>
                    <m:r>
                      <a:rPr lang="en-US" altLang="zh-CN" sz="2000" b="1" i="1" smtClean="0">
                        <a:latin typeface="Cambria Math" panose="02040503050406030204" pitchFamily="18" charset="0"/>
                      </a:rPr>
                      <m:t>,⋯</m:t>
                    </m:r>
                  </m:oMath>
                </a14:m>
                <a:r>
                  <a:rPr lang="en-US" altLang="zh-CN" sz="2000" dirty="0"/>
                  <a:t>,</a:t>
                </a:r>
                <a:r>
                  <a:rPr lang="zh-CN" altLang="en-US" sz="2000" dirty="0"/>
                  <a:t>其中</a:t>
                </a:r>
                <a14:m>
                  <m:oMath xmlns:m="http://schemas.openxmlformats.org/officeDocument/2006/math">
                    <m:sSup>
                      <m:sSupPr>
                        <m:ctrlPr>
                          <a:rPr lang="en-US" altLang="zh-CN" sz="2000" b="1" i="1" smtClean="0">
                            <a:latin typeface="Cambria Math" panose="02040503050406030204" pitchFamily="18" charset="0"/>
                          </a:rPr>
                        </m:ctrlPr>
                      </m:sSupPr>
                      <m:e>
                        <m:r>
                          <a:rPr lang="en-US" altLang="zh-CN" sz="2000" b="1" i="1" smtClean="0">
                            <a:latin typeface="Cambria Math" panose="02040503050406030204" pitchFamily="18" charset="0"/>
                          </a:rPr>
                          <m:t>𝑿</m:t>
                        </m:r>
                      </m:e>
                      <m:sup>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𝒕</m:t>
                            </m:r>
                          </m:e>
                        </m:d>
                      </m:sup>
                    </m:sSup>
                    <m:r>
                      <a:rPr lang="en-US" altLang="zh-CN" sz="2000" b="1" i="1" smtClean="0">
                        <a:latin typeface="Cambria Math" panose="02040503050406030204" pitchFamily="18" charset="0"/>
                      </a:rPr>
                      <m:t>=</m:t>
                    </m:r>
                    <m:d>
                      <m:dPr>
                        <m:ctrlPr>
                          <a:rPr lang="en-US" altLang="zh-CN" sz="2000" b="1" i="1" smtClean="0">
                            <a:latin typeface="Cambria Math" panose="02040503050406030204" pitchFamily="18" charset="0"/>
                          </a:rPr>
                        </m:ctrlPr>
                      </m:dPr>
                      <m:e>
                        <m:sSubSup>
                          <m:sSubSupPr>
                            <m:ctrlPr>
                              <a:rPr lang="en-US" altLang="zh-CN" sz="2000" b="1" i="1" smtClean="0">
                                <a:latin typeface="Cambria Math" panose="02040503050406030204" pitchFamily="18" charset="0"/>
                              </a:rPr>
                            </m:ctrlPr>
                          </m:sSubSupPr>
                          <m:e>
                            <m:r>
                              <a:rPr lang="en-US" altLang="zh-CN" sz="2000" b="1" i="1" smtClean="0">
                                <a:latin typeface="Cambria Math" panose="02040503050406030204" pitchFamily="18" charset="0"/>
                              </a:rPr>
                              <m:t>𝑿</m:t>
                            </m:r>
                          </m:e>
                          <m:sub>
                            <m:r>
                              <a:rPr lang="en-US" altLang="zh-CN" sz="2000" b="1" i="1" smtClean="0">
                                <a:latin typeface="Cambria Math" panose="02040503050406030204" pitchFamily="18" charset="0"/>
                              </a:rPr>
                              <m:t>𝟏</m:t>
                            </m:r>
                          </m:sub>
                          <m:sup>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𝒕</m:t>
                                </m:r>
                              </m:e>
                            </m:d>
                          </m:sup>
                        </m:sSubSup>
                        <m:r>
                          <a:rPr lang="en-US" altLang="zh-CN" sz="2000" b="1" i="1" smtClean="0">
                            <a:latin typeface="Cambria Math" panose="02040503050406030204" pitchFamily="18" charset="0"/>
                          </a:rPr>
                          <m:t>,⋯,</m:t>
                        </m:r>
                        <m:sSubSup>
                          <m:sSubSupPr>
                            <m:ctrlPr>
                              <a:rPr lang="en-US" altLang="zh-CN" sz="2000" b="1" i="1" smtClean="0">
                                <a:latin typeface="Cambria Math" panose="02040503050406030204" pitchFamily="18" charset="0"/>
                              </a:rPr>
                            </m:ctrlPr>
                          </m:sSubSupPr>
                          <m:e>
                            <m:r>
                              <a:rPr lang="en-US" altLang="zh-CN" sz="2000" b="1" i="1" smtClean="0">
                                <a:latin typeface="Cambria Math" panose="02040503050406030204" pitchFamily="18" charset="0"/>
                              </a:rPr>
                              <m:t>𝑿</m:t>
                            </m:r>
                          </m:e>
                          <m:sub>
                            <m:r>
                              <a:rPr lang="en-US" altLang="zh-CN" sz="2000" b="1" i="1" smtClean="0">
                                <a:latin typeface="Cambria Math" panose="02040503050406030204" pitchFamily="18" charset="0"/>
                              </a:rPr>
                              <m:t>𝒑</m:t>
                            </m:r>
                          </m:sub>
                          <m:sup>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𝒕</m:t>
                                </m:r>
                              </m:e>
                            </m:d>
                          </m:sup>
                        </m:sSubSup>
                      </m:e>
                    </m:d>
                  </m:oMath>
                </a14:m>
                <a:r>
                  <a:rPr lang="zh-CN" altLang="en-US" sz="2000" dirty="0"/>
                  <a:t>表示连续或离散的状态空间，</a:t>
                </a:r>
                <a:r>
                  <a:rPr lang="en-US" altLang="zh-CN" sz="2000" dirty="0"/>
                  <a:t>MCMC</a:t>
                </a:r>
                <a:r>
                  <a:rPr lang="zh-CN" altLang="en-US" sz="2000" dirty="0"/>
                  <a:t>就是构造一个非周期不可约的马氏链使得其平稳分布等于我们的目标分布</a:t>
                </a:r>
                <a14:m>
                  <m:oMath xmlns:m="http://schemas.openxmlformats.org/officeDocument/2006/math">
                    <m:r>
                      <a:rPr lang="en-US" altLang="zh-CN" sz="2000" b="1" i="1" smtClean="0">
                        <a:latin typeface="Cambria Math" panose="02040503050406030204" pitchFamily="18" charset="0"/>
                      </a:rPr>
                      <m:t>𝒇</m:t>
                    </m:r>
                  </m:oMath>
                </a14:m>
                <a:r>
                  <a:rPr lang="en-US" altLang="zh-CN" sz="2000" dirty="0"/>
                  <a:t>.</a:t>
                </a:r>
                <a:r>
                  <a:rPr lang="zh-CN" altLang="en-US" sz="2000" dirty="0"/>
                  <a:t>对于足够大的</a:t>
                </a:r>
                <a14:m>
                  <m:oMath xmlns:m="http://schemas.openxmlformats.org/officeDocument/2006/math">
                    <m:r>
                      <a:rPr lang="en-US" altLang="zh-CN" sz="2000" b="1" i="1" smtClean="0">
                        <a:latin typeface="Cambria Math" panose="02040503050406030204" pitchFamily="18" charset="0"/>
                      </a:rPr>
                      <m:t>𝒕</m:t>
                    </m:r>
                  </m:oMath>
                </a14:m>
                <a:r>
                  <a:rPr lang="en-US" altLang="zh-CN" sz="2000" dirty="0"/>
                  <a:t>,</a:t>
                </a:r>
                <a:r>
                  <a:rPr lang="zh-CN" altLang="en-US" sz="2000" dirty="0"/>
                  <a:t>这样的马氏链得到的</a:t>
                </a:r>
                <a14:m>
                  <m:oMath xmlns:m="http://schemas.openxmlformats.org/officeDocument/2006/math">
                    <m:sSup>
                      <m:sSupPr>
                        <m:ctrlPr>
                          <a:rPr lang="en-US" altLang="zh-CN" sz="2000" b="1" i="1" smtClean="0">
                            <a:latin typeface="Cambria Math" panose="02040503050406030204" pitchFamily="18" charset="0"/>
                          </a:rPr>
                        </m:ctrlPr>
                      </m:sSupPr>
                      <m:e>
                        <m:r>
                          <a:rPr lang="en-US" altLang="zh-CN" sz="2000" b="1" i="1" smtClean="0">
                            <a:latin typeface="Cambria Math" panose="02040503050406030204" pitchFamily="18" charset="0"/>
                          </a:rPr>
                          <m:t>𝑿</m:t>
                        </m:r>
                      </m:e>
                      <m:sup>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𝒕</m:t>
                            </m:r>
                          </m:e>
                        </m:d>
                      </m:sup>
                    </m:sSup>
                  </m:oMath>
                </a14:m>
                <a:r>
                  <a:rPr lang="zh-CN" altLang="en-US" sz="2000" dirty="0"/>
                  <a:t>近似</a:t>
                </a:r>
                <a14:m>
                  <m:oMath xmlns:m="http://schemas.openxmlformats.org/officeDocument/2006/math">
                    <m:r>
                      <a:rPr lang="en-US" altLang="zh-CN" sz="2000" b="1" i="1" smtClean="0">
                        <a:latin typeface="Cambria Math" panose="02040503050406030204" pitchFamily="18" charset="0"/>
                      </a:rPr>
                      <m:t>𝒇</m:t>
                    </m:r>
                  </m:oMath>
                </a14:m>
                <a:r>
                  <a:rPr lang="zh-CN" altLang="en-US" sz="2000" dirty="0"/>
                  <a:t>的边缘分布</a:t>
                </a:r>
                <a:endParaRPr lang="en-US" altLang="zh-CN" sz="2000" dirty="0"/>
              </a:p>
              <a:p>
                <a:endParaRPr lang="zh-CN" altLang="en-US" sz="2400"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926" t="-759" r="-794" b="-8351"/>
                </a:stretch>
              </a:blipFill>
            </p:spPr>
            <p:txBody>
              <a:bodyPr/>
              <a:lstStyle/>
              <a:p>
                <a:r>
                  <a:rPr lang="zh-CN" altLang="en-US">
                    <a:noFill/>
                  </a:rPr>
                  <a:t> </a:t>
                </a:r>
              </a:p>
            </p:txBody>
          </p:sp>
        </mc:Fallback>
      </mc:AlternateContent>
    </p:spTree>
  </p:cSld>
  <p:clrMapOvr>
    <a:masterClrMapping/>
  </p:clrMapOvr>
  <p:transition spd="med">
    <p:random/>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1665E8-053A-48C5-B54C-0A285E4378F5}"/>
              </a:ext>
            </a:extLst>
          </p:cNvPr>
          <p:cNvSpPr>
            <a:spLocks noGrp="1"/>
          </p:cNvSpPr>
          <p:nvPr>
            <p:ph type="title"/>
          </p:nvPr>
        </p:nvSpPr>
        <p:spPr/>
        <p:txBody>
          <a:bodyPr/>
          <a:lstStyle/>
          <a:p>
            <a:endParaRPr lang="zh-CN" altLang="en-US"/>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A44AAE86-E6C5-4F6E-B670-3D6B70F59B11}"/>
                  </a:ext>
                </a:extLst>
              </p:cNvPr>
              <p:cNvSpPr>
                <a:spLocks noGrp="1"/>
              </p:cNvSpPr>
              <p:nvPr>
                <p:ph idx="1"/>
              </p:nvPr>
            </p:nvSpPr>
            <p:spPr/>
            <p:txBody>
              <a:bodyPr/>
              <a:lstStyle/>
              <a:p>
                <a14:m>
                  <m:oMath xmlns:m="http://schemas.openxmlformats.org/officeDocument/2006/math">
                    <m:r>
                      <a:rPr lang="en-US" altLang="zh-CN" sz="2400" b="1" i="1" smtClean="0">
                        <a:latin typeface="Cambria Math" panose="02040503050406030204" pitchFamily="18" charset="0"/>
                      </a:rPr>
                      <m:t>𝒍𝒊</m:t>
                    </m:r>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𝒎</m:t>
                        </m:r>
                      </m:e>
                      <m:sub>
                        <m:d>
                          <m:dPr>
                            <m:ctrlPr>
                              <a:rPr lang="en-US" altLang="zh-CN" sz="2400" b="1" i="1" smtClean="0">
                                <a:latin typeface="Cambria Math" panose="02040503050406030204" pitchFamily="18" charset="0"/>
                              </a:rPr>
                            </m:ctrlPr>
                          </m:dPr>
                          <m:e>
                            <m:r>
                              <a:rPr lang="en-US" altLang="zh-CN" sz="2400" b="1" i="1" smtClean="0">
                                <a:latin typeface="Cambria Math" panose="02040503050406030204" pitchFamily="18" charset="0"/>
                              </a:rPr>
                              <m:t>𝒏</m:t>
                            </m:r>
                            <m:r>
                              <a:rPr lang="en-US" altLang="zh-CN" sz="2400" b="1" i="1" smtClean="0">
                                <a:latin typeface="Cambria Math" panose="02040503050406030204" pitchFamily="18" charset="0"/>
                              </a:rPr>
                              <m:t>→∞</m:t>
                            </m:r>
                          </m:e>
                        </m:d>
                      </m:sub>
                    </m:sSub>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𝑷</m:t>
                        </m:r>
                      </m:e>
                      <m:sub>
                        <m:r>
                          <a:rPr lang="en-US" altLang="zh-CN" sz="2400" b="1" i="1" smtClean="0">
                            <a:latin typeface="Cambria Math" panose="02040503050406030204" pitchFamily="18" charset="0"/>
                          </a:rPr>
                          <m:t>𝝁</m:t>
                        </m:r>
                      </m:sub>
                    </m:sSub>
                    <m:d>
                      <m:dPr>
                        <m:ctrlPr>
                          <a:rPr lang="en-US" altLang="zh-CN" sz="2400" b="1" i="1" smtClean="0">
                            <a:latin typeface="Cambria Math" panose="02040503050406030204" pitchFamily="18" charset="0"/>
                          </a:rPr>
                        </m:ctrlPr>
                      </m:dPr>
                      <m:e>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𝑿</m:t>
                            </m:r>
                          </m:e>
                          <m:sub>
                            <m:r>
                              <a:rPr lang="en-US" altLang="zh-CN" sz="2400" b="1" i="1" smtClean="0">
                                <a:latin typeface="Cambria Math" panose="02040503050406030204" pitchFamily="18" charset="0"/>
                              </a:rPr>
                              <m:t>𝒏</m:t>
                            </m:r>
                          </m:sub>
                        </m:sSub>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𝒊</m:t>
                        </m:r>
                      </m:e>
                    </m:d>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𝝅</m:t>
                    </m:r>
                    <m:d>
                      <m:dPr>
                        <m:ctrlPr>
                          <a:rPr lang="en-US" altLang="zh-CN" sz="2400" b="1" i="1" smtClean="0">
                            <a:latin typeface="Cambria Math" panose="02040503050406030204" pitchFamily="18" charset="0"/>
                          </a:rPr>
                        </m:ctrlPr>
                      </m:dPr>
                      <m:e>
                        <m:r>
                          <a:rPr lang="en-US" altLang="zh-CN" sz="2400" b="1" i="1" smtClean="0">
                            <a:latin typeface="Cambria Math" panose="02040503050406030204" pitchFamily="18" charset="0"/>
                          </a:rPr>
                          <m:t>𝒊</m:t>
                        </m:r>
                      </m:e>
                    </m:d>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𝒏</m:t>
                    </m:r>
                  </m:oMath>
                </a14:m>
                <a:r>
                  <a:rPr lang="zh-CN" altLang="en-US" sz="2400" dirty="0"/>
                  <a:t>足够大时，</a:t>
                </a:r>
                <a14:m>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𝑿</m:t>
                        </m:r>
                      </m:e>
                      <m:sub>
                        <m:r>
                          <a:rPr lang="en-US" altLang="zh-CN" sz="2400" b="1" i="1" smtClean="0">
                            <a:latin typeface="Cambria Math" panose="02040503050406030204" pitchFamily="18" charset="0"/>
                          </a:rPr>
                          <m:t>𝒏</m:t>
                        </m:r>
                      </m:sub>
                    </m:sSub>
                  </m:oMath>
                </a14:m>
                <a:r>
                  <a:rPr lang="zh-CN" altLang="en-US" sz="2400" dirty="0"/>
                  <a:t>的分布趋近于</a:t>
                </a:r>
                <a14:m>
                  <m:oMath xmlns:m="http://schemas.openxmlformats.org/officeDocument/2006/math">
                    <m:r>
                      <a:rPr lang="en-US" altLang="zh-CN" sz="2400" b="1" i="1" smtClean="0">
                        <a:latin typeface="Cambria Math" panose="02040503050406030204" pitchFamily="18" charset="0"/>
                      </a:rPr>
                      <m:t>𝝅</m:t>
                    </m:r>
                  </m:oMath>
                </a14:m>
                <a:endParaRPr lang="en-US" altLang="zh-CN" sz="2400" dirty="0"/>
              </a:p>
              <a:p>
                <a:r>
                  <a:rPr lang="zh-CN" altLang="en-US" sz="2400" dirty="0"/>
                  <a:t>在</a:t>
                </a:r>
                <a:r>
                  <a:rPr lang="en-US" altLang="zh-CN" sz="2400" dirty="0"/>
                  <a:t>MCMC</a:t>
                </a:r>
                <a:r>
                  <a:rPr lang="zh-CN" altLang="en-US" sz="2400" dirty="0"/>
                  <a:t>中，链的转移机制称为采样算法，渐进分布</a:t>
                </a:r>
                <a14:m>
                  <m:oMath xmlns:m="http://schemas.openxmlformats.org/officeDocument/2006/math">
                    <m:r>
                      <a:rPr lang="en-US" altLang="zh-CN" sz="2400" b="1" i="1" smtClean="0">
                        <a:latin typeface="Cambria Math" panose="02040503050406030204" pitchFamily="18" charset="0"/>
                      </a:rPr>
                      <m:t>𝝅</m:t>
                    </m:r>
                  </m:oMath>
                </a14:m>
                <a:r>
                  <a:rPr lang="zh-CN" altLang="en-US" sz="2400" dirty="0"/>
                  <a:t>称为目标分布或者采样分布</a:t>
                </a:r>
                <a:endParaRPr lang="en-US" altLang="zh-CN" sz="2400" dirty="0"/>
              </a:p>
              <a:p>
                <a:r>
                  <a:rPr lang="zh-CN" altLang="en-US" sz="2400" dirty="0"/>
                  <a:t>存在无穷多个转移矩阵可生成给定的目标分布，而这些当中可能也有无穷个矩阵对应可逆链，使得：</a:t>
                </a:r>
                <a14:m>
                  <m:oMath xmlns:m="http://schemas.openxmlformats.org/officeDocument/2006/math">
                    <m:r>
                      <a:rPr lang="en-US" altLang="zh-CN" sz="2400" b="1" i="1" smtClean="0">
                        <a:latin typeface="Cambria Math" panose="02040503050406030204" pitchFamily="18" charset="0"/>
                      </a:rPr>
                      <m:t>𝝅</m:t>
                    </m:r>
                    <m:d>
                      <m:dPr>
                        <m:ctrlPr>
                          <a:rPr lang="en-US" altLang="zh-CN" sz="2400" b="1" i="1" smtClean="0">
                            <a:latin typeface="Cambria Math" panose="02040503050406030204" pitchFamily="18" charset="0"/>
                          </a:rPr>
                        </m:ctrlPr>
                      </m:dPr>
                      <m:e>
                        <m:r>
                          <a:rPr lang="en-US" altLang="zh-CN" sz="2400" b="1" i="1" smtClean="0">
                            <a:latin typeface="Cambria Math" panose="02040503050406030204" pitchFamily="18" charset="0"/>
                          </a:rPr>
                          <m:t>𝒊</m:t>
                        </m:r>
                      </m:e>
                    </m:d>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𝒑</m:t>
                        </m:r>
                      </m:e>
                      <m:sub>
                        <m:r>
                          <a:rPr lang="en-US" altLang="zh-CN" sz="2400" b="1" i="1" smtClean="0">
                            <a:latin typeface="Cambria Math" panose="02040503050406030204" pitchFamily="18" charset="0"/>
                          </a:rPr>
                          <m:t>𝒊𝒋</m:t>
                        </m:r>
                      </m:sub>
                    </m:sSub>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𝝅</m:t>
                    </m:r>
                    <m:d>
                      <m:dPr>
                        <m:ctrlPr>
                          <a:rPr lang="en-US" altLang="zh-CN" sz="2400" b="1" i="1" smtClean="0">
                            <a:latin typeface="Cambria Math" panose="02040503050406030204" pitchFamily="18" charset="0"/>
                          </a:rPr>
                        </m:ctrlPr>
                      </m:dPr>
                      <m:e>
                        <m:r>
                          <a:rPr lang="en-US" altLang="zh-CN" sz="2400" b="1" i="1" smtClean="0">
                            <a:latin typeface="Cambria Math" panose="02040503050406030204" pitchFamily="18" charset="0"/>
                          </a:rPr>
                          <m:t>𝒋</m:t>
                        </m:r>
                      </m:e>
                    </m:d>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𝒑</m:t>
                        </m:r>
                      </m:e>
                      <m:sub>
                        <m:r>
                          <a:rPr lang="en-US" altLang="zh-CN" sz="2400" b="1" i="1" smtClean="0">
                            <a:latin typeface="Cambria Math" panose="02040503050406030204" pitchFamily="18" charset="0"/>
                          </a:rPr>
                          <m:t>𝒋𝒊</m:t>
                        </m:r>
                      </m:sub>
                    </m:sSub>
                  </m:oMath>
                </a14:m>
                <a:endParaRPr lang="en-US" altLang="zh-CN" sz="2400" b="1" dirty="0"/>
              </a:p>
              <a:p>
                <a:r>
                  <a:rPr lang="zh-CN" altLang="en-US" sz="2400" dirty="0"/>
                  <a:t>我们寻求诸如：</a:t>
                </a:r>
                <a14:m>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𝒑</m:t>
                        </m:r>
                      </m:e>
                      <m:sub>
                        <m:r>
                          <a:rPr lang="en-US" altLang="zh-CN" sz="2400" b="1" i="1" smtClean="0">
                            <a:latin typeface="Cambria Math" panose="02040503050406030204" pitchFamily="18" charset="0"/>
                          </a:rPr>
                          <m:t>𝒊𝒋</m:t>
                        </m:r>
                      </m:sub>
                    </m:sSub>
                    <m:r>
                      <a:rPr lang="en-US" altLang="zh-CN" sz="2400" b="1" i="1" smtClean="0">
                        <a:latin typeface="Cambria Math" panose="02040503050406030204" pitchFamily="18" charset="0"/>
                      </a:rPr>
                      <m:t>=</m:t>
                    </m:r>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𝒒</m:t>
                        </m:r>
                      </m:e>
                      <m:sub>
                        <m:r>
                          <a:rPr lang="en-US" altLang="zh-CN" sz="2400" b="1" i="1" smtClean="0">
                            <a:latin typeface="Cambria Math" panose="02040503050406030204" pitchFamily="18" charset="0"/>
                          </a:rPr>
                          <m:t>𝒊𝒋</m:t>
                        </m:r>
                      </m:sub>
                    </m:sSub>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𝜶</m:t>
                        </m:r>
                      </m:e>
                      <m:sub>
                        <m:r>
                          <a:rPr lang="en-US" altLang="zh-CN" sz="2400" b="1" i="1" smtClean="0">
                            <a:latin typeface="Cambria Math" panose="02040503050406030204" pitchFamily="18" charset="0"/>
                          </a:rPr>
                          <m:t>𝒊𝒋</m:t>
                        </m:r>
                      </m:sub>
                    </m:sSub>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𝒊</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𝒋</m:t>
                    </m:r>
                  </m:oMath>
                </a14:m>
                <a:r>
                  <a:rPr lang="zh-CN" altLang="en-US" sz="2400" dirty="0"/>
                  <a:t>形式的解，</a:t>
                </a:r>
                <a14:m>
                  <m:oMath xmlns:m="http://schemas.openxmlformats.org/officeDocument/2006/math">
                    <m:r>
                      <a:rPr lang="en-US" altLang="zh-CN" sz="2400" b="1" i="1" smtClean="0">
                        <a:latin typeface="Cambria Math" panose="02040503050406030204" pitchFamily="18" charset="0"/>
                      </a:rPr>
                      <m:t>𝑸</m:t>
                    </m:r>
                    <m:r>
                      <a:rPr lang="en-US" altLang="zh-CN" sz="2400" b="1" i="1" smtClean="0">
                        <a:latin typeface="Cambria Math" panose="02040503050406030204" pitchFamily="18" charset="0"/>
                      </a:rPr>
                      <m:t>=</m:t>
                    </m:r>
                    <m:sSub>
                      <m:sSubPr>
                        <m:ctrlPr>
                          <a:rPr lang="en-US" altLang="zh-CN" sz="2400" b="1" i="1" smtClean="0">
                            <a:latin typeface="Cambria Math" panose="02040503050406030204" pitchFamily="18" charset="0"/>
                          </a:rPr>
                        </m:ctrlPr>
                      </m:sSubPr>
                      <m:e>
                        <m:d>
                          <m:dPr>
                            <m:begChr m:val="{"/>
                            <m:endChr m:val="}"/>
                            <m:ctrlPr>
                              <a:rPr lang="en-US" altLang="zh-CN" sz="2400" b="1" i="1" smtClean="0">
                                <a:latin typeface="Cambria Math" panose="02040503050406030204" pitchFamily="18" charset="0"/>
                              </a:rPr>
                            </m:ctrlPr>
                          </m:dPr>
                          <m:e>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𝒒</m:t>
                                </m:r>
                              </m:e>
                              <m:sub>
                                <m:r>
                                  <a:rPr lang="en-US" altLang="zh-CN" sz="2400" b="1" i="1" smtClean="0">
                                    <a:latin typeface="Cambria Math" panose="02040503050406030204" pitchFamily="18" charset="0"/>
                                  </a:rPr>
                                  <m:t>𝒊𝒋</m:t>
                                </m:r>
                              </m:sub>
                            </m:sSub>
                          </m:e>
                        </m:d>
                      </m:e>
                      <m:sub>
                        <m:d>
                          <m:dPr>
                            <m:ctrlPr>
                              <a:rPr lang="en-US" altLang="zh-CN" sz="2400" b="1" i="1" smtClean="0">
                                <a:latin typeface="Cambria Math" panose="02040503050406030204" pitchFamily="18" charset="0"/>
                              </a:rPr>
                            </m:ctrlPr>
                          </m:dPr>
                          <m:e>
                            <m:r>
                              <a:rPr lang="en-US" altLang="zh-CN" sz="2400" b="1" i="1" smtClean="0">
                                <a:latin typeface="Cambria Math" panose="02040503050406030204" pitchFamily="18" charset="0"/>
                              </a:rPr>
                              <m:t>𝒊</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𝒋</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𝑬</m:t>
                            </m:r>
                          </m:e>
                        </m:d>
                      </m:sub>
                    </m:sSub>
                    <m:r>
                      <a:rPr lang="en-US" altLang="zh-CN" sz="2400" b="1" i="1" smtClean="0">
                        <a:latin typeface="Cambria Math" panose="02040503050406030204" pitchFamily="18" charset="0"/>
                      </a:rPr>
                      <m:t> </m:t>
                    </m:r>
                  </m:oMath>
                </a14:m>
                <a:r>
                  <a:rPr lang="zh-CN" altLang="en-US" sz="2400" dirty="0"/>
                  <a:t>是状态</a:t>
                </a:r>
                <a14:m>
                  <m:oMath xmlns:m="http://schemas.openxmlformats.org/officeDocument/2006/math">
                    <m:r>
                      <a:rPr lang="en-US" altLang="zh-CN" sz="2400" b="1" i="1" smtClean="0">
                        <a:latin typeface="Cambria Math" panose="02040503050406030204" pitchFamily="18" charset="0"/>
                      </a:rPr>
                      <m:t>𝑬</m:t>
                    </m:r>
                  </m:oMath>
                </a14:m>
                <a:r>
                  <a:rPr lang="zh-CN" altLang="en-US" sz="2400" dirty="0"/>
                  <a:t>上的任意不可约转移矩阵，称为候选生成器矩阵。</a:t>
                </a:r>
                <a14:m>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𝜶</m:t>
                        </m:r>
                      </m:e>
                      <m:sub>
                        <m:r>
                          <a:rPr lang="en-US" altLang="zh-CN" sz="2400" b="1" i="1" smtClean="0">
                            <a:latin typeface="Cambria Math" panose="02040503050406030204" pitchFamily="18" charset="0"/>
                          </a:rPr>
                          <m:t>𝒊𝒋</m:t>
                        </m:r>
                      </m:sub>
                    </m:sSub>
                  </m:oMath>
                </a14:m>
                <a:r>
                  <a:rPr lang="zh-CN" altLang="en-US" sz="2400" dirty="0"/>
                  <a:t>表示当前状态</a:t>
                </a:r>
                <a14:m>
                  <m:oMath xmlns:m="http://schemas.openxmlformats.org/officeDocument/2006/math">
                    <m:r>
                      <a:rPr lang="en-US" altLang="zh-CN" sz="2400" b="1" i="1" smtClean="0">
                        <a:latin typeface="Cambria Math" panose="02040503050406030204" pitchFamily="18" charset="0"/>
                      </a:rPr>
                      <m:t>𝒊</m:t>
                    </m:r>
                  </m:oMath>
                </a14:m>
                <a:r>
                  <a:rPr lang="zh-CN" altLang="en-US" sz="2400" dirty="0"/>
                  <a:t>以概率</a:t>
                </a:r>
                <a14:m>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𝒒</m:t>
                        </m:r>
                      </m:e>
                      <m:sub>
                        <m:r>
                          <a:rPr lang="en-US" altLang="zh-CN" sz="2400" b="1" i="1" smtClean="0">
                            <a:latin typeface="Cambria Math" panose="02040503050406030204" pitchFamily="18" charset="0"/>
                          </a:rPr>
                          <m:t>𝒊𝒋</m:t>
                        </m:r>
                      </m:sub>
                    </m:sSub>
                  </m:oMath>
                </a14:m>
                <a:r>
                  <a:rPr lang="zh-CN" altLang="en-US" sz="2400" dirty="0"/>
                  <a:t>选择转移到状态</a:t>
                </a:r>
                <a14:m>
                  <m:oMath xmlns:m="http://schemas.openxmlformats.org/officeDocument/2006/math">
                    <m:r>
                      <a:rPr lang="en-US" altLang="zh-CN" sz="2400" b="1" i="1" smtClean="0">
                        <a:latin typeface="Cambria Math" panose="02040503050406030204" pitchFamily="18" charset="0"/>
                      </a:rPr>
                      <m:t>𝒋</m:t>
                    </m:r>
                    <m:r>
                      <a:rPr lang="en-US" altLang="zh-CN" sz="2400" b="1" i="1" smtClean="0">
                        <a:latin typeface="Cambria Math" panose="02040503050406030204" pitchFamily="18" charset="0"/>
                      </a:rPr>
                      <m:t>,</m:t>
                    </m:r>
                  </m:oMath>
                </a14:m>
                <a:r>
                  <a:rPr lang="zh-CN" altLang="en-US" sz="2400" dirty="0"/>
                  <a:t>而</a:t>
                </a:r>
                <a14:m>
                  <m:oMath xmlns:m="http://schemas.openxmlformats.org/officeDocument/2006/math">
                    <m:r>
                      <a:rPr lang="en-US" altLang="zh-CN" sz="2400" b="1" i="1" dirty="0" smtClean="0">
                        <a:latin typeface="Cambria Math" panose="02040503050406030204" pitchFamily="18" charset="0"/>
                      </a:rPr>
                      <m:t>𝒋</m:t>
                    </m:r>
                    <m:r>
                      <a:rPr lang="en-US" altLang="zh-CN" sz="2400" b="1" i="1" dirty="0" smtClean="0">
                        <a:latin typeface="Cambria Math" panose="02040503050406030204" pitchFamily="18" charset="0"/>
                      </a:rPr>
                      <m:t>≠</m:t>
                    </m:r>
                    <m:r>
                      <a:rPr lang="en-US" altLang="zh-CN" sz="2400" b="1" i="1" dirty="0" smtClean="0">
                        <a:latin typeface="Cambria Math" panose="02040503050406030204" pitchFamily="18" charset="0"/>
                      </a:rPr>
                      <m:t>𝒊</m:t>
                    </m:r>
                  </m:oMath>
                </a14:m>
                <a:r>
                  <a:rPr lang="zh-CN" altLang="en-US" sz="2400" dirty="0"/>
                  <a:t>的时候，接受这个状态的概率为</a:t>
                </a:r>
                <a14:m>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𝜶</m:t>
                        </m:r>
                      </m:e>
                      <m:sub>
                        <m:r>
                          <a:rPr lang="en-US" altLang="zh-CN" sz="2400" b="1" i="1" smtClean="0">
                            <a:latin typeface="Cambria Math" panose="02040503050406030204" pitchFamily="18" charset="0"/>
                          </a:rPr>
                          <m:t>𝒊𝒋</m:t>
                        </m:r>
                      </m:sub>
                    </m:sSub>
                  </m:oMath>
                </a14:m>
                <a:endParaRPr lang="en-US" altLang="zh-CN" sz="2400" dirty="0"/>
              </a:p>
              <a:p>
                <a:r>
                  <a:rPr lang="en-US" altLang="zh-CN" sz="2400" dirty="0"/>
                  <a:t>(Metropolis,1953):</a:t>
                </a:r>
                <a14:m>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𝜶</m:t>
                        </m:r>
                      </m:e>
                      <m:sub>
                        <m:r>
                          <a:rPr lang="en-US" altLang="zh-CN" sz="2400" b="1" i="1" smtClean="0">
                            <a:latin typeface="Cambria Math" panose="02040503050406030204" pitchFamily="18" charset="0"/>
                          </a:rPr>
                          <m:t>𝒊𝒋</m:t>
                        </m:r>
                      </m:sub>
                    </m:sSub>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𝒎𝒊𝒏</m:t>
                    </m:r>
                    <m:d>
                      <m:dPr>
                        <m:ctrlPr>
                          <a:rPr lang="en-US" altLang="zh-CN" sz="2400" b="1" i="1" smtClean="0">
                            <a:latin typeface="Cambria Math" panose="02040503050406030204" pitchFamily="18" charset="0"/>
                          </a:rPr>
                        </m:ctrlPr>
                      </m:dPr>
                      <m:e>
                        <m:r>
                          <a:rPr lang="en-US" altLang="zh-CN" sz="2400" b="1" i="1" smtClean="0">
                            <a:latin typeface="Cambria Math" panose="02040503050406030204" pitchFamily="18" charset="0"/>
                          </a:rPr>
                          <m:t>𝟏</m:t>
                        </m:r>
                        <m:r>
                          <a:rPr lang="en-US" altLang="zh-CN" sz="2400" b="1" i="1" smtClean="0">
                            <a:latin typeface="Cambria Math" panose="02040503050406030204" pitchFamily="18" charset="0"/>
                          </a:rPr>
                          <m:t>,</m:t>
                        </m:r>
                        <m:f>
                          <m:fPr>
                            <m:ctrlPr>
                              <a:rPr lang="en-US" altLang="zh-CN" sz="2400" b="1" i="1" smtClean="0">
                                <a:latin typeface="Cambria Math" panose="02040503050406030204" pitchFamily="18" charset="0"/>
                              </a:rPr>
                            </m:ctrlPr>
                          </m:fPr>
                          <m:num>
                            <m:r>
                              <a:rPr lang="en-US" altLang="zh-CN" sz="2400" b="1" i="1" smtClean="0">
                                <a:latin typeface="Cambria Math" panose="02040503050406030204" pitchFamily="18" charset="0"/>
                              </a:rPr>
                              <m:t>𝝅</m:t>
                            </m:r>
                            <m:d>
                              <m:dPr>
                                <m:ctrlPr>
                                  <a:rPr lang="en-US" altLang="zh-CN" sz="2400" b="1" i="1" smtClean="0">
                                    <a:latin typeface="Cambria Math" panose="02040503050406030204" pitchFamily="18" charset="0"/>
                                  </a:rPr>
                                </m:ctrlPr>
                              </m:dPr>
                              <m:e>
                                <m:r>
                                  <a:rPr lang="en-US" altLang="zh-CN" sz="2400" b="1" i="1" smtClean="0">
                                    <a:latin typeface="Cambria Math" panose="02040503050406030204" pitchFamily="18" charset="0"/>
                                  </a:rPr>
                                  <m:t>𝒋</m:t>
                                </m:r>
                                <m:r>
                                  <a:rPr lang="en-US" altLang="zh-CN" sz="2400" b="1" i="1" smtClean="0">
                                    <a:latin typeface="Cambria Math" panose="02040503050406030204" pitchFamily="18" charset="0"/>
                                  </a:rPr>
                                  <m:t> </m:t>
                                </m:r>
                              </m:e>
                            </m:d>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𝒒</m:t>
                                </m:r>
                              </m:e>
                              <m:sub>
                                <m:r>
                                  <a:rPr lang="en-US" altLang="zh-CN" sz="2400" b="1" i="1" smtClean="0">
                                    <a:latin typeface="Cambria Math" panose="02040503050406030204" pitchFamily="18" charset="0"/>
                                  </a:rPr>
                                  <m:t>𝒋𝒊</m:t>
                                </m:r>
                              </m:sub>
                            </m:sSub>
                          </m:num>
                          <m:den>
                            <m:r>
                              <a:rPr lang="en-US" altLang="zh-CN" sz="2400" b="1" i="1" smtClean="0">
                                <a:latin typeface="Cambria Math" panose="02040503050406030204" pitchFamily="18" charset="0"/>
                              </a:rPr>
                              <m:t>𝝅</m:t>
                            </m:r>
                            <m:d>
                              <m:dPr>
                                <m:ctrlPr>
                                  <a:rPr lang="en-US" altLang="zh-CN" sz="2400" b="1" i="1" smtClean="0">
                                    <a:latin typeface="Cambria Math" panose="02040503050406030204" pitchFamily="18" charset="0"/>
                                  </a:rPr>
                                </m:ctrlPr>
                              </m:dPr>
                              <m:e>
                                <m:r>
                                  <a:rPr lang="en-US" altLang="zh-CN" sz="2400" b="1" i="1" smtClean="0">
                                    <a:latin typeface="Cambria Math" panose="02040503050406030204" pitchFamily="18" charset="0"/>
                                  </a:rPr>
                                  <m:t>𝒊</m:t>
                                </m:r>
                              </m:e>
                            </m:d>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𝒒</m:t>
                                </m:r>
                              </m:e>
                              <m:sub>
                                <m:r>
                                  <a:rPr lang="en-US" altLang="zh-CN" sz="2400" b="1" i="1" smtClean="0">
                                    <a:latin typeface="Cambria Math" panose="02040503050406030204" pitchFamily="18" charset="0"/>
                                  </a:rPr>
                                  <m:t>𝒊𝒋</m:t>
                                </m:r>
                              </m:sub>
                            </m:sSub>
                          </m:den>
                        </m:f>
                      </m:e>
                    </m:d>
                  </m:oMath>
                </a14:m>
                <a:r>
                  <a:rPr lang="en-US" altLang="zh-CN" sz="2400" dirty="0"/>
                  <a:t>,</a:t>
                </a:r>
                <a:r>
                  <a:rPr lang="zh-CN" altLang="en-US" sz="2400" dirty="0"/>
                  <a:t>如果分布形式为</a:t>
                </a:r>
                <a14:m>
                  <m:oMath xmlns:m="http://schemas.openxmlformats.org/officeDocument/2006/math">
                    <m:r>
                      <a:rPr lang="en-US" altLang="zh-CN" sz="2400" b="1" i="1" smtClean="0">
                        <a:latin typeface="Cambria Math" panose="02040503050406030204" pitchFamily="18" charset="0"/>
                      </a:rPr>
                      <m:t>𝝅</m:t>
                    </m:r>
                    <m:d>
                      <m:dPr>
                        <m:ctrlPr>
                          <a:rPr lang="en-US" altLang="zh-CN" sz="2400" b="1" i="1" smtClean="0">
                            <a:latin typeface="Cambria Math" panose="02040503050406030204" pitchFamily="18" charset="0"/>
                          </a:rPr>
                        </m:ctrlPr>
                      </m:dPr>
                      <m:e>
                        <m:r>
                          <a:rPr lang="en-US" altLang="zh-CN" sz="2400" b="1" i="1" smtClean="0">
                            <a:latin typeface="Cambria Math" panose="02040503050406030204" pitchFamily="18" charset="0"/>
                          </a:rPr>
                          <m:t>𝒊</m:t>
                        </m:r>
                      </m:e>
                    </m:d>
                    <m:r>
                      <a:rPr lang="en-US" altLang="zh-CN" sz="2400" b="1" i="1" smtClean="0">
                        <a:latin typeface="Cambria Math" panose="02040503050406030204" pitchFamily="18" charset="0"/>
                      </a:rPr>
                      <m:t>=</m:t>
                    </m:r>
                    <m:f>
                      <m:fPr>
                        <m:ctrlPr>
                          <a:rPr lang="en-US" altLang="zh-CN" sz="2400" b="1" i="1" smtClean="0">
                            <a:latin typeface="Cambria Math" panose="02040503050406030204" pitchFamily="18" charset="0"/>
                          </a:rPr>
                        </m:ctrlPr>
                      </m:fPr>
                      <m:num>
                        <m:r>
                          <a:rPr lang="en-US" altLang="zh-CN" sz="2400" b="1" i="1" smtClean="0">
                            <a:latin typeface="Cambria Math" panose="02040503050406030204" pitchFamily="18" charset="0"/>
                          </a:rPr>
                          <m:t>𝟏</m:t>
                        </m:r>
                      </m:num>
                      <m:den>
                        <m:r>
                          <a:rPr lang="en-US" altLang="zh-CN" sz="2400" b="1" i="1" smtClean="0">
                            <a:latin typeface="Cambria Math" panose="02040503050406030204" pitchFamily="18" charset="0"/>
                          </a:rPr>
                          <m:t>𝒁</m:t>
                        </m:r>
                      </m:den>
                    </m:f>
                    <m:sSup>
                      <m:sSupPr>
                        <m:ctrlPr>
                          <a:rPr lang="en-US" altLang="zh-CN" sz="2400" b="1" i="1" smtClean="0">
                            <a:latin typeface="Cambria Math" panose="02040503050406030204" pitchFamily="18" charset="0"/>
                          </a:rPr>
                        </m:ctrlPr>
                      </m:sSupPr>
                      <m:e>
                        <m:r>
                          <a:rPr lang="en-US" altLang="zh-CN" sz="2400" b="1" i="1" smtClean="0">
                            <a:latin typeface="Cambria Math" panose="02040503050406030204" pitchFamily="18" charset="0"/>
                          </a:rPr>
                          <m:t>𝒆</m:t>
                        </m:r>
                      </m:e>
                      <m:sup>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𝑼</m:t>
                        </m:r>
                        <m:d>
                          <m:dPr>
                            <m:ctrlPr>
                              <a:rPr lang="en-US" altLang="zh-CN" sz="2400" b="1" i="1" smtClean="0">
                                <a:latin typeface="Cambria Math" panose="02040503050406030204" pitchFamily="18" charset="0"/>
                              </a:rPr>
                            </m:ctrlPr>
                          </m:dPr>
                          <m:e>
                            <m:r>
                              <a:rPr lang="en-US" altLang="zh-CN" sz="2400" b="1" i="1" smtClean="0">
                                <a:latin typeface="Cambria Math" panose="02040503050406030204" pitchFamily="18" charset="0"/>
                              </a:rPr>
                              <m:t>𝒊</m:t>
                            </m:r>
                          </m:e>
                        </m:d>
                      </m:sup>
                    </m:sSup>
                    <m:r>
                      <a:rPr lang="en-US" altLang="zh-CN" sz="2400" b="1" i="1" smtClean="0">
                        <a:latin typeface="Cambria Math" panose="02040503050406030204" pitchFamily="18" charset="0"/>
                      </a:rPr>
                      <m:t>,</m:t>
                    </m:r>
                  </m:oMath>
                </a14:m>
                <a:r>
                  <a:rPr lang="zh-CN" altLang="en-US" sz="2400" dirty="0"/>
                  <a:t>从状态</a:t>
                </a:r>
                <a14:m>
                  <m:oMath xmlns:m="http://schemas.openxmlformats.org/officeDocument/2006/math">
                    <m:r>
                      <a:rPr lang="en-US" altLang="zh-CN" sz="2400" b="1" i="1" smtClean="0">
                        <a:latin typeface="Cambria Math" panose="02040503050406030204" pitchFamily="18" charset="0"/>
                      </a:rPr>
                      <m:t>𝒊</m:t>
                    </m:r>
                  </m:oMath>
                </a14:m>
                <a:r>
                  <a:rPr lang="zh-CN" altLang="en-US" sz="2400" dirty="0"/>
                  <a:t>到状态</a:t>
                </a:r>
                <a14:m>
                  <m:oMath xmlns:m="http://schemas.openxmlformats.org/officeDocument/2006/math">
                    <m:r>
                      <a:rPr lang="en-US" altLang="zh-CN" sz="2400" b="1" i="1" smtClean="0">
                        <a:latin typeface="Cambria Math" panose="02040503050406030204" pitchFamily="18" charset="0"/>
                      </a:rPr>
                      <m:t>𝒋</m:t>
                    </m:r>
                  </m:oMath>
                </a14:m>
                <a:r>
                  <a:rPr lang="zh-CN" altLang="en-US" sz="2400" dirty="0"/>
                  <a:t>的接受概率（假设候选生成矩阵是对称的）为：</a:t>
                </a:r>
                <a14:m>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𝜶</m:t>
                        </m:r>
                      </m:e>
                      <m:sub>
                        <m:r>
                          <a:rPr lang="en-US" altLang="zh-CN" sz="2400" b="1" i="1" smtClean="0">
                            <a:latin typeface="Cambria Math" panose="02040503050406030204" pitchFamily="18" charset="0"/>
                          </a:rPr>
                          <m:t>𝒊𝒋</m:t>
                        </m:r>
                      </m:sub>
                    </m:sSub>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𝒎𝒊𝒏</m:t>
                    </m:r>
                    <m:d>
                      <m:dPr>
                        <m:ctrlPr>
                          <a:rPr lang="en-US" altLang="zh-CN" sz="2400" b="1" i="1" smtClean="0">
                            <a:latin typeface="Cambria Math" panose="02040503050406030204" pitchFamily="18" charset="0"/>
                          </a:rPr>
                        </m:ctrlPr>
                      </m:dPr>
                      <m:e>
                        <m:r>
                          <a:rPr lang="en-US" altLang="zh-CN" sz="2400" b="1" i="1" smtClean="0">
                            <a:latin typeface="Cambria Math" panose="02040503050406030204" pitchFamily="18" charset="0"/>
                          </a:rPr>
                          <m:t>𝟏</m:t>
                        </m:r>
                        <m:r>
                          <a:rPr lang="en-US" altLang="zh-CN" sz="2400" b="1" i="1" smtClean="0">
                            <a:latin typeface="Cambria Math" panose="02040503050406030204" pitchFamily="18" charset="0"/>
                          </a:rPr>
                          <m:t>,</m:t>
                        </m:r>
                        <m:sSup>
                          <m:sSupPr>
                            <m:ctrlPr>
                              <a:rPr lang="en-US" altLang="zh-CN" sz="2400" b="1" i="1" smtClean="0">
                                <a:latin typeface="Cambria Math" panose="02040503050406030204" pitchFamily="18" charset="0"/>
                              </a:rPr>
                            </m:ctrlPr>
                          </m:sSupPr>
                          <m:e>
                            <m:r>
                              <a:rPr lang="en-US" altLang="zh-CN" sz="2400" b="1" i="1" smtClean="0">
                                <a:latin typeface="Cambria Math" panose="02040503050406030204" pitchFamily="18" charset="0"/>
                              </a:rPr>
                              <m:t>𝒆</m:t>
                            </m:r>
                          </m:e>
                          <m:sup>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𝑼</m:t>
                            </m:r>
                            <m:d>
                              <m:dPr>
                                <m:ctrlPr>
                                  <a:rPr lang="en-US" altLang="zh-CN" sz="2400" b="1" i="1" smtClean="0">
                                    <a:latin typeface="Cambria Math" panose="02040503050406030204" pitchFamily="18" charset="0"/>
                                  </a:rPr>
                                </m:ctrlPr>
                              </m:dPr>
                              <m:e>
                                <m:r>
                                  <a:rPr lang="en-US" altLang="zh-CN" sz="2400" b="1" i="1" smtClean="0">
                                    <a:latin typeface="Cambria Math" panose="02040503050406030204" pitchFamily="18" charset="0"/>
                                  </a:rPr>
                                  <m:t>𝒋</m:t>
                                </m:r>
                              </m:e>
                            </m:d>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𝑼</m:t>
                            </m:r>
                            <m:d>
                              <m:dPr>
                                <m:ctrlPr>
                                  <a:rPr lang="en-US" altLang="zh-CN" sz="2400" b="1" i="1" smtClean="0">
                                    <a:latin typeface="Cambria Math" panose="02040503050406030204" pitchFamily="18" charset="0"/>
                                  </a:rPr>
                                </m:ctrlPr>
                              </m:dPr>
                              <m:e>
                                <m:r>
                                  <a:rPr lang="en-US" altLang="zh-CN" sz="2400" b="1" i="1" smtClean="0">
                                    <a:latin typeface="Cambria Math" panose="02040503050406030204" pitchFamily="18" charset="0"/>
                                  </a:rPr>
                                  <m:t>𝒊</m:t>
                                </m:r>
                              </m:e>
                            </m:d>
                          </m:sup>
                        </m:sSup>
                      </m:e>
                    </m:d>
                  </m:oMath>
                </a14:m>
                <a:endParaRPr lang="zh-CN" altLang="en-US" sz="2400" dirty="0"/>
              </a:p>
            </p:txBody>
          </p:sp>
        </mc:Choice>
        <mc:Fallback xmlns="">
          <p:sp>
            <p:nvSpPr>
              <p:cNvPr id="3" name="内容占位符 2">
                <a:extLst>
                  <a:ext uri="{FF2B5EF4-FFF2-40B4-BE49-F238E27FC236}">
                    <a16:creationId xmlns:a16="http://schemas.microsoft.com/office/drawing/2014/main" id="{A44AAE86-E6C5-4F6E-B670-3D6B70F59B11}"/>
                  </a:ext>
                </a:extLst>
              </p:cNvPr>
              <p:cNvSpPr>
                <a:spLocks noGrp="1" noRot="1" noChangeAspect="1" noMove="1" noResize="1" noEditPoints="1" noAdjustHandles="1" noChangeArrowheads="1" noChangeShapeType="1" noTextEdit="1"/>
              </p:cNvSpPr>
              <p:nvPr>
                <p:ph idx="1"/>
              </p:nvPr>
            </p:nvSpPr>
            <p:spPr>
              <a:blipFill>
                <a:blip r:embed="rId2"/>
                <a:stretch>
                  <a:fillRect l="-926" t="-1193" r="-265" b="-325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10187996"/>
      </p:ext>
    </p:extLst>
  </p:cSld>
  <p:clrMapOvr>
    <a:masterClrMapping/>
  </p:clrMapOvr>
  <p:transition spd="med">
    <p:random/>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1CD5FD-3CA7-41F0-BEE9-1AE49BA9296B}"/>
              </a:ext>
            </a:extLst>
          </p:cNvPr>
          <p:cNvSpPr>
            <a:spLocks noGrp="1"/>
          </p:cNvSpPr>
          <p:nvPr>
            <p:ph type="title"/>
          </p:nvPr>
        </p:nvSpPr>
        <p:spPr/>
        <p:txBody>
          <a:bodyPr/>
          <a:lstStyle/>
          <a:p>
            <a:endParaRPr lang="zh-CN" altLang="en-US"/>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3DC7FB96-2800-4FC9-A9B9-227A9995B790}"/>
                  </a:ext>
                </a:extLst>
              </p:cNvPr>
              <p:cNvSpPr>
                <a:spLocks noGrp="1"/>
              </p:cNvSpPr>
              <p:nvPr>
                <p:ph idx="1"/>
              </p:nvPr>
            </p:nvSpPr>
            <p:spPr/>
            <p:txBody>
              <a:bodyPr/>
              <a:lstStyle/>
              <a:p>
                <a:r>
                  <a:rPr lang="en-US" altLang="zh-CN" dirty="0"/>
                  <a:t>(Barkers</a:t>
                </a:r>
                <a:r>
                  <a:rPr lang="zh-CN" altLang="en-US" dirty="0"/>
                  <a:t>算法，</a:t>
                </a:r>
                <a:r>
                  <a:rPr lang="en-US" altLang="zh-CN" dirty="0"/>
                  <a:t>1965</a:t>
                </a:r>
                <a:r>
                  <a:rPr lang="zh-CN" altLang="en-US" dirty="0"/>
                  <a:t>）：</a:t>
                </a:r>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𝜶</m:t>
                        </m:r>
                      </m:e>
                      <m:sub>
                        <m:r>
                          <a:rPr lang="en-US" altLang="zh-CN" b="1" i="1" smtClean="0">
                            <a:latin typeface="Cambria Math" panose="02040503050406030204" pitchFamily="18" charset="0"/>
                          </a:rPr>
                          <m:t>𝒊𝒋</m:t>
                        </m:r>
                      </m:sub>
                    </m:sSub>
                    <m:r>
                      <a:rPr lang="en-US" altLang="zh-CN" b="1" i="1" smtClean="0">
                        <a:latin typeface="Cambria Math" panose="02040503050406030204" pitchFamily="18" charset="0"/>
                      </a:rPr>
                      <m:t>=</m:t>
                    </m:r>
                    <m:f>
                      <m:fPr>
                        <m:ctrlPr>
                          <a:rPr lang="en-US" altLang="zh-CN" b="1" i="1" smtClean="0">
                            <a:latin typeface="Cambria Math" panose="02040503050406030204" pitchFamily="18" charset="0"/>
                          </a:rPr>
                        </m:ctrlPr>
                      </m:fPr>
                      <m:num>
                        <m:r>
                          <a:rPr lang="en-US" altLang="zh-CN" b="1" i="1" smtClean="0">
                            <a:latin typeface="Cambria Math" panose="02040503050406030204" pitchFamily="18" charset="0"/>
                          </a:rPr>
                          <m:t>𝝅</m:t>
                        </m:r>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𝒋</m:t>
                            </m:r>
                          </m:e>
                        </m:d>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𝒒</m:t>
                            </m:r>
                          </m:e>
                          <m:sub>
                            <m:r>
                              <a:rPr lang="en-US" altLang="zh-CN" b="1" i="1" smtClean="0">
                                <a:latin typeface="Cambria Math" panose="02040503050406030204" pitchFamily="18" charset="0"/>
                              </a:rPr>
                              <m:t>𝒋𝒊</m:t>
                            </m:r>
                          </m:sub>
                        </m:sSub>
                      </m:num>
                      <m:den>
                        <m:r>
                          <a:rPr lang="en-US" altLang="zh-CN" b="1" i="1" smtClean="0">
                            <a:latin typeface="Cambria Math" panose="02040503050406030204" pitchFamily="18" charset="0"/>
                          </a:rPr>
                          <m:t>𝝅</m:t>
                        </m:r>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𝒋</m:t>
                            </m:r>
                          </m:e>
                        </m:d>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𝒒</m:t>
                            </m:r>
                          </m:e>
                          <m:sub>
                            <m:r>
                              <a:rPr lang="en-US" altLang="zh-CN" b="1" i="1" smtClean="0">
                                <a:latin typeface="Cambria Math" panose="02040503050406030204" pitchFamily="18" charset="0"/>
                              </a:rPr>
                              <m:t>𝒋𝒊</m:t>
                            </m:r>
                          </m:sub>
                        </m:sSub>
                        <m:r>
                          <a:rPr lang="en-US" altLang="zh-CN" b="1" i="1" smtClean="0">
                            <a:latin typeface="Cambria Math" panose="02040503050406030204" pitchFamily="18" charset="0"/>
                          </a:rPr>
                          <m:t>+</m:t>
                        </m:r>
                        <m:r>
                          <a:rPr lang="en-US" altLang="zh-CN" b="1" i="1" smtClean="0">
                            <a:latin typeface="Cambria Math" panose="02040503050406030204" pitchFamily="18" charset="0"/>
                          </a:rPr>
                          <m:t>𝝅</m:t>
                        </m:r>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𝒊</m:t>
                            </m:r>
                          </m:e>
                        </m:d>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𝒒</m:t>
                            </m:r>
                          </m:e>
                          <m:sub>
                            <m:r>
                              <a:rPr lang="en-US" altLang="zh-CN" b="1" i="1" smtClean="0">
                                <a:latin typeface="Cambria Math" panose="02040503050406030204" pitchFamily="18" charset="0"/>
                              </a:rPr>
                              <m:t>𝒊𝒋</m:t>
                            </m:r>
                          </m:sub>
                        </m:sSub>
                      </m:den>
                    </m:f>
                  </m:oMath>
                </a14:m>
                <a:r>
                  <a:rPr lang="en-US" altLang="zh-CN" dirty="0"/>
                  <a:t>,</a:t>
                </a:r>
                <a:r>
                  <a:rPr lang="zh-CN" altLang="en-US" dirty="0"/>
                  <a:t>如果分布仍然如上，则在对称候选生成矩阵的情况下，其接受概率为：</a:t>
                </a:r>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𝜶</m:t>
                        </m:r>
                      </m:e>
                      <m:sub>
                        <m:r>
                          <a:rPr lang="en-US" altLang="zh-CN" b="1" i="1" smtClean="0">
                            <a:latin typeface="Cambria Math" panose="02040503050406030204" pitchFamily="18" charset="0"/>
                          </a:rPr>
                          <m:t>𝒊𝒋</m:t>
                        </m:r>
                      </m:sub>
                    </m:sSub>
                    <m:r>
                      <a:rPr lang="en-US" altLang="zh-CN" b="1" i="1" smtClean="0">
                        <a:latin typeface="Cambria Math" panose="02040503050406030204" pitchFamily="18" charset="0"/>
                      </a:rPr>
                      <m:t>=</m:t>
                    </m:r>
                    <m:f>
                      <m:fPr>
                        <m:ctrlPr>
                          <a:rPr lang="en-US" altLang="zh-CN" b="1" i="1" smtClean="0">
                            <a:latin typeface="Cambria Math" panose="02040503050406030204" pitchFamily="18" charset="0"/>
                          </a:rPr>
                        </m:ctrlPr>
                      </m:fPr>
                      <m:num>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𝒆</m:t>
                            </m:r>
                          </m:e>
                          <m:sup>
                            <m:r>
                              <a:rPr lang="en-US" altLang="zh-CN" b="1" i="1" smtClean="0">
                                <a:latin typeface="Cambria Math" panose="02040503050406030204" pitchFamily="18" charset="0"/>
                              </a:rPr>
                              <m:t>−</m:t>
                            </m:r>
                            <m:r>
                              <a:rPr lang="en-US" altLang="zh-CN" b="1" i="1" smtClean="0">
                                <a:latin typeface="Cambria Math" panose="02040503050406030204" pitchFamily="18" charset="0"/>
                              </a:rPr>
                              <m:t>𝑼</m:t>
                            </m:r>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𝒊</m:t>
                                </m:r>
                              </m:e>
                            </m:d>
                          </m:sup>
                        </m:sSup>
                      </m:num>
                      <m:den>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𝒆</m:t>
                            </m:r>
                          </m:e>
                          <m:sup>
                            <m:r>
                              <a:rPr lang="en-US" altLang="zh-CN" b="1" i="1" smtClean="0">
                                <a:latin typeface="Cambria Math" panose="02040503050406030204" pitchFamily="18" charset="0"/>
                              </a:rPr>
                              <m:t>−</m:t>
                            </m:r>
                            <m:r>
                              <a:rPr lang="en-US" altLang="zh-CN" b="1" i="1" smtClean="0">
                                <a:latin typeface="Cambria Math" panose="02040503050406030204" pitchFamily="18" charset="0"/>
                              </a:rPr>
                              <m:t>𝑼</m:t>
                            </m:r>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𝒊</m:t>
                                </m:r>
                              </m:e>
                            </m:d>
                          </m:sup>
                        </m:sSup>
                        <m:r>
                          <a:rPr lang="en-US" altLang="zh-CN" b="1" i="1" smtClean="0">
                            <a:latin typeface="Cambria Math" panose="02040503050406030204" pitchFamily="18" charset="0"/>
                          </a:rPr>
                          <m:t>+</m:t>
                        </m:r>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𝒆</m:t>
                            </m:r>
                          </m:e>
                          <m:sup>
                            <m:r>
                              <a:rPr lang="en-US" altLang="zh-CN" b="1" i="1" smtClean="0">
                                <a:latin typeface="Cambria Math" panose="02040503050406030204" pitchFamily="18" charset="0"/>
                              </a:rPr>
                              <m:t>−</m:t>
                            </m:r>
                            <m:r>
                              <a:rPr lang="en-US" altLang="zh-CN" b="1" i="1" smtClean="0">
                                <a:latin typeface="Cambria Math" panose="02040503050406030204" pitchFamily="18" charset="0"/>
                              </a:rPr>
                              <m:t>𝑼</m:t>
                            </m:r>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𝒋</m:t>
                                </m:r>
                              </m:e>
                            </m:d>
                          </m:sup>
                        </m:sSup>
                      </m:den>
                    </m:f>
                  </m:oMath>
                </a14:m>
                <a:r>
                  <a:rPr lang="en-US" altLang="zh-CN" dirty="0"/>
                  <a:t>,</a:t>
                </a:r>
                <a:r>
                  <a:rPr lang="zh-CN" altLang="en-US" dirty="0"/>
                  <a:t>这正好对应统计热力学基本定理，当两种状态的能量分别为</a:t>
                </a:r>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𝑬</m:t>
                        </m:r>
                      </m:e>
                      <m:sub>
                        <m:r>
                          <a:rPr lang="en-US" altLang="zh-CN" b="1" i="1" smtClean="0">
                            <a:latin typeface="Cambria Math" panose="02040503050406030204" pitchFamily="18" charset="0"/>
                          </a:rPr>
                          <m:t>𝟏</m:t>
                        </m:r>
                      </m:sub>
                    </m:sSub>
                    <m:r>
                      <a:rPr lang="en-US" altLang="zh-CN" b="1" i="1" smtClean="0">
                        <a:latin typeface="Cambria Math" panose="02040503050406030204" pitchFamily="18" charset="0"/>
                      </a:rPr>
                      <m:t>,</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𝑬</m:t>
                        </m:r>
                      </m:e>
                      <m:sub>
                        <m:r>
                          <a:rPr lang="en-US" altLang="zh-CN" b="1" i="1" smtClean="0">
                            <a:latin typeface="Cambria Math" panose="02040503050406030204" pitchFamily="18" charset="0"/>
                          </a:rPr>
                          <m:t>𝟐</m:t>
                        </m:r>
                      </m:sub>
                    </m:sSub>
                  </m:oMath>
                </a14:m>
                <a:r>
                  <a:rPr lang="zh-CN" altLang="en-US" dirty="0"/>
                  <a:t>时，自然选择第一种的概率为</a:t>
                </a:r>
                <a14:m>
                  <m:oMath xmlns:m="http://schemas.openxmlformats.org/officeDocument/2006/math">
                    <m:f>
                      <m:fPr>
                        <m:ctrlPr>
                          <a:rPr lang="en-US" altLang="zh-CN" b="1" i="1" smtClean="0">
                            <a:latin typeface="Cambria Math" panose="02040503050406030204" pitchFamily="18" charset="0"/>
                          </a:rPr>
                        </m:ctrlPr>
                      </m:fPr>
                      <m:num>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𝒆</m:t>
                            </m:r>
                          </m:e>
                          <m:sup>
                            <m:r>
                              <a:rPr lang="en-US" altLang="zh-CN" b="1" i="1" smtClean="0">
                                <a:latin typeface="Cambria Math" panose="02040503050406030204" pitchFamily="18" charset="0"/>
                              </a:rPr>
                              <m:t>−</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𝑬</m:t>
                                </m:r>
                              </m:e>
                              <m:sub>
                                <m:r>
                                  <a:rPr lang="en-US" altLang="zh-CN" b="1" i="1" smtClean="0">
                                    <a:latin typeface="Cambria Math" panose="02040503050406030204" pitchFamily="18" charset="0"/>
                                  </a:rPr>
                                  <m:t>𝟏</m:t>
                                </m:r>
                              </m:sub>
                            </m:sSub>
                          </m:sup>
                        </m:sSup>
                      </m:num>
                      <m:den>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𝒆</m:t>
                            </m:r>
                          </m:e>
                          <m:sup>
                            <m:r>
                              <a:rPr lang="en-US" altLang="zh-CN" b="1" i="1" smtClean="0">
                                <a:latin typeface="Cambria Math" panose="02040503050406030204" pitchFamily="18" charset="0"/>
                              </a:rPr>
                              <m:t>−</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𝑬</m:t>
                                </m:r>
                              </m:e>
                              <m:sub>
                                <m:r>
                                  <a:rPr lang="en-US" altLang="zh-CN" b="1" i="1" smtClean="0">
                                    <a:latin typeface="Cambria Math" panose="02040503050406030204" pitchFamily="18" charset="0"/>
                                  </a:rPr>
                                  <m:t>𝟏</m:t>
                                </m:r>
                              </m:sub>
                            </m:sSub>
                          </m:sup>
                        </m:sSup>
                        <m:r>
                          <a:rPr lang="en-US" altLang="zh-CN" b="1" i="1" smtClean="0">
                            <a:latin typeface="Cambria Math" panose="02040503050406030204" pitchFamily="18" charset="0"/>
                          </a:rPr>
                          <m:t>+</m:t>
                        </m:r>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𝒆</m:t>
                            </m:r>
                          </m:e>
                          <m:sup>
                            <m:r>
                              <a:rPr lang="en-US" altLang="zh-CN" b="1" i="1" smtClean="0">
                                <a:latin typeface="Cambria Math" panose="02040503050406030204" pitchFamily="18" charset="0"/>
                              </a:rPr>
                              <m:t>−</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𝑬</m:t>
                                </m:r>
                              </m:e>
                              <m:sub>
                                <m:r>
                                  <a:rPr lang="en-US" altLang="zh-CN" b="1" i="1" smtClean="0">
                                    <a:latin typeface="Cambria Math" panose="02040503050406030204" pitchFamily="18" charset="0"/>
                                  </a:rPr>
                                  <m:t>𝟐</m:t>
                                </m:r>
                              </m:sub>
                            </m:sSub>
                          </m:sup>
                        </m:sSup>
                      </m:den>
                    </m:f>
                  </m:oMath>
                </a14:m>
                <a:endParaRPr lang="en-US" altLang="zh-CN" dirty="0"/>
              </a:p>
              <a:p>
                <a:endParaRPr lang="zh-CN" altLang="en-US" dirty="0"/>
              </a:p>
            </p:txBody>
          </p:sp>
        </mc:Choice>
        <mc:Fallback xmlns="">
          <p:sp>
            <p:nvSpPr>
              <p:cNvPr id="3" name="内容占位符 2">
                <a:extLst>
                  <a:ext uri="{FF2B5EF4-FFF2-40B4-BE49-F238E27FC236}">
                    <a16:creationId xmlns:a16="http://schemas.microsoft.com/office/drawing/2014/main" id="{3DC7FB96-2800-4FC9-A9B9-227A9995B790}"/>
                  </a:ext>
                </a:extLst>
              </p:cNvPr>
              <p:cNvSpPr>
                <a:spLocks noGrp="1" noRot="1" noChangeAspect="1" noMove="1" noResize="1" noEditPoints="1" noAdjustHandles="1" noChangeArrowheads="1" noChangeShapeType="1" noTextEdit="1"/>
              </p:cNvSpPr>
              <p:nvPr>
                <p:ph idx="1"/>
              </p:nvPr>
            </p:nvSpPr>
            <p:spPr>
              <a:blipFill>
                <a:blip r:embed="rId2"/>
                <a:stretch>
                  <a:fillRect l="-1389" r="-99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907739946"/>
      </p:ext>
    </p:extLst>
  </p:cSld>
  <p:clrMapOvr>
    <a:masterClrMapping/>
  </p:clrMapOvr>
  <p:transition spd="med">
    <p:random/>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B2937D-5468-4E46-AC5A-38E66C82A04D}"/>
              </a:ext>
            </a:extLst>
          </p:cNvPr>
          <p:cNvSpPr>
            <a:spLocks noGrp="1"/>
          </p:cNvSpPr>
          <p:nvPr>
            <p:ph type="title"/>
          </p:nvPr>
        </p:nvSpPr>
        <p:spPr/>
        <p:txBody>
          <a:bodyPr/>
          <a:lstStyle/>
          <a:p>
            <a:r>
              <a:rPr lang="en-US" altLang="zh-CN" dirty="0"/>
              <a:t>1</a:t>
            </a:r>
            <a:r>
              <a:rPr lang="zh-CN" altLang="en-US" dirty="0"/>
              <a:t>随机变量的仿真</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712F2C64-53F9-4457-B1F1-CAE51707A5B8}"/>
                  </a:ext>
                </a:extLst>
              </p:cNvPr>
              <p:cNvSpPr>
                <a:spLocks noGrp="1"/>
              </p:cNvSpPr>
              <p:nvPr>
                <p:ph idx="1"/>
              </p:nvPr>
            </p:nvSpPr>
            <p:spPr/>
            <p:txBody>
              <a:bodyPr/>
              <a:lstStyle/>
              <a:p>
                <a:r>
                  <a:rPr lang="en-US" altLang="zh-CN" sz="2800" dirty="0"/>
                  <a:t>MCMC</a:t>
                </a:r>
                <a:r>
                  <a:rPr lang="zh-CN" altLang="en-US" sz="2800" dirty="0"/>
                  <a:t>关键</a:t>
                </a:r>
                <a:endParaRPr lang="en-US" altLang="zh-CN" sz="2800" dirty="0"/>
              </a:p>
              <a:p>
                <a:pPr lvl="1"/>
                <a:r>
                  <a:rPr lang="zh-CN" altLang="en-US" sz="2400" dirty="0"/>
                  <a:t>构造适当的链</a:t>
                </a:r>
                <a:endParaRPr lang="en-US" altLang="zh-CN" sz="2400" dirty="0"/>
              </a:p>
              <a:p>
                <a:pPr lvl="1"/>
                <a:r>
                  <a:rPr lang="zh-CN" altLang="en-US" sz="2400" dirty="0"/>
                  <a:t>困难：如何决定马氏链得到的样本以及由这些样本得到的估计量与目标分布的近似程度，当</a:t>
                </a:r>
                <a14:m>
                  <m:oMath xmlns:m="http://schemas.openxmlformats.org/officeDocument/2006/math">
                    <m:r>
                      <a:rPr lang="en-US" altLang="zh-CN" sz="2400" b="1" i="1" smtClean="0">
                        <a:latin typeface="Cambria Math" panose="02040503050406030204" pitchFamily="18" charset="0"/>
                      </a:rPr>
                      <m:t>𝒕</m:t>
                    </m:r>
                  </m:oMath>
                </a14:m>
                <a:r>
                  <a:rPr lang="zh-CN" altLang="en-US" sz="2400" dirty="0"/>
                  <a:t>很小的时候，</a:t>
                </a:r>
                <a14:m>
                  <m:oMath xmlns:m="http://schemas.openxmlformats.org/officeDocument/2006/math">
                    <m:sSup>
                      <m:sSupPr>
                        <m:ctrlPr>
                          <a:rPr lang="en-US" altLang="zh-CN" sz="2400" b="1" i="1" smtClean="0">
                            <a:latin typeface="Cambria Math" panose="02040503050406030204" pitchFamily="18" charset="0"/>
                          </a:rPr>
                        </m:ctrlPr>
                      </m:sSupPr>
                      <m:e>
                        <m:r>
                          <a:rPr lang="en-US" altLang="zh-CN" sz="2400" b="1" i="1" smtClean="0">
                            <a:latin typeface="Cambria Math" panose="02040503050406030204" pitchFamily="18" charset="0"/>
                          </a:rPr>
                          <m:t>𝑿</m:t>
                        </m:r>
                      </m:e>
                      <m:sup>
                        <m:d>
                          <m:dPr>
                            <m:ctrlPr>
                              <a:rPr lang="en-US" altLang="zh-CN" sz="2400" b="1" i="1" smtClean="0">
                                <a:latin typeface="Cambria Math" panose="02040503050406030204" pitchFamily="18" charset="0"/>
                              </a:rPr>
                            </m:ctrlPr>
                          </m:dPr>
                          <m:e>
                            <m:r>
                              <a:rPr lang="en-US" altLang="zh-CN" sz="2400" b="1" i="1" smtClean="0">
                                <a:latin typeface="Cambria Math" panose="02040503050406030204" pitchFamily="18" charset="0"/>
                              </a:rPr>
                              <m:t>𝒕</m:t>
                            </m:r>
                          </m:e>
                        </m:d>
                      </m:sup>
                    </m:sSup>
                  </m:oMath>
                </a14:m>
                <a:r>
                  <a:rPr lang="zh-CN" altLang="en-US" sz="2400" dirty="0"/>
                  <a:t>可能与</a:t>
                </a:r>
                <a14:m>
                  <m:oMath xmlns:m="http://schemas.openxmlformats.org/officeDocument/2006/math">
                    <m:r>
                      <a:rPr lang="en-US" altLang="zh-CN" sz="2400" b="1" i="1" smtClean="0">
                        <a:latin typeface="Cambria Math" panose="02040503050406030204" pitchFamily="18" charset="0"/>
                      </a:rPr>
                      <m:t>𝒇</m:t>
                    </m:r>
                  </m:oMath>
                </a14:m>
                <a:r>
                  <a:rPr lang="zh-CN" altLang="en-US" sz="2400" dirty="0"/>
                  <a:t>相差很大，因为</a:t>
                </a:r>
                <a14:m>
                  <m:oMath xmlns:m="http://schemas.openxmlformats.org/officeDocument/2006/math">
                    <m:sSup>
                      <m:sSupPr>
                        <m:ctrlPr>
                          <a:rPr lang="en-US" altLang="zh-CN" sz="2400" b="1" i="1" smtClean="0">
                            <a:latin typeface="Cambria Math" panose="02040503050406030204" pitchFamily="18" charset="0"/>
                          </a:rPr>
                        </m:ctrlPr>
                      </m:sSupPr>
                      <m:e>
                        <m:r>
                          <a:rPr lang="en-US" altLang="zh-CN" sz="2400" b="1" i="1" smtClean="0">
                            <a:latin typeface="Cambria Math" panose="02040503050406030204" pitchFamily="18" charset="0"/>
                          </a:rPr>
                          <m:t>𝑿</m:t>
                        </m:r>
                      </m:e>
                      <m:sup>
                        <m:d>
                          <m:dPr>
                            <m:ctrlPr>
                              <a:rPr lang="en-US" altLang="zh-CN" sz="2400" b="1" i="1" smtClean="0">
                                <a:latin typeface="Cambria Math" panose="02040503050406030204" pitchFamily="18" charset="0"/>
                              </a:rPr>
                            </m:ctrlPr>
                          </m:dPr>
                          <m:e>
                            <m:r>
                              <a:rPr lang="en-US" altLang="zh-CN" sz="2400" b="1" i="1" smtClean="0">
                                <a:latin typeface="Cambria Math" panose="02040503050406030204" pitchFamily="18" charset="0"/>
                              </a:rPr>
                              <m:t>𝒕</m:t>
                            </m:r>
                          </m:e>
                        </m:d>
                      </m:sup>
                    </m:sSup>
                  </m:oMath>
                </a14:m>
                <a:r>
                  <a:rPr lang="zh-CN" altLang="en-US" sz="2400" dirty="0"/>
                  <a:t>是序列相关的</a:t>
                </a:r>
                <a:endParaRPr lang="en-US" altLang="zh-CN" sz="2400" dirty="0"/>
              </a:p>
              <a:p>
                <a:r>
                  <a:rPr lang="en-US" altLang="zh-CN" sz="2800" dirty="0"/>
                  <a:t>Metropolis-Hastings</a:t>
                </a:r>
                <a:r>
                  <a:rPr lang="zh-CN" altLang="en-US" sz="2800" dirty="0"/>
                  <a:t>算法</a:t>
                </a:r>
                <a:endParaRPr lang="en-US" altLang="zh-CN" sz="2800" dirty="0"/>
              </a:p>
              <a:p>
                <a:pPr lvl="1"/>
                <a14:m>
                  <m:oMath xmlns:m="http://schemas.openxmlformats.org/officeDocument/2006/math">
                    <m:r>
                      <a:rPr lang="en-US" altLang="zh-CN" sz="2400" b="1" i="1" smtClean="0">
                        <a:latin typeface="Cambria Math" panose="02040503050406030204" pitchFamily="18" charset="0"/>
                      </a:rPr>
                      <m:t>𝒕</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𝟎</m:t>
                    </m:r>
                  </m:oMath>
                </a14:m>
                <a:r>
                  <a:rPr lang="en-US" altLang="zh-CN" sz="2400" dirty="0"/>
                  <a:t>,</a:t>
                </a:r>
                <a14:m>
                  <m:oMath xmlns:m="http://schemas.openxmlformats.org/officeDocument/2006/math">
                    <m:sSup>
                      <m:sSupPr>
                        <m:ctrlPr>
                          <a:rPr lang="en-US" altLang="zh-CN" sz="2400" b="1" i="1" dirty="0" smtClean="0">
                            <a:latin typeface="Cambria Math" panose="02040503050406030204" pitchFamily="18" charset="0"/>
                          </a:rPr>
                        </m:ctrlPr>
                      </m:sSupPr>
                      <m:e>
                        <m:r>
                          <a:rPr lang="en-US" altLang="zh-CN" sz="2400" b="1" i="1" dirty="0" smtClean="0">
                            <a:latin typeface="Cambria Math" panose="02040503050406030204" pitchFamily="18" charset="0"/>
                          </a:rPr>
                          <m:t>𝑿</m:t>
                        </m:r>
                      </m:e>
                      <m:sup>
                        <m:d>
                          <m:dPr>
                            <m:ctrlPr>
                              <a:rPr lang="en-US" altLang="zh-CN" sz="2400" b="1" i="1" dirty="0" smtClean="0">
                                <a:latin typeface="Cambria Math" panose="02040503050406030204" pitchFamily="18" charset="0"/>
                              </a:rPr>
                            </m:ctrlPr>
                          </m:dPr>
                          <m:e>
                            <m:r>
                              <a:rPr lang="en-US" altLang="zh-CN" sz="2400" b="1" i="1" dirty="0" smtClean="0">
                                <a:latin typeface="Cambria Math" panose="02040503050406030204" pitchFamily="18" charset="0"/>
                              </a:rPr>
                              <m:t>𝟎</m:t>
                            </m:r>
                          </m:e>
                        </m:d>
                      </m:sup>
                    </m:sSup>
                    <m:r>
                      <a:rPr lang="en-US" altLang="zh-CN" sz="2400" b="1" i="1" dirty="0" smtClean="0">
                        <a:latin typeface="Cambria Math" panose="02040503050406030204" pitchFamily="18" charset="0"/>
                      </a:rPr>
                      <m:t>=</m:t>
                    </m:r>
                    <m:sSup>
                      <m:sSupPr>
                        <m:ctrlPr>
                          <a:rPr lang="en-US" altLang="zh-CN" sz="2400" b="1" i="1" dirty="0" smtClean="0">
                            <a:latin typeface="Cambria Math" panose="02040503050406030204" pitchFamily="18" charset="0"/>
                          </a:rPr>
                        </m:ctrlPr>
                      </m:sSupPr>
                      <m:e>
                        <m:r>
                          <a:rPr lang="en-US" altLang="zh-CN" sz="2400" b="1" i="1" dirty="0" smtClean="0">
                            <a:latin typeface="Cambria Math" panose="02040503050406030204" pitchFamily="18" charset="0"/>
                          </a:rPr>
                          <m:t>𝒙</m:t>
                        </m:r>
                      </m:e>
                      <m:sup>
                        <m:d>
                          <m:dPr>
                            <m:ctrlPr>
                              <a:rPr lang="en-US" altLang="zh-CN" sz="2400" b="1" i="1" dirty="0" smtClean="0">
                                <a:latin typeface="Cambria Math" panose="02040503050406030204" pitchFamily="18" charset="0"/>
                              </a:rPr>
                            </m:ctrlPr>
                          </m:dPr>
                          <m:e>
                            <m:r>
                              <a:rPr lang="en-US" altLang="zh-CN" sz="2400" b="1" i="1" dirty="0" smtClean="0">
                                <a:latin typeface="Cambria Math" panose="02040503050406030204" pitchFamily="18" charset="0"/>
                              </a:rPr>
                              <m:t>𝟎</m:t>
                            </m:r>
                          </m:e>
                        </m:d>
                      </m:sup>
                    </m:sSup>
                  </m:oMath>
                </a14:m>
                <a:r>
                  <a:rPr lang="en-US" altLang="zh-CN" sz="2400" dirty="0"/>
                  <a:t>,</a:t>
                </a:r>
                <a:r>
                  <a:rPr lang="zh-CN" altLang="en-US" sz="2400" dirty="0"/>
                  <a:t>其中</a:t>
                </a:r>
                <a14:m>
                  <m:oMath xmlns:m="http://schemas.openxmlformats.org/officeDocument/2006/math">
                    <m:sSup>
                      <m:sSupPr>
                        <m:ctrlPr>
                          <a:rPr lang="en-US" altLang="zh-CN" sz="2400" b="1" i="1" smtClean="0">
                            <a:latin typeface="Cambria Math" panose="02040503050406030204" pitchFamily="18" charset="0"/>
                          </a:rPr>
                        </m:ctrlPr>
                      </m:sSupPr>
                      <m:e>
                        <m:r>
                          <a:rPr lang="en-US" altLang="zh-CN" sz="2400" b="1" i="1" smtClean="0">
                            <a:latin typeface="Cambria Math" panose="02040503050406030204" pitchFamily="18" charset="0"/>
                          </a:rPr>
                          <m:t>𝒙</m:t>
                        </m:r>
                      </m:e>
                      <m:sup>
                        <m:d>
                          <m:dPr>
                            <m:ctrlPr>
                              <a:rPr lang="en-US" altLang="zh-CN" sz="2400" b="1" i="1" smtClean="0">
                                <a:latin typeface="Cambria Math" panose="02040503050406030204" pitchFamily="18" charset="0"/>
                              </a:rPr>
                            </m:ctrlPr>
                          </m:dPr>
                          <m:e>
                            <m:r>
                              <a:rPr lang="en-US" altLang="zh-CN" sz="2400" b="1" i="1" smtClean="0">
                                <a:latin typeface="Cambria Math" panose="02040503050406030204" pitchFamily="18" charset="0"/>
                              </a:rPr>
                              <m:t>𝟎</m:t>
                            </m:r>
                          </m:e>
                        </m:d>
                      </m:sup>
                    </m:sSup>
                  </m:oMath>
                </a14:m>
                <a:r>
                  <a:rPr lang="zh-CN" altLang="en-US" sz="2400" dirty="0"/>
                  <a:t>从某个初始分布</a:t>
                </a:r>
                <a14:m>
                  <m:oMath xmlns:m="http://schemas.openxmlformats.org/officeDocument/2006/math">
                    <m:r>
                      <a:rPr lang="en-US" altLang="zh-CN" sz="2400" b="1" i="1" smtClean="0">
                        <a:latin typeface="Cambria Math" panose="02040503050406030204" pitchFamily="18" charset="0"/>
                      </a:rPr>
                      <m:t>𝒈</m:t>
                    </m:r>
                  </m:oMath>
                </a14:m>
                <a:r>
                  <a:rPr lang="zh-CN" altLang="en-US" sz="2400" dirty="0"/>
                  <a:t>中随机抽取的样本，使得</a:t>
                </a:r>
                <a14:m>
                  <m:oMath xmlns:m="http://schemas.openxmlformats.org/officeDocument/2006/math">
                    <m:r>
                      <a:rPr lang="en-US" altLang="zh-CN" sz="2400" b="1" i="1" smtClean="0">
                        <a:latin typeface="Cambria Math" panose="02040503050406030204" pitchFamily="18" charset="0"/>
                      </a:rPr>
                      <m:t>𝒇</m:t>
                    </m:r>
                    <m:d>
                      <m:dPr>
                        <m:ctrlPr>
                          <a:rPr lang="en-US" altLang="zh-CN" sz="2400" b="1" i="1" smtClean="0">
                            <a:latin typeface="Cambria Math" panose="02040503050406030204" pitchFamily="18" charset="0"/>
                          </a:rPr>
                        </m:ctrlPr>
                      </m:dPr>
                      <m:e>
                        <m:sSup>
                          <m:sSupPr>
                            <m:ctrlPr>
                              <a:rPr lang="en-US" altLang="zh-CN" sz="2400" b="1" i="1" smtClean="0">
                                <a:latin typeface="Cambria Math" panose="02040503050406030204" pitchFamily="18" charset="0"/>
                              </a:rPr>
                            </m:ctrlPr>
                          </m:sSupPr>
                          <m:e>
                            <m:r>
                              <a:rPr lang="en-US" altLang="zh-CN" sz="2400" b="1" i="1" smtClean="0">
                                <a:latin typeface="Cambria Math" panose="02040503050406030204" pitchFamily="18" charset="0"/>
                              </a:rPr>
                              <m:t>𝒙</m:t>
                            </m:r>
                          </m:e>
                          <m:sup>
                            <m:d>
                              <m:dPr>
                                <m:ctrlPr>
                                  <a:rPr lang="en-US" altLang="zh-CN" sz="2400" b="1" i="1" smtClean="0">
                                    <a:latin typeface="Cambria Math" panose="02040503050406030204" pitchFamily="18" charset="0"/>
                                  </a:rPr>
                                </m:ctrlPr>
                              </m:dPr>
                              <m:e>
                                <m:r>
                                  <a:rPr lang="en-US" altLang="zh-CN" sz="2400" b="1" i="1" smtClean="0">
                                    <a:latin typeface="Cambria Math" panose="02040503050406030204" pitchFamily="18" charset="0"/>
                                  </a:rPr>
                                  <m:t>𝟎</m:t>
                                </m:r>
                              </m:e>
                            </m:d>
                          </m:sup>
                        </m:sSup>
                      </m:e>
                    </m:d>
                    <m:r>
                      <a:rPr lang="en-US" altLang="zh-CN" sz="2400" b="1" i="1" smtClean="0">
                        <a:latin typeface="Cambria Math" panose="02040503050406030204" pitchFamily="18" charset="0"/>
                      </a:rPr>
                      <m:t>&gt;</m:t>
                    </m:r>
                    <m:r>
                      <a:rPr lang="en-US" altLang="zh-CN" sz="2400" b="1" i="1" smtClean="0">
                        <a:latin typeface="Cambria Math" panose="02040503050406030204" pitchFamily="18" charset="0"/>
                      </a:rPr>
                      <m:t>𝟎</m:t>
                    </m:r>
                  </m:oMath>
                </a14:m>
                <a:r>
                  <a:rPr lang="en-US" altLang="zh-CN" sz="2400" dirty="0"/>
                  <a:t>.</a:t>
                </a:r>
                <a:r>
                  <a:rPr lang="zh-CN" altLang="en-US" sz="2400" dirty="0"/>
                  <a:t>给定</a:t>
                </a:r>
                <a14:m>
                  <m:oMath xmlns:m="http://schemas.openxmlformats.org/officeDocument/2006/math">
                    <m:sSup>
                      <m:sSupPr>
                        <m:ctrlPr>
                          <a:rPr lang="en-US" altLang="zh-CN" sz="2400" b="1" i="1" smtClean="0">
                            <a:latin typeface="Cambria Math" panose="02040503050406030204" pitchFamily="18" charset="0"/>
                          </a:rPr>
                        </m:ctrlPr>
                      </m:sSupPr>
                      <m:e>
                        <m:r>
                          <a:rPr lang="en-US" altLang="zh-CN" sz="2400" b="1" i="1" smtClean="0">
                            <a:latin typeface="Cambria Math" panose="02040503050406030204" pitchFamily="18" charset="0"/>
                          </a:rPr>
                          <m:t>𝑿</m:t>
                        </m:r>
                      </m:e>
                      <m:sup>
                        <m:d>
                          <m:dPr>
                            <m:ctrlPr>
                              <a:rPr lang="en-US" altLang="zh-CN" sz="2400" b="1" i="1" smtClean="0">
                                <a:latin typeface="Cambria Math" panose="02040503050406030204" pitchFamily="18" charset="0"/>
                              </a:rPr>
                            </m:ctrlPr>
                          </m:dPr>
                          <m:e>
                            <m:r>
                              <a:rPr lang="en-US" altLang="zh-CN" sz="2400" b="1" i="1" smtClean="0">
                                <a:latin typeface="Cambria Math" panose="02040503050406030204" pitchFamily="18" charset="0"/>
                              </a:rPr>
                              <m:t>𝒕</m:t>
                            </m:r>
                          </m:e>
                        </m:d>
                      </m:sup>
                    </m:sSup>
                    <m:r>
                      <a:rPr lang="en-US" altLang="zh-CN" sz="2400" b="1" i="1" smtClean="0">
                        <a:latin typeface="Cambria Math" panose="02040503050406030204" pitchFamily="18" charset="0"/>
                      </a:rPr>
                      <m:t>=</m:t>
                    </m:r>
                    <m:sSup>
                      <m:sSupPr>
                        <m:ctrlPr>
                          <a:rPr lang="en-US" altLang="zh-CN" sz="2400" b="1" i="1" smtClean="0">
                            <a:latin typeface="Cambria Math" panose="02040503050406030204" pitchFamily="18" charset="0"/>
                          </a:rPr>
                        </m:ctrlPr>
                      </m:sSupPr>
                      <m:e>
                        <m:r>
                          <a:rPr lang="en-US" altLang="zh-CN" sz="2400" b="1" i="1" smtClean="0">
                            <a:latin typeface="Cambria Math" panose="02040503050406030204" pitchFamily="18" charset="0"/>
                          </a:rPr>
                          <m:t>𝒙</m:t>
                        </m:r>
                      </m:e>
                      <m:sup>
                        <m:r>
                          <a:rPr lang="en-US" altLang="zh-CN" sz="2400" b="1" i="1" smtClean="0">
                            <a:latin typeface="Cambria Math" panose="02040503050406030204" pitchFamily="18" charset="0"/>
                          </a:rPr>
                          <m:t>𝒕</m:t>
                        </m:r>
                      </m:sup>
                    </m:sSup>
                  </m:oMath>
                </a14:m>
                <a:r>
                  <a:rPr lang="en-US" altLang="zh-CN" sz="2400" dirty="0"/>
                  <a:t>,</a:t>
                </a:r>
                <a:r>
                  <a:rPr lang="zh-CN" altLang="en-US" sz="2400" dirty="0"/>
                  <a:t>下面算法用于产生</a:t>
                </a:r>
                <a14:m>
                  <m:oMath xmlns:m="http://schemas.openxmlformats.org/officeDocument/2006/math">
                    <m:sSup>
                      <m:sSupPr>
                        <m:ctrlPr>
                          <a:rPr lang="en-US" altLang="zh-CN" sz="2400" b="1" i="1" smtClean="0">
                            <a:latin typeface="Cambria Math" panose="02040503050406030204" pitchFamily="18" charset="0"/>
                          </a:rPr>
                        </m:ctrlPr>
                      </m:sSupPr>
                      <m:e>
                        <m:r>
                          <a:rPr lang="en-US" altLang="zh-CN" sz="2400" b="1" i="1" smtClean="0">
                            <a:latin typeface="Cambria Math" panose="02040503050406030204" pitchFamily="18" charset="0"/>
                          </a:rPr>
                          <m:t>𝑿</m:t>
                        </m:r>
                      </m:e>
                      <m:sup>
                        <m:d>
                          <m:dPr>
                            <m:ctrlPr>
                              <a:rPr lang="en-US" altLang="zh-CN" sz="2400" b="1" i="1" smtClean="0">
                                <a:latin typeface="Cambria Math" panose="02040503050406030204" pitchFamily="18" charset="0"/>
                              </a:rPr>
                            </m:ctrlPr>
                          </m:dPr>
                          <m:e>
                            <m:r>
                              <a:rPr lang="en-US" altLang="zh-CN" sz="2400" b="1" i="1" smtClean="0">
                                <a:latin typeface="Cambria Math" panose="02040503050406030204" pitchFamily="18" charset="0"/>
                              </a:rPr>
                              <m:t>𝒕</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𝟏</m:t>
                            </m:r>
                          </m:e>
                        </m:d>
                      </m:sup>
                    </m:sSup>
                  </m:oMath>
                </a14:m>
                <a:endParaRPr lang="en-US" altLang="zh-CN" sz="2400" b="1" dirty="0"/>
              </a:p>
              <a:p>
                <a:pPr lvl="2"/>
                <a:r>
                  <a:rPr lang="zh-CN" altLang="en-US" sz="2000" dirty="0"/>
                  <a:t>由某提案分布</a:t>
                </a:r>
                <a14:m>
                  <m:oMath xmlns:m="http://schemas.openxmlformats.org/officeDocument/2006/math">
                    <m:r>
                      <a:rPr lang="en-US" altLang="zh-CN" sz="2000" b="1" i="1" smtClean="0">
                        <a:latin typeface="Cambria Math" panose="02040503050406030204" pitchFamily="18" charset="0"/>
                      </a:rPr>
                      <m:t>𝒈</m:t>
                    </m:r>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m:t>
                        </m:r>
                        <m:r>
                          <m:rPr>
                            <m:lit/>
                          </m:rPr>
                          <a:rPr lang="en-US" altLang="zh-CN" sz="2000" b="1" i="1" smtClean="0">
                            <a:latin typeface="Cambria Math" panose="02040503050406030204" pitchFamily="18" charset="0"/>
                          </a:rPr>
                          <m:t>|</m:t>
                        </m:r>
                        <m:sSup>
                          <m:sSupPr>
                            <m:ctrlPr>
                              <a:rPr lang="en-US" altLang="zh-CN" sz="2000" b="1" i="1" smtClean="0">
                                <a:latin typeface="Cambria Math" panose="02040503050406030204" pitchFamily="18" charset="0"/>
                              </a:rPr>
                            </m:ctrlPr>
                          </m:sSupPr>
                          <m:e>
                            <m:r>
                              <a:rPr lang="en-US" altLang="zh-CN" sz="2000" b="1" i="1" smtClean="0">
                                <a:latin typeface="Cambria Math" panose="02040503050406030204" pitchFamily="18" charset="0"/>
                              </a:rPr>
                              <m:t>𝒙</m:t>
                            </m:r>
                          </m:e>
                          <m:sup>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𝒕</m:t>
                                </m:r>
                              </m:e>
                            </m:d>
                          </m:sup>
                        </m:sSup>
                      </m:e>
                    </m:d>
                  </m:oMath>
                </a14:m>
                <a:r>
                  <a:rPr lang="zh-CN" altLang="en-US" sz="2000" dirty="0"/>
                  <a:t>产生一个候选值</a:t>
                </a:r>
                <a14:m>
                  <m:oMath xmlns:m="http://schemas.openxmlformats.org/officeDocument/2006/math">
                    <m:sSup>
                      <m:sSupPr>
                        <m:ctrlPr>
                          <a:rPr lang="en-US" altLang="zh-CN" sz="2000" b="1" i="1" smtClean="0">
                            <a:latin typeface="Cambria Math" panose="02040503050406030204" pitchFamily="18" charset="0"/>
                          </a:rPr>
                        </m:ctrlPr>
                      </m:sSupPr>
                      <m:e>
                        <m:r>
                          <a:rPr lang="en-US" altLang="zh-CN" sz="2000" b="1" i="1" smtClean="0">
                            <a:latin typeface="Cambria Math" panose="02040503050406030204" pitchFamily="18" charset="0"/>
                          </a:rPr>
                          <m:t>𝑿</m:t>
                        </m:r>
                      </m:e>
                      <m:sup>
                        <m:r>
                          <a:rPr lang="en-US" altLang="zh-CN" sz="2000" b="1" i="1" smtClean="0">
                            <a:latin typeface="Cambria Math" panose="02040503050406030204" pitchFamily="18" charset="0"/>
                          </a:rPr>
                          <m:t>∗</m:t>
                        </m:r>
                      </m:sup>
                    </m:sSup>
                  </m:oMath>
                </a14:m>
                <a:endParaRPr lang="en-US" altLang="zh-CN" sz="2000" dirty="0"/>
              </a:p>
              <a:p>
                <a:pPr lvl="2"/>
                <a:r>
                  <a:rPr lang="zh-CN" altLang="en-US" sz="2000" dirty="0"/>
                  <a:t>计算</a:t>
                </a:r>
                <a:r>
                  <a:rPr lang="en-US" altLang="zh-CN" sz="2000" dirty="0"/>
                  <a:t>Metropolis-Hastings</a:t>
                </a:r>
                <a:r>
                  <a:rPr lang="zh-CN" altLang="en-US" sz="2000" dirty="0"/>
                  <a:t>比率</a:t>
                </a:r>
                <a14:m>
                  <m:oMath xmlns:m="http://schemas.openxmlformats.org/officeDocument/2006/math">
                    <m:r>
                      <a:rPr lang="en-US" altLang="zh-CN" sz="2000" b="1" i="1" smtClean="0">
                        <a:latin typeface="Cambria Math" panose="02040503050406030204" pitchFamily="18" charset="0"/>
                      </a:rPr>
                      <m:t>𝑹</m:t>
                    </m:r>
                    <m:d>
                      <m:dPr>
                        <m:ctrlPr>
                          <a:rPr lang="en-US" altLang="zh-CN" sz="2000" b="1" i="1" smtClean="0">
                            <a:latin typeface="Cambria Math" panose="02040503050406030204" pitchFamily="18" charset="0"/>
                          </a:rPr>
                        </m:ctrlPr>
                      </m:dPr>
                      <m:e>
                        <m:sSup>
                          <m:sSupPr>
                            <m:ctrlPr>
                              <a:rPr lang="en-US" altLang="zh-CN" sz="2000" b="1" i="1" smtClean="0">
                                <a:latin typeface="Cambria Math" panose="02040503050406030204" pitchFamily="18" charset="0"/>
                              </a:rPr>
                            </m:ctrlPr>
                          </m:sSupPr>
                          <m:e>
                            <m:r>
                              <a:rPr lang="en-US" altLang="zh-CN" sz="2000" b="1" i="1" smtClean="0">
                                <a:latin typeface="Cambria Math" panose="02040503050406030204" pitchFamily="18" charset="0"/>
                              </a:rPr>
                              <m:t>𝒙</m:t>
                            </m:r>
                          </m:e>
                          <m:sup>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𝒕</m:t>
                                </m:r>
                              </m:e>
                            </m:d>
                          </m:sup>
                        </m:sSup>
                        <m:r>
                          <a:rPr lang="en-US" altLang="zh-CN" sz="2000" b="1" i="1" smtClean="0">
                            <a:latin typeface="Cambria Math" panose="02040503050406030204" pitchFamily="18" charset="0"/>
                          </a:rPr>
                          <m:t>,</m:t>
                        </m:r>
                        <m:sSup>
                          <m:sSupPr>
                            <m:ctrlPr>
                              <a:rPr lang="en-US" altLang="zh-CN" sz="2000" b="1" i="1" smtClean="0">
                                <a:latin typeface="Cambria Math" panose="02040503050406030204" pitchFamily="18" charset="0"/>
                              </a:rPr>
                            </m:ctrlPr>
                          </m:sSupPr>
                          <m:e>
                            <m:r>
                              <a:rPr lang="en-US" altLang="zh-CN" sz="2000" b="1" i="1" smtClean="0">
                                <a:latin typeface="Cambria Math" panose="02040503050406030204" pitchFamily="18" charset="0"/>
                              </a:rPr>
                              <m:t>𝑿</m:t>
                            </m:r>
                          </m:e>
                          <m:sup>
                            <m:r>
                              <a:rPr lang="en-US" altLang="zh-CN" sz="2000" b="1" i="1" smtClean="0">
                                <a:latin typeface="Cambria Math" panose="02040503050406030204" pitchFamily="18" charset="0"/>
                              </a:rPr>
                              <m:t>∗</m:t>
                            </m:r>
                          </m:sup>
                        </m:sSup>
                      </m:e>
                    </m:d>
                  </m:oMath>
                </a14:m>
                <a:r>
                  <a:rPr lang="en-US" altLang="zh-CN" sz="2000" dirty="0"/>
                  <a:t>:</a:t>
                </a:r>
              </a:p>
              <a:p>
                <a:pPr lvl="2"/>
                <a14:m>
                  <m:oMath xmlns:m="http://schemas.openxmlformats.org/officeDocument/2006/math">
                    <m:r>
                      <a:rPr lang="en-US" altLang="zh-CN" sz="2000" b="1" i="1" smtClean="0">
                        <a:latin typeface="Cambria Math" panose="02040503050406030204" pitchFamily="18" charset="0"/>
                      </a:rPr>
                      <m:t>𝑹</m:t>
                    </m:r>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𝒖</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𝒗</m:t>
                        </m:r>
                      </m:e>
                    </m:d>
                    <m:r>
                      <a:rPr lang="en-US" altLang="zh-CN" sz="2000" b="1" i="1" smtClean="0">
                        <a:latin typeface="Cambria Math" panose="02040503050406030204" pitchFamily="18" charset="0"/>
                      </a:rPr>
                      <m:t>=</m:t>
                    </m:r>
                    <m:f>
                      <m:fPr>
                        <m:ctrlPr>
                          <a:rPr lang="en-US" altLang="zh-CN" sz="2000" b="1" i="1" smtClean="0">
                            <a:latin typeface="Cambria Math" panose="02040503050406030204" pitchFamily="18" charset="0"/>
                          </a:rPr>
                        </m:ctrlPr>
                      </m:fPr>
                      <m:num>
                        <m:r>
                          <a:rPr lang="en-US" altLang="zh-CN" sz="2000" b="1" i="1" smtClean="0">
                            <a:latin typeface="Cambria Math" panose="02040503050406030204" pitchFamily="18" charset="0"/>
                          </a:rPr>
                          <m:t>𝒇</m:t>
                        </m:r>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𝒗</m:t>
                            </m:r>
                          </m:e>
                        </m:d>
                        <m:r>
                          <a:rPr lang="en-US" altLang="zh-CN" sz="2000" b="1" i="1" smtClean="0">
                            <a:latin typeface="Cambria Math" panose="02040503050406030204" pitchFamily="18" charset="0"/>
                          </a:rPr>
                          <m:t>𝒈</m:t>
                        </m:r>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𝒖</m:t>
                            </m:r>
                            <m:r>
                              <m:rPr>
                                <m:lit/>
                              </m:rP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𝒗</m:t>
                            </m:r>
                          </m:e>
                        </m:d>
                      </m:num>
                      <m:den>
                        <m:r>
                          <a:rPr lang="en-US" altLang="zh-CN" sz="2000" b="1" i="1" smtClean="0">
                            <a:latin typeface="Cambria Math" panose="02040503050406030204" pitchFamily="18" charset="0"/>
                          </a:rPr>
                          <m:t>𝒇</m:t>
                        </m:r>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𝒖</m:t>
                            </m:r>
                          </m:e>
                        </m:d>
                        <m:r>
                          <a:rPr lang="en-US" altLang="zh-CN" sz="2000" b="1" i="1" smtClean="0">
                            <a:latin typeface="Cambria Math" panose="02040503050406030204" pitchFamily="18" charset="0"/>
                          </a:rPr>
                          <m:t>𝒈</m:t>
                        </m:r>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𝒗</m:t>
                            </m:r>
                            <m:r>
                              <m:rPr>
                                <m:lit/>
                              </m:rP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𝒖</m:t>
                            </m:r>
                          </m:e>
                        </m:d>
                      </m:den>
                    </m:f>
                  </m:oMath>
                </a14:m>
                <a:r>
                  <a:rPr lang="en-US" altLang="zh-CN" sz="2000" dirty="0"/>
                  <a:t>.</a:t>
                </a:r>
                <a:r>
                  <a:rPr lang="zh-CN" altLang="en-US" sz="2000" dirty="0"/>
                  <a:t>注意</a:t>
                </a:r>
                <a14:m>
                  <m:oMath xmlns:m="http://schemas.openxmlformats.org/officeDocument/2006/math">
                    <m:r>
                      <a:rPr lang="en-US" altLang="zh-CN" sz="2000" b="1" i="1" smtClean="0">
                        <a:latin typeface="Cambria Math" panose="02040503050406030204" pitchFamily="18" charset="0"/>
                      </a:rPr>
                      <m:t>𝑹</m:t>
                    </m:r>
                    <m:r>
                      <a:rPr lang="en-US" altLang="zh-CN" sz="2000" b="1" i="1" smtClean="0">
                        <a:latin typeface="Cambria Math" panose="02040503050406030204" pitchFamily="18" charset="0"/>
                      </a:rPr>
                      <m:t>(</m:t>
                    </m:r>
                    <m:sSup>
                      <m:sSupPr>
                        <m:ctrlPr>
                          <a:rPr lang="en-US" altLang="zh-CN" sz="2000" b="1" i="1" smtClean="0">
                            <a:latin typeface="Cambria Math" panose="02040503050406030204" pitchFamily="18" charset="0"/>
                          </a:rPr>
                        </m:ctrlPr>
                      </m:sSupPr>
                      <m:e>
                        <m:r>
                          <a:rPr lang="en-US" altLang="zh-CN" sz="2000" b="1" i="1" smtClean="0">
                            <a:latin typeface="Cambria Math" panose="02040503050406030204" pitchFamily="18" charset="0"/>
                          </a:rPr>
                          <m:t>𝒙</m:t>
                        </m:r>
                      </m:e>
                      <m:sup>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𝒕</m:t>
                            </m:r>
                          </m:e>
                        </m:d>
                      </m:sup>
                    </m:sSup>
                    <m:r>
                      <a:rPr lang="en-US" altLang="zh-CN" sz="2000" b="1" i="1" smtClean="0">
                        <a:latin typeface="Cambria Math" panose="02040503050406030204" pitchFamily="18" charset="0"/>
                      </a:rPr>
                      <m:t>,</m:t>
                    </m:r>
                    <m:sSup>
                      <m:sSupPr>
                        <m:ctrlPr>
                          <a:rPr lang="en-US" altLang="zh-CN" sz="2000" b="1" i="1" smtClean="0">
                            <a:latin typeface="Cambria Math" panose="02040503050406030204" pitchFamily="18" charset="0"/>
                          </a:rPr>
                        </m:ctrlPr>
                      </m:sSupPr>
                      <m:e>
                        <m:r>
                          <a:rPr lang="en-US" altLang="zh-CN" sz="2000" b="1" i="1" smtClean="0">
                            <a:latin typeface="Cambria Math" panose="02040503050406030204" pitchFamily="18" charset="0"/>
                          </a:rPr>
                          <m:t>𝑿</m:t>
                        </m:r>
                      </m:e>
                      <m:sup>
                        <m:r>
                          <a:rPr lang="en-US" altLang="zh-CN" sz="2000" b="1" i="1" smtClean="0">
                            <a:latin typeface="Cambria Math" panose="02040503050406030204" pitchFamily="18" charset="0"/>
                          </a:rPr>
                          <m:t>∗</m:t>
                        </m:r>
                      </m:sup>
                    </m:sSup>
                    <m:r>
                      <a:rPr lang="en-US" altLang="zh-CN" sz="2000" b="1" i="1" smtClean="0">
                        <a:latin typeface="Cambria Math" panose="02040503050406030204" pitchFamily="18" charset="0"/>
                      </a:rPr>
                      <m:t>)</m:t>
                    </m:r>
                  </m:oMath>
                </a14:m>
                <a:r>
                  <a:rPr lang="zh-CN" altLang="en-US" sz="2000" dirty="0"/>
                  <a:t>总有定义，只有当</a:t>
                </a:r>
                <a14:m>
                  <m:oMath xmlns:m="http://schemas.openxmlformats.org/officeDocument/2006/math">
                    <m:r>
                      <a:rPr lang="en-US" altLang="zh-CN" sz="2000" b="1" i="1" smtClean="0">
                        <a:latin typeface="Cambria Math" panose="02040503050406030204" pitchFamily="18" charset="0"/>
                      </a:rPr>
                      <m:t>𝒇</m:t>
                    </m:r>
                    <m:d>
                      <m:dPr>
                        <m:ctrlPr>
                          <a:rPr lang="en-US" altLang="zh-CN" sz="2000" b="1" i="1" smtClean="0">
                            <a:latin typeface="Cambria Math" panose="02040503050406030204" pitchFamily="18" charset="0"/>
                          </a:rPr>
                        </m:ctrlPr>
                      </m:dPr>
                      <m:e>
                        <m:sSup>
                          <m:sSupPr>
                            <m:ctrlPr>
                              <a:rPr lang="en-US" altLang="zh-CN" sz="2000" b="1" i="1" smtClean="0">
                                <a:latin typeface="Cambria Math" panose="02040503050406030204" pitchFamily="18" charset="0"/>
                              </a:rPr>
                            </m:ctrlPr>
                          </m:sSupPr>
                          <m:e>
                            <m:r>
                              <a:rPr lang="en-US" altLang="zh-CN" sz="2000" b="1" i="1" smtClean="0">
                                <a:latin typeface="Cambria Math" panose="02040503050406030204" pitchFamily="18" charset="0"/>
                              </a:rPr>
                              <m:t>𝒙</m:t>
                            </m:r>
                          </m:e>
                          <m:sup>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𝒕</m:t>
                                </m:r>
                              </m:e>
                            </m:d>
                          </m:sup>
                        </m:sSup>
                      </m:e>
                    </m:d>
                    <m:r>
                      <a:rPr lang="en-US" altLang="zh-CN" sz="2000" b="1" i="1" smtClean="0">
                        <a:latin typeface="Cambria Math" panose="02040503050406030204" pitchFamily="18" charset="0"/>
                      </a:rPr>
                      <m:t>&gt;</m:t>
                    </m:r>
                    <m:r>
                      <a:rPr lang="en-US" altLang="zh-CN" sz="2000" b="1" i="1" smtClean="0">
                        <a:latin typeface="Cambria Math" panose="02040503050406030204" pitchFamily="18" charset="0"/>
                      </a:rPr>
                      <m:t>𝟎</m:t>
                    </m:r>
                  </m:oMath>
                </a14:m>
                <a:r>
                  <a:rPr lang="zh-CN" altLang="en-US" sz="2000" dirty="0"/>
                  <a:t>且</a:t>
                </a:r>
                <a14:m>
                  <m:oMath xmlns:m="http://schemas.openxmlformats.org/officeDocument/2006/math">
                    <m:r>
                      <a:rPr lang="en-US" altLang="zh-CN" sz="2000" b="1" i="1" dirty="0" smtClean="0">
                        <a:latin typeface="Cambria Math" panose="02040503050406030204" pitchFamily="18" charset="0"/>
                      </a:rPr>
                      <m:t>𝒈</m:t>
                    </m:r>
                    <m:d>
                      <m:dPr>
                        <m:ctrlPr>
                          <a:rPr lang="en-US" altLang="zh-CN" sz="2000" b="1" i="1" dirty="0" smtClean="0">
                            <a:latin typeface="Cambria Math" panose="02040503050406030204" pitchFamily="18" charset="0"/>
                          </a:rPr>
                        </m:ctrlPr>
                      </m:dPr>
                      <m:e>
                        <m:sSup>
                          <m:sSupPr>
                            <m:ctrlPr>
                              <a:rPr lang="en-US" altLang="zh-CN" sz="2000" b="1" i="1" dirty="0" smtClean="0">
                                <a:latin typeface="Cambria Math" panose="02040503050406030204" pitchFamily="18" charset="0"/>
                              </a:rPr>
                            </m:ctrlPr>
                          </m:sSupPr>
                          <m:e>
                            <m:r>
                              <a:rPr lang="en-US" altLang="zh-CN" sz="2000" b="1" i="1" dirty="0" smtClean="0">
                                <a:latin typeface="Cambria Math" panose="02040503050406030204" pitchFamily="18" charset="0"/>
                              </a:rPr>
                              <m:t>𝒙</m:t>
                            </m:r>
                          </m:e>
                          <m:sup>
                            <m:r>
                              <a:rPr lang="en-US" altLang="zh-CN" sz="2000" b="1" i="1" dirty="0" smtClean="0">
                                <a:latin typeface="Cambria Math" panose="02040503050406030204" pitchFamily="18" charset="0"/>
                              </a:rPr>
                              <m:t>∗</m:t>
                            </m:r>
                          </m:sup>
                        </m:sSup>
                        <m:r>
                          <m:rPr>
                            <m:lit/>
                          </m:rPr>
                          <a:rPr lang="en-US" altLang="zh-CN" sz="2000" b="1" i="1" dirty="0" smtClean="0">
                            <a:latin typeface="Cambria Math" panose="02040503050406030204" pitchFamily="18" charset="0"/>
                          </a:rPr>
                          <m:t>|</m:t>
                        </m:r>
                        <m:sSup>
                          <m:sSupPr>
                            <m:ctrlPr>
                              <a:rPr lang="en-US" altLang="zh-CN" sz="2000" b="1" i="1" dirty="0" smtClean="0">
                                <a:latin typeface="Cambria Math" panose="02040503050406030204" pitchFamily="18" charset="0"/>
                              </a:rPr>
                            </m:ctrlPr>
                          </m:sSupPr>
                          <m:e>
                            <m:r>
                              <a:rPr lang="en-US" altLang="zh-CN" sz="2000" b="1" i="1" dirty="0" smtClean="0">
                                <a:latin typeface="Cambria Math" panose="02040503050406030204" pitchFamily="18" charset="0"/>
                              </a:rPr>
                              <m:t>𝒙</m:t>
                            </m:r>
                          </m:e>
                          <m:sup>
                            <m:d>
                              <m:dPr>
                                <m:ctrlPr>
                                  <a:rPr lang="en-US" altLang="zh-CN" sz="2000" b="1" i="1" dirty="0" smtClean="0">
                                    <a:latin typeface="Cambria Math" panose="02040503050406030204" pitchFamily="18" charset="0"/>
                                  </a:rPr>
                                </m:ctrlPr>
                              </m:dPr>
                              <m:e>
                                <m:r>
                                  <a:rPr lang="en-US" altLang="zh-CN" sz="2000" b="1" i="1" dirty="0" smtClean="0">
                                    <a:latin typeface="Cambria Math" panose="02040503050406030204" pitchFamily="18" charset="0"/>
                                  </a:rPr>
                                  <m:t>𝒕</m:t>
                                </m:r>
                              </m:e>
                            </m:d>
                          </m:sup>
                        </m:sSup>
                      </m:e>
                    </m:d>
                    <m:r>
                      <a:rPr lang="en-US" altLang="zh-CN" sz="2000" b="1" i="1" dirty="0" smtClean="0">
                        <a:latin typeface="Cambria Math" panose="02040503050406030204" pitchFamily="18" charset="0"/>
                      </a:rPr>
                      <m:t>&gt;</m:t>
                    </m:r>
                    <m:r>
                      <a:rPr lang="en-US" altLang="zh-CN" sz="2000" b="1" i="1" dirty="0" smtClean="0">
                        <a:latin typeface="Cambria Math" panose="02040503050406030204" pitchFamily="18" charset="0"/>
                      </a:rPr>
                      <m:t>𝟎</m:t>
                    </m:r>
                  </m:oMath>
                </a14:m>
                <a:r>
                  <a:rPr lang="zh-CN" altLang="en-US" sz="2000" dirty="0"/>
                  <a:t>时才有</a:t>
                </a:r>
                <a14:m>
                  <m:oMath xmlns:m="http://schemas.openxmlformats.org/officeDocument/2006/math">
                    <m:sSup>
                      <m:sSupPr>
                        <m:ctrlPr>
                          <a:rPr lang="en-US" altLang="zh-CN" sz="2000" b="1" i="1" smtClean="0">
                            <a:latin typeface="Cambria Math" panose="02040503050406030204" pitchFamily="18" charset="0"/>
                          </a:rPr>
                        </m:ctrlPr>
                      </m:sSupPr>
                      <m:e>
                        <m:r>
                          <a:rPr lang="en-US" altLang="zh-CN" sz="2000" b="1" i="1" smtClean="0">
                            <a:latin typeface="Cambria Math" panose="02040503050406030204" pitchFamily="18" charset="0"/>
                          </a:rPr>
                          <m:t>𝑿</m:t>
                        </m:r>
                      </m:e>
                      <m:sup>
                        <m:r>
                          <a:rPr lang="en-US" altLang="zh-CN" sz="2000" b="1" i="1" smtClean="0">
                            <a:latin typeface="Cambria Math" panose="02040503050406030204" pitchFamily="18" charset="0"/>
                          </a:rPr>
                          <m:t>∗</m:t>
                        </m:r>
                      </m:sup>
                    </m:sSup>
                    <m:r>
                      <a:rPr lang="en-US" altLang="zh-CN" sz="2000" b="1" i="1" smtClean="0">
                        <a:latin typeface="Cambria Math" panose="02040503050406030204" pitchFamily="18" charset="0"/>
                      </a:rPr>
                      <m:t>=</m:t>
                    </m:r>
                    <m:sSup>
                      <m:sSupPr>
                        <m:ctrlPr>
                          <a:rPr lang="en-US" altLang="zh-CN" sz="2000" b="1" i="1" smtClean="0">
                            <a:latin typeface="Cambria Math" panose="02040503050406030204" pitchFamily="18" charset="0"/>
                          </a:rPr>
                        </m:ctrlPr>
                      </m:sSupPr>
                      <m:e>
                        <m:r>
                          <a:rPr lang="en-US" altLang="zh-CN" sz="2000" b="1" i="1" smtClean="0">
                            <a:latin typeface="Cambria Math" panose="02040503050406030204" pitchFamily="18" charset="0"/>
                          </a:rPr>
                          <m:t>𝒙</m:t>
                        </m:r>
                      </m:e>
                      <m:sup>
                        <m:r>
                          <a:rPr lang="en-US" altLang="zh-CN" sz="2000" b="1" i="1" smtClean="0">
                            <a:latin typeface="Cambria Math" panose="02040503050406030204" pitchFamily="18" charset="0"/>
                          </a:rPr>
                          <m:t>∗</m:t>
                        </m:r>
                      </m:sup>
                    </m:sSup>
                  </m:oMath>
                </a14:m>
                <a:endParaRPr lang="en-US" altLang="zh-CN" sz="2000" dirty="0"/>
              </a:p>
              <a:p>
                <a:pPr lvl="2"/>
                <a:r>
                  <a:rPr lang="zh-CN" altLang="en-US" sz="2000" dirty="0"/>
                  <a:t>根据下式抽取</a:t>
                </a:r>
                <a14:m>
                  <m:oMath xmlns:m="http://schemas.openxmlformats.org/officeDocument/2006/math">
                    <m:sSup>
                      <m:sSupPr>
                        <m:ctrlPr>
                          <a:rPr lang="en-US" altLang="zh-CN" sz="2000" b="1" i="1" smtClean="0">
                            <a:latin typeface="Cambria Math" panose="02040503050406030204" pitchFamily="18" charset="0"/>
                          </a:rPr>
                        </m:ctrlPr>
                      </m:sSupPr>
                      <m:e>
                        <m:r>
                          <a:rPr lang="en-US" altLang="zh-CN" sz="2000" b="1" i="1" smtClean="0">
                            <a:latin typeface="Cambria Math" panose="02040503050406030204" pitchFamily="18" charset="0"/>
                          </a:rPr>
                          <m:t>𝑿</m:t>
                        </m:r>
                      </m:e>
                      <m:sup>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𝒕</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𝟏</m:t>
                            </m:r>
                          </m:e>
                        </m:d>
                      </m:sup>
                    </m:sSup>
                  </m:oMath>
                </a14:m>
                <a:r>
                  <a:rPr lang="en-US" altLang="zh-CN" sz="2000" dirty="0"/>
                  <a:t>:</a:t>
                </a:r>
              </a:p>
              <a:p>
                <a:pPr lvl="2"/>
                <a:endParaRPr lang="zh-CN" altLang="en-US" sz="2000" dirty="0"/>
              </a:p>
            </p:txBody>
          </p:sp>
        </mc:Choice>
        <mc:Fallback xmlns="">
          <p:sp>
            <p:nvSpPr>
              <p:cNvPr id="3" name="内容占位符 2">
                <a:extLst>
                  <a:ext uri="{FF2B5EF4-FFF2-40B4-BE49-F238E27FC236}">
                    <a16:creationId xmlns:a16="http://schemas.microsoft.com/office/drawing/2014/main" id="{712F2C64-53F9-4457-B1F1-CAE51707A5B8}"/>
                  </a:ext>
                </a:extLst>
              </p:cNvPr>
              <p:cNvSpPr>
                <a:spLocks noGrp="1" noRot="1" noChangeAspect="1" noMove="1" noResize="1" noEditPoints="1" noAdjustHandles="1" noChangeArrowheads="1" noChangeShapeType="1" noTextEdit="1"/>
              </p:cNvSpPr>
              <p:nvPr>
                <p:ph idx="1"/>
              </p:nvPr>
            </p:nvSpPr>
            <p:spPr>
              <a:blipFill>
                <a:blip r:embed="rId2"/>
                <a:stretch>
                  <a:fillRect l="-1190" t="-1410" r="-728" b="-433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258174788"/>
      </p:ext>
    </p:extLst>
  </p:cSld>
  <p:clrMapOvr>
    <a:masterClrMapping/>
  </p:clrMapOvr>
  <p:transition spd="med">
    <p:random/>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0D16E4-CC6D-4197-B423-8D003C7A6024}"/>
              </a:ext>
            </a:extLst>
          </p:cNvPr>
          <p:cNvSpPr>
            <a:spLocks noGrp="1"/>
          </p:cNvSpPr>
          <p:nvPr>
            <p:ph type="title"/>
          </p:nvPr>
        </p:nvSpPr>
        <p:spPr/>
        <p:txBody>
          <a:bodyPr/>
          <a:lstStyle/>
          <a:p>
            <a:r>
              <a:rPr lang="en-US" altLang="zh-CN" dirty="0"/>
              <a:t>1</a:t>
            </a:r>
            <a:r>
              <a:rPr lang="zh-CN" altLang="en-US" dirty="0"/>
              <a:t>随机变量的仿真</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C2D55486-71B5-49C3-B8F6-5AD6060ADED8}"/>
                  </a:ext>
                </a:extLst>
              </p:cNvPr>
              <p:cNvSpPr>
                <a:spLocks noGrp="1"/>
              </p:cNvSpPr>
              <p:nvPr>
                <p:ph idx="1"/>
              </p:nvPr>
            </p:nvSpPr>
            <p:spPr/>
            <p:txBody>
              <a:bodyPr/>
              <a:lstStyle/>
              <a:p>
                <a:r>
                  <a:rPr lang="en-US" altLang="zh-CN" sz="2800" dirty="0"/>
                  <a:t>Metropolis-Hastings</a:t>
                </a:r>
                <a:r>
                  <a:rPr lang="zh-CN" altLang="en-US" sz="2800" dirty="0"/>
                  <a:t>算法</a:t>
                </a:r>
                <a:endParaRPr lang="en-US" altLang="zh-CN" sz="2800" dirty="0"/>
              </a:p>
              <a:p>
                <a:pPr lvl="1"/>
                <a14:m>
                  <m:oMath xmlns:m="http://schemas.openxmlformats.org/officeDocument/2006/math">
                    <m:r>
                      <a:rPr lang="en-US" altLang="zh-CN" sz="2400" i="1">
                        <a:latin typeface="Cambria Math" panose="02040503050406030204" pitchFamily="18" charset="0"/>
                      </a:rPr>
                      <m:t>𝒕</m:t>
                    </m:r>
                    <m:r>
                      <a:rPr lang="en-US" altLang="zh-CN" sz="2400" i="1">
                        <a:latin typeface="Cambria Math" panose="02040503050406030204" pitchFamily="18" charset="0"/>
                      </a:rPr>
                      <m:t>=</m:t>
                    </m:r>
                    <m:r>
                      <a:rPr lang="en-US" altLang="zh-CN" sz="2400" i="1">
                        <a:latin typeface="Cambria Math" panose="02040503050406030204" pitchFamily="18" charset="0"/>
                      </a:rPr>
                      <m:t>𝟎</m:t>
                    </m:r>
                  </m:oMath>
                </a14:m>
                <a:r>
                  <a:rPr lang="en-US" altLang="zh-CN" sz="2400" dirty="0"/>
                  <a:t>,</a:t>
                </a:r>
                <a14:m>
                  <m:oMath xmlns:m="http://schemas.openxmlformats.org/officeDocument/2006/math">
                    <m:sSup>
                      <m:sSupPr>
                        <m:ctrlPr>
                          <a:rPr lang="en-US" altLang="zh-CN" sz="2400" i="1" dirty="0">
                            <a:latin typeface="Cambria Math" panose="02040503050406030204" pitchFamily="18" charset="0"/>
                          </a:rPr>
                        </m:ctrlPr>
                      </m:sSupPr>
                      <m:e>
                        <m:r>
                          <a:rPr lang="en-US" altLang="zh-CN" sz="2400" i="1" dirty="0">
                            <a:latin typeface="Cambria Math" panose="02040503050406030204" pitchFamily="18" charset="0"/>
                          </a:rPr>
                          <m:t>𝑿</m:t>
                        </m:r>
                      </m:e>
                      <m:sup>
                        <m:d>
                          <m:dPr>
                            <m:ctrlPr>
                              <a:rPr lang="en-US" altLang="zh-CN" sz="2400" i="1" dirty="0">
                                <a:latin typeface="Cambria Math" panose="02040503050406030204" pitchFamily="18" charset="0"/>
                              </a:rPr>
                            </m:ctrlPr>
                          </m:dPr>
                          <m:e>
                            <m:r>
                              <a:rPr lang="en-US" altLang="zh-CN" sz="2400" i="1" dirty="0">
                                <a:latin typeface="Cambria Math" panose="02040503050406030204" pitchFamily="18" charset="0"/>
                              </a:rPr>
                              <m:t>𝟎</m:t>
                            </m:r>
                          </m:e>
                        </m:d>
                      </m:sup>
                    </m:sSup>
                    <m:r>
                      <a:rPr lang="en-US" altLang="zh-CN" sz="2400" i="1" dirty="0">
                        <a:latin typeface="Cambria Math" panose="02040503050406030204" pitchFamily="18" charset="0"/>
                      </a:rPr>
                      <m:t>=</m:t>
                    </m:r>
                    <m:sSup>
                      <m:sSupPr>
                        <m:ctrlPr>
                          <a:rPr lang="en-US" altLang="zh-CN" sz="2400" i="1" dirty="0">
                            <a:latin typeface="Cambria Math" panose="02040503050406030204" pitchFamily="18" charset="0"/>
                          </a:rPr>
                        </m:ctrlPr>
                      </m:sSupPr>
                      <m:e>
                        <m:r>
                          <a:rPr lang="en-US" altLang="zh-CN" sz="2400" i="1" dirty="0">
                            <a:latin typeface="Cambria Math" panose="02040503050406030204" pitchFamily="18" charset="0"/>
                          </a:rPr>
                          <m:t>𝒙</m:t>
                        </m:r>
                      </m:e>
                      <m:sup>
                        <m:d>
                          <m:dPr>
                            <m:ctrlPr>
                              <a:rPr lang="en-US" altLang="zh-CN" sz="2400" i="1" dirty="0">
                                <a:latin typeface="Cambria Math" panose="02040503050406030204" pitchFamily="18" charset="0"/>
                              </a:rPr>
                            </m:ctrlPr>
                          </m:dPr>
                          <m:e>
                            <m:r>
                              <a:rPr lang="en-US" altLang="zh-CN" sz="2400" i="1" dirty="0">
                                <a:latin typeface="Cambria Math" panose="02040503050406030204" pitchFamily="18" charset="0"/>
                              </a:rPr>
                              <m:t>𝟎</m:t>
                            </m:r>
                          </m:e>
                        </m:d>
                      </m:sup>
                    </m:sSup>
                  </m:oMath>
                </a14:m>
                <a:r>
                  <a:rPr lang="en-US" altLang="zh-CN" sz="2400" dirty="0"/>
                  <a:t>,</a:t>
                </a:r>
                <a:r>
                  <a:rPr lang="zh-CN" altLang="en-US" sz="2400" dirty="0"/>
                  <a:t>其中</a:t>
                </a:r>
                <a14:m>
                  <m:oMath xmlns:m="http://schemas.openxmlformats.org/officeDocument/2006/math">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𝒙</m:t>
                        </m:r>
                      </m:e>
                      <m:sup>
                        <m:d>
                          <m:dPr>
                            <m:ctrlPr>
                              <a:rPr lang="en-US" altLang="zh-CN" sz="2400" i="1">
                                <a:latin typeface="Cambria Math" panose="02040503050406030204" pitchFamily="18" charset="0"/>
                              </a:rPr>
                            </m:ctrlPr>
                          </m:dPr>
                          <m:e>
                            <m:r>
                              <a:rPr lang="en-US" altLang="zh-CN" sz="2400" i="1">
                                <a:latin typeface="Cambria Math" panose="02040503050406030204" pitchFamily="18" charset="0"/>
                              </a:rPr>
                              <m:t>𝟎</m:t>
                            </m:r>
                          </m:e>
                        </m:d>
                      </m:sup>
                    </m:sSup>
                  </m:oMath>
                </a14:m>
                <a:r>
                  <a:rPr lang="zh-CN" altLang="en-US" sz="2400" dirty="0"/>
                  <a:t>从某个初始分布</a:t>
                </a:r>
                <a14:m>
                  <m:oMath xmlns:m="http://schemas.openxmlformats.org/officeDocument/2006/math">
                    <m:r>
                      <a:rPr lang="en-US" altLang="zh-CN" sz="2400" i="1">
                        <a:latin typeface="Cambria Math" panose="02040503050406030204" pitchFamily="18" charset="0"/>
                      </a:rPr>
                      <m:t>𝒈</m:t>
                    </m:r>
                  </m:oMath>
                </a14:m>
                <a:r>
                  <a:rPr lang="zh-CN" altLang="en-US" sz="2400" dirty="0"/>
                  <a:t>中随机抽取的样本，使得</a:t>
                </a:r>
                <a14:m>
                  <m:oMath xmlns:m="http://schemas.openxmlformats.org/officeDocument/2006/math">
                    <m:r>
                      <a:rPr lang="en-US" altLang="zh-CN" sz="2400" i="1">
                        <a:latin typeface="Cambria Math" panose="02040503050406030204" pitchFamily="18" charset="0"/>
                      </a:rPr>
                      <m:t>𝒇</m:t>
                    </m:r>
                    <m:d>
                      <m:dPr>
                        <m:ctrlPr>
                          <a:rPr lang="en-US" altLang="zh-CN" sz="2400" i="1">
                            <a:latin typeface="Cambria Math" panose="02040503050406030204" pitchFamily="18" charset="0"/>
                          </a:rPr>
                        </m:ctrlPr>
                      </m:dPr>
                      <m:e>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𝒙</m:t>
                            </m:r>
                          </m:e>
                          <m:sup>
                            <m:d>
                              <m:dPr>
                                <m:ctrlPr>
                                  <a:rPr lang="en-US" altLang="zh-CN" sz="2400" i="1">
                                    <a:latin typeface="Cambria Math" panose="02040503050406030204" pitchFamily="18" charset="0"/>
                                  </a:rPr>
                                </m:ctrlPr>
                              </m:dPr>
                              <m:e>
                                <m:r>
                                  <a:rPr lang="en-US" altLang="zh-CN" sz="2400" i="1">
                                    <a:latin typeface="Cambria Math" panose="02040503050406030204" pitchFamily="18" charset="0"/>
                                  </a:rPr>
                                  <m:t>𝟎</m:t>
                                </m:r>
                              </m:e>
                            </m:d>
                          </m:sup>
                        </m:sSup>
                      </m:e>
                    </m:d>
                    <m:r>
                      <a:rPr lang="en-US" altLang="zh-CN" sz="2400" i="1">
                        <a:latin typeface="Cambria Math" panose="02040503050406030204" pitchFamily="18" charset="0"/>
                      </a:rPr>
                      <m:t>&gt;</m:t>
                    </m:r>
                    <m:r>
                      <a:rPr lang="en-US" altLang="zh-CN" sz="2400" i="1">
                        <a:latin typeface="Cambria Math" panose="02040503050406030204" pitchFamily="18" charset="0"/>
                      </a:rPr>
                      <m:t>𝟎</m:t>
                    </m:r>
                  </m:oMath>
                </a14:m>
                <a:r>
                  <a:rPr lang="en-US" altLang="zh-CN" sz="2400" dirty="0"/>
                  <a:t>.</a:t>
                </a:r>
                <a:r>
                  <a:rPr lang="zh-CN" altLang="en-US" sz="2400" dirty="0"/>
                  <a:t>给定</a:t>
                </a:r>
                <a14:m>
                  <m:oMath xmlns:m="http://schemas.openxmlformats.org/officeDocument/2006/math">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𝑿</m:t>
                        </m:r>
                      </m:e>
                      <m:sup>
                        <m:d>
                          <m:dPr>
                            <m:ctrlPr>
                              <a:rPr lang="en-US" altLang="zh-CN" sz="2400" i="1">
                                <a:latin typeface="Cambria Math" panose="02040503050406030204" pitchFamily="18" charset="0"/>
                              </a:rPr>
                            </m:ctrlPr>
                          </m:dPr>
                          <m:e>
                            <m:r>
                              <a:rPr lang="en-US" altLang="zh-CN" sz="2400" i="1">
                                <a:latin typeface="Cambria Math" panose="02040503050406030204" pitchFamily="18" charset="0"/>
                              </a:rPr>
                              <m:t>𝒕</m:t>
                            </m:r>
                          </m:e>
                        </m:d>
                      </m:sup>
                    </m:sSup>
                    <m:r>
                      <a:rPr lang="en-US" altLang="zh-CN" sz="2400" i="1">
                        <a:latin typeface="Cambria Math" panose="02040503050406030204" pitchFamily="18" charset="0"/>
                      </a:rPr>
                      <m:t>=</m:t>
                    </m:r>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𝒙</m:t>
                        </m:r>
                      </m:e>
                      <m:sup>
                        <m:r>
                          <a:rPr lang="en-US" altLang="zh-CN" sz="2400" i="1">
                            <a:latin typeface="Cambria Math" panose="02040503050406030204" pitchFamily="18" charset="0"/>
                          </a:rPr>
                          <m:t>𝒕</m:t>
                        </m:r>
                      </m:sup>
                    </m:sSup>
                  </m:oMath>
                </a14:m>
                <a:r>
                  <a:rPr lang="en-US" altLang="zh-CN" sz="2400" dirty="0"/>
                  <a:t>,</a:t>
                </a:r>
                <a:r>
                  <a:rPr lang="zh-CN" altLang="en-US" sz="2400" dirty="0"/>
                  <a:t>下面算法用于产生</a:t>
                </a:r>
                <a14:m>
                  <m:oMath xmlns:m="http://schemas.openxmlformats.org/officeDocument/2006/math">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𝑿</m:t>
                        </m:r>
                      </m:e>
                      <m:sup>
                        <m:d>
                          <m:dPr>
                            <m:ctrlPr>
                              <a:rPr lang="en-US" altLang="zh-CN" sz="2400" i="1">
                                <a:latin typeface="Cambria Math" panose="02040503050406030204" pitchFamily="18" charset="0"/>
                              </a:rPr>
                            </m:ctrlPr>
                          </m:dPr>
                          <m:e>
                            <m:r>
                              <a:rPr lang="en-US" altLang="zh-CN" sz="2400" i="1">
                                <a:latin typeface="Cambria Math" panose="02040503050406030204" pitchFamily="18" charset="0"/>
                              </a:rPr>
                              <m:t>𝒕</m:t>
                            </m:r>
                            <m:r>
                              <a:rPr lang="en-US" altLang="zh-CN" sz="2400" i="1">
                                <a:latin typeface="Cambria Math" panose="02040503050406030204" pitchFamily="18" charset="0"/>
                              </a:rPr>
                              <m:t>+</m:t>
                            </m:r>
                            <m:r>
                              <a:rPr lang="en-US" altLang="zh-CN" sz="2400" i="1">
                                <a:latin typeface="Cambria Math" panose="02040503050406030204" pitchFamily="18" charset="0"/>
                              </a:rPr>
                              <m:t>𝟏</m:t>
                            </m:r>
                          </m:e>
                        </m:d>
                      </m:sup>
                    </m:sSup>
                  </m:oMath>
                </a14:m>
                <a:endParaRPr lang="en-US" altLang="zh-CN" sz="2400" dirty="0"/>
              </a:p>
              <a:p>
                <a:pPr lvl="2"/>
                <a:r>
                  <a:rPr lang="en-US" altLang="zh-CN" sz="2000" dirty="0"/>
                  <a:t>Step1.</a:t>
                </a:r>
                <a:r>
                  <a:rPr lang="zh-CN" altLang="en-US" sz="2000" dirty="0"/>
                  <a:t>由某提案分布</a:t>
                </a:r>
                <a14:m>
                  <m:oMath xmlns:m="http://schemas.openxmlformats.org/officeDocument/2006/math">
                    <m:r>
                      <a:rPr lang="en-US" altLang="zh-CN" sz="2000" i="1">
                        <a:latin typeface="Cambria Math" panose="02040503050406030204" pitchFamily="18" charset="0"/>
                      </a:rPr>
                      <m:t>𝒈</m:t>
                    </m:r>
                    <m:d>
                      <m:dPr>
                        <m:ctrlPr>
                          <a:rPr lang="en-US" altLang="zh-CN" sz="2000" i="1">
                            <a:latin typeface="Cambria Math" panose="02040503050406030204" pitchFamily="18" charset="0"/>
                          </a:rPr>
                        </m:ctrlPr>
                      </m:dPr>
                      <m:e>
                        <m:r>
                          <a:rPr lang="en-US" altLang="zh-CN" sz="2000" i="1">
                            <a:latin typeface="Cambria Math" panose="02040503050406030204" pitchFamily="18" charset="0"/>
                          </a:rPr>
                          <m:t>⋅</m:t>
                        </m:r>
                        <m:r>
                          <m:rPr>
                            <m:lit/>
                          </m:rPr>
                          <a:rPr lang="en-US" altLang="zh-CN" sz="2000" i="1">
                            <a:latin typeface="Cambria Math" panose="02040503050406030204" pitchFamily="18" charset="0"/>
                          </a:rPr>
                          <m:t>|</m:t>
                        </m:r>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𝒙</m:t>
                            </m:r>
                          </m:e>
                          <m:sup>
                            <m:d>
                              <m:dPr>
                                <m:ctrlPr>
                                  <a:rPr lang="en-US" altLang="zh-CN" sz="2000" i="1">
                                    <a:latin typeface="Cambria Math" panose="02040503050406030204" pitchFamily="18" charset="0"/>
                                  </a:rPr>
                                </m:ctrlPr>
                              </m:dPr>
                              <m:e>
                                <m:r>
                                  <a:rPr lang="en-US" altLang="zh-CN" sz="2000" i="1">
                                    <a:latin typeface="Cambria Math" panose="02040503050406030204" pitchFamily="18" charset="0"/>
                                  </a:rPr>
                                  <m:t>𝒕</m:t>
                                </m:r>
                              </m:e>
                            </m:d>
                          </m:sup>
                        </m:sSup>
                      </m:e>
                    </m:d>
                  </m:oMath>
                </a14:m>
                <a:r>
                  <a:rPr lang="zh-CN" altLang="en-US" sz="2000" dirty="0"/>
                  <a:t>产生一个候选值</a:t>
                </a:r>
                <a14:m>
                  <m:oMath xmlns:m="http://schemas.openxmlformats.org/officeDocument/2006/math">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𝑿</m:t>
                        </m:r>
                      </m:e>
                      <m:sup>
                        <m:r>
                          <a:rPr lang="en-US" altLang="zh-CN" sz="2000" i="1">
                            <a:latin typeface="Cambria Math" panose="02040503050406030204" pitchFamily="18" charset="0"/>
                          </a:rPr>
                          <m:t>∗</m:t>
                        </m:r>
                      </m:sup>
                    </m:sSup>
                  </m:oMath>
                </a14:m>
                <a:endParaRPr lang="en-US" altLang="zh-CN" sz="2000" dirty="0"/>
              </a:p>
              <a:p>
                <a:pPr lvl="2"/>
                <a:r>
                  <a:rPr lang="en-US" altLang="zh-CN" sz="2000" dirty="0"/>
                  <a:t>Step2.</a:t>
                </a:r>
                <a:r>
                  <a:rPr lang="zh-CN" altLang="en-US" sz="2000" dirty="0"/>
                  <a:t>计算</a:t>
                </a:r>
                <a:r>
                  <a:rPr lang="en-US" altLang="zh-CN" sz="2000" dirty="0"/>
                  <a:t>Metropolis-Hastings</a:t>
                </a:r>
                <a:r>
                  <a:rPr lang="zh-CN" altLang="en-US" sz="2000" dirty="0"/>
                  <a:t>比率</a:t>
                </a:r>
                <a14:m>
                  <m:oMath xmlns:m="http://schemas.openxmlformats.org/officeDocument/2006/math">
                    <m:r>
                      <a:rPr lang="en-US" altLang="zh-CN" sz="2000" i="1">
                        <a:latin typeface="Cambria Math" panose="02040503050406030204" pitchFamily="18" charset="0"/>
                      </a:rPr>
                      <m:t>𝑹</m:t>
                    </m:r>
                    <m:d>
                      <m:dPr>
                        <m:ctrlPr>
                          <a:rPr lang="en-US" altLang="zh-CN" sz="2000" i="1">
                            <a:latin typeface="Cambria Math" panose="02040503050406030204" pitchFamily="18" charset="0"/>
                          </a:rPr>
                        </m:ctrlPr>
                      </m:dPr>
                      <m:e>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𝒙</m:t>
                            </m:r>
                          </m:e>
                          <m:sup>
                            <m:d>
                              <m:dPr>
                                <m:ctrlPr>
                                  <a:rPr lang="en-US" altLang="zh-CN" sz="2000" i="1">
                                    <a:latin typeface="Cambria Math" panose="02040503050406030204" pitchFamily="18" charset="0"/>
                                  </a:rPr>
                                </m:ctrlPr>
                              </m:dPr>
                              <m:e>
                                <m:r>
                                  <a:rPr lang="en-US" altLang="zh-CN" sz="2000" i="1">
                                    <a:latin typeface="Cambria Math" panose="02040503050406030204" pitchFamily="18" charset="0"/>
                                  </a:rPr>
                                  <m:t>𝒕</m:t>
                                </m:r>
                              </m:e>
                            </m:d>
                          </m:sup>
                        </m:sSup>
                        <m:r>
                          <a:rPr lang="en-US" altLang="zh-CN" sz="2000" i="1">
                            <a:latin typeface="Cambria Math" panose="02040503050406030204" pitchFamily="18" charset="0"/>
                          </a:rPr>
                          <m:t>,</m:t>
                        </m:r>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𝑿</m:t>
                            </m:r>
                          </m:e>
                          <m:sup>
                            <m:r>
                              <a:rPr lang="en-US" altLang="zh-CN" sz="2000" i="1">
                                <a:latin typeface="Cambria Math" panose="02040503050406030204" pitchFamily="18" charset="0"/>
                              </a:rPr>
                              <m:t>∗</m:t>
                            </m:r>
                          </m:sup>
                        </m:sSup>
                      </m:e>
                    </m:d>
                  </m:oMath>
                </a14:m>
                <a:r>
                  <a:rPr lang="en-US" altLang="zh-CN" sz="2000" dirty="0"/>
                  <a:t>:</a:t>
                </a:r>
              </a:p>
              <a:p>
                <a:pPr marL="880745" lvl="2" indent="0">
                  <a:buNone/>
                </a:pPr>
                <a14:m>
                  <m:oMath xmlns:m="http://schemas.openxmlformats.org/officeDocument/2006/math">
                    <m:r>
                      <a:rPr lang="en-US" altLang="zh-CN" sz="2000" i="1">
                        <a:latin typeface="Cambria Math" panose="02040503050406030204" pitchFamily="18" charset="0"/>
                      </a:rPr>
                      <m:t>𝑹</m:t>
                    </m:r>
                    <m:d>
                      <m:dPr>
                        <m:ctrlPr>
                          <a:rPr lang="en-US" altLang="zh-CN" sz="2000" i="1">
                            <a:latin typeface="Cambria Math" panose="02040503050406030204" pitchFamily="18" charset="0"/>
                          </a:rPr>
                        </m:ctrlPr>
                      </m:dPr>
                      <m:e>
                        <m:r>
                          <a:rPr lang="en-US" altLang="zh-CN" sz="2000" i="1">
                            <a:latin typeface="Cambria Math" panose="02040503050406030204" pitchFamily="18" charset="0"/>
                          </a:rPr>
                          <m:t>𝒖</m:t>
                        </m:r>
                        <m:r>
                          <a:rPr lang="en-US" altLang="zh-CN" sz="2000" i="1">
                            <a:latin typeface="Cambria Math" panose="02040503050406030204" pitchFamily="18" charset="0"/>
                          </a:rPr>
                          <m:t>,</m:t>
                        </m:r>
                        <m:r>
                          <a:rPr lang="en-US" altLang="zh-CN" sz="2000" i="1">
                            <a:latin typeface="Cambria Math" panose="02040503050406030204" pitchFamily="18" charset="0"/>
                          </a:rPr>
                          <m:t>𝒗</m:t>
                        </m:r>
                      </m:e>
                    </m:d>
                    <m:r>
                      <a:rPr lang="en-US" altLang="zh-CN" sz="2000" i="1">
                        <a:latin typeface="Cambria Math" panose="02040503050406030204" pitchFamily="18" charset="0"/>
                      </a:rPr>
                      <m:t>=</m:t>
                    </m:r>
                    <m:f>
                      <m:fPr>
                        <m:ctrlPr>
                          <a:rPr lang="en-US" altLang="zh-CN" sz="2000" i="1">
                            <a:latin typeface="Cambria Math" panose="02040503050406030204" pitchFamily="18" charset="0"/>
                          </a:rPr>
                        </m:ctrlPr>
                      </m:fPr>
                      <m:num>
                        <m:r>
                          <a:rPr lang="en-US" altLang="zh-CN" sz="2000" i="1">
                            <a:latin typeface="Cambria Math" panose="02040503050406030204" pitchFamily="18" charset="0"/>
                          </a:rPr>
                          <m:t>𝒇</m:t>
                        </m:r>
                        <m:d>
                          <m:dPr>
                            <m:ctrlPr>
                              <a:rPr lang="en-US" altLang="zh-CN" sz="2000" i="1">
                                <a:latin typeface="Cambria Math" panose="02040503050406030204" pitchFamily="18" charset="0"/>
                              </a:rPr>
                            </m:ctrlPr>
                          </m:dPr>
                          <m:e>
                            <m:r>
                              <a:rPr lang="en-US" altLang="zh-CN" sz="2000" i="1">
                                <a:latin typeface="Cambria Math" panose="02040503050406030204" pitchFamily="18" charset="0"/>
                              </a:rPr>
                              <m:t>𝒗</m:t>
                            </m:r>
                          </m:e>
                        </m:d>
                        <m:r>
                          <a:rPr lang="en-US" altLang="zh-CN" sz="2000" i="1">
                            <a:latin typeface="Cambria Math" panose="02040503050406030204" pitchFamily="18" charset="0"/>
                          </a:rPr>
                          <m:t>𝒈</m:t>
                        </m:r>
                        <m:d>
                          <m:dPr>
                            <m:ctrlPr>
                              <a:rPr lang="en-US" altLang="zh-CN" sz="2000" i="1">
                                <a:latin typeface="Cambria Math" panose="02040503050406030204" pitchFamily="18" charset="0"/>
                              </a:rPr>
                            </m:ctrlPr>
                          </m:dPr>
                          <m:e>
                            <m:r>
                              <a:rPr lang="en-US" altLang="zh-CN" sz="2000" i="1">
                                <a:latin typeface="Cambria Math" panose="02040503050406030204" pitchFamily="18" charset="0"/>
                              </a:rPr>
                              <m:t>𝒖</m:t>
                            </m:r>
                            <m:r>
                              <m:rPr>
                                <m:lit/>
                              </m:rPr>
                              <a:rPr lang="en-US" altLang="zh-CN" sz="2000" i="1">
                                <a:latin typeface="Cambria Math" panose="02040503050406030204" pitchFamily="18" charset="0"/>
                              </a:rPr>
                              <m:t>|</m:t>
                            </m:r>
                            <m:r>
                              <a:rPr lang="en-US" altLang="zh-CN" sz="2000" i="1">
                                <a:latin typeface="Cambria Math" panose="02040503050406030204" pitchFamily="18" charset="0"/>
                              </a:rPr>
                              <m:t>𝒗</m:t>
                            </m:r>
                          </m:e>
                        </m:d>
                      </m:num>
                      <m:den>
                        <m:r>
                          <a:rPr lang="en-US" altLang="zh-CN" sz="2000" i="1">
                            <a:latin typeface="Cambria Math" panose="02040503050406030204" pitchFamily="18" charset="0"/>
                          </a:rPr>
                          <m:t>𝒇</m:t>
                        </m:r>
                        <m:d>
                          <m:dPr>
                            <m:ctrlPr>
                              <a:rPr lang="en-US" altLang="zh-CN" sz="2000" i="1">
                                <a:latin typeface="Cambria Math" panose="02040503050406030204" pitchFamily="18" charset="0"/>
                              </a:rPr>
                            </m:ctrlPr>
                          </m:dPr>
                          <m:e>
                            <m:r>
                              <a:rPr lang="en-US" altLang="zh-CN" sz="2000" i="1">
                                <a:latin typeface="Cambria Math" panose="02040503050406030204" pitchFamily="18" charset="0"/>
                              </a:rPr>
                              <m:t>𝒖</m:t>
                            </m:r>
                          </m:e>
                        </m:d>
                        <m:r>
                          <a:rPr lang="en-US" altLang="zh-CN" sz="2000" i="1">
                            <a:latin typeface="Cambria Math" panose="02040503050406030204" pitchFamily="18" charset="0"/>
                          </a:rPr>
                          <m:t>𝒈</m:t>
                        </m:r>
                        <m:d>
                          <m:dPr>
                            <m:ctrlPr>
                              <a:rPr lang="en-US" altLang="zh-CN" sz="2000" i="1">
                                <a:latin typeface="Cambria Math" panose="02040503050406030204" pitchFamily="18" charset="0"/>
                              </a:rPr>
                            </m:ctrlPr>
                          </m:dPr>
                          <m:e>
                            <m:r>
                              <a:rPr lang="en-US" altLang="zh-CN" sz="2000" i="1">
                                <a:latin typeface="Cambria Math" panose="02040503050406030204" pitchFamily="18" charset="0"/>
                              </a:rPr>
                              <m:t>𝒗</m:t>
                            </m:r>
                            <m:r>
                              <m:rPr>
                                <m:lit/>
                              </m:rPr>
                              <a:rPr lang="en-US" altLang="zh-CN" sz="2000" i="1">
                                <a:latin typeface="Cambria Math" panose="02040503050406030204" pitchFamily="18" charset="0"/>
                              </a:rPr>
                              <m:t>|</m:t>
                            </m:r>
                            <m:r>
                              <a:rPr lang="en-US" altLang="zh-CN" sz="2000" i="1">
                                <a:latin typeface="Cambria Math" panose="02040503050406030204" pitchFamily="18" charset="0"/>
                              </a:rPr>
                              <m:t>𝒖</m:t>
                            </m:r>
                          </m:e>
                        </m:d>
                      </m:den>
                    </m:f>
                  </m:oMath>
                </a14:m>
                <a:r>
                  <a:rPr lang="en-US" altLang="zh-CN" sz="2000" dirty="0"/>
                  <a:t>.</a:t>
                </a:r>
                <a:r>
                  <a:rPr lang="zh-CN" altLang="en-US" sz="2000" dirty="0"/>
                  <a:t>注意</a:t>
                </a:r>
                <a14:m>
                  <m:oMath xmlns:m="http://schemas.openxmlformats.org/officeDocument/2006/math">
                    <m:r>
                      <a:rPr lang="en-US" altLang="zh-CN" sz="2000" i="1">
                        <a:latin typeface="Cambria Math" panose="02040503050406030204" pitchFamily="18" charset="0"/>
                      </a:rPr>
                      <m:t>𝑹</m:t>
                    </m:r>
                    <m:r>
                      <a:rPr lang="en-US" altLang="zh-CN" sz="2000" i="1">
                        <a:latin typeface="Cambria Math" panose="02040503050406030204" pitchFamily="18" charset="0"/>
                      </a:rPr>
                      <m:t>(</m:t>
                    </m:r>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𝒙</m:t>
                        </m:r>
                      </m:e>
                      <m:sup>
                        <m:d>
                          <m:dPr>
                            <m:ctrlPr>
                              <a:rPr lang="en-US" altLang="zh-CN" sz="2000" i="1">
                                <a:latin typeface="Cambria Math" panose="02040503050406030204" pitchFamily="18" charset="0"/>
                              </a:rPr>
                            </m:ctrlPr>
                          </m:dPr>
                          <m:e>
                            <m:r>
                              <a:rPr lang="en-US" altLang="zh-CN" sz="2000" i="1">
                                <a:latin typeface="Cambria Math" panose="02040503050406030204" pitchFamily="18" charset="0"/>
                              </a:rPr>
                              <m:t>𝒕</m:t>
                            </m:r>
                          </m:e>
                        </m:d>
                      </m:sup>
                    </m:sSup>
                    <m:r>
                      <a:rPr lang="en-US" altLang="zh-CN" sz="2000" i="1">
                        <a:latin typeface="Cambria Math" panose="02040503050406030204" pitchFamily="18" charset="0"/>
                      </a:rPr>
                      <m:t>,</m:t>
                    </m:r>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𝑿</m:t>
                        </m:r>
                      </m:e>
                      <m:sup>
                        <m:r>
                          <a:rPr lang="en-US" altLang="zh-CN" sz="2000" i="1">
                            <a:latin typeface="Cambria Math" panose="02040503050406030204" pitchFamily="18" charset="0"/>
                          </a:rPr>
                          <m:t>∗</m:t>
                        </m:r>
                      </m:sup>
                    </m:sSup>
                    <m:r>
                      <a:rPr lang="en-US" altLang="zh-CN" sz="2000" i="1">
                        <a:latin typeface="Cambria Math" panose="02040503050406030204" pitchFamily="18" charset="0"/>
                      </a:rPr>
                      <m:t>)</m:t>
                    </m:r>
                  </m:oMath>
                </a14:m>
                <a:r>
                  <a:rPr lang="zh-CN" altLang="en-US" sz="2000" dirty="0"/>
                  <a:t>总有定义，只有当</a:t>
                </a:r>
                <a14:m>
                  <m:oMath xmlns:m="http://schemas.openxmlformats.org/officeDocument/2006/math">
                    <m:r>
                      <a:rPr lang="en-US" altLang="zh-CN" sz="2000" i="1">
                        <a:latin typeface="Cambria Math" panose="02040503050406030204" pitchFamily="18" charset="0"/>
                      </a:rPr>
                      <m:t>𝒇</m:t>
                    </m:r>
                    <m:d>
                      <m:dPr>
                        <m:ctrlPr>
                          <a:rPr lang="en-US" altLang="zh-CN" sz="2000" i="1">
                            <a:latin typeface="Cambria Math" panose="02040503050406030204" pitchFamily="18" charset="0"/>
                          </a:rPr>
                        </m:ctrlPr>
                      </m:dPr>
                      <m:e>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𝒙</m:t>
                            </m:r>
                          </m:e>
                          <m:sup>
                            <m:d>
                              <m:dPr>
                                <m:ctrlPr>
                                  <a:rPr lang="en-US" altLang="zh-CN" sz="2000" i="1">
                                    <a:latin typeface="Cambria Math" panose="02040503050406030204" pitchFamily="18" charset="0"/>
                                  </a:rPr>
                                </m:ctrlPr>
                              </m:dPr>
                              <m:e>
                                <m:r>
                                  <a:rPr lang="en-US" altLang="zh-CN" sz="2000" i="1">
                                    <a:latin typeface="Cambria Math" panose="02040503050406030204" pitchFamily="18" charset="0"/>
                                  </a:rPr>
                                  <m:t>𝒕</m:t>
                                </m:r>
                              </m:e>
                            </m:d>
                          </m:sup>
                        </m:sSup>
                      </m:e>
                    </m:d>
                    <m:r>
                      <a:rPr lang="en-US" altLang="zh-CN" sz="2000" i="1">
                        <a:latin typeface="Cambria Math" panose="02040503050406030204" pitchFamily="18" charset="0"/>
                      </a:rPr>
                      <m:t>&gt;</m:t>
                    </m:r>
                    <m:r>
                      <a:rPr lang="en-US" altLang="zh-CN" sz="2000" i="1">
                        <a:latin typeface="Cambria Math" panose="02040503050406030204" pitchFamily="18" charset="0"/>
                      </a:rPr>
                      <m:t>𝟎</m:t>
                    </m:r>
                  </m:oMath>
                </a14:m>
                <a:r>
                  <a:rPr lang="zh-CN" altLang="en-US" sz="2000" dirty="0"/>
                  <a:t>且</a:t>
                </a:r>
                <a14:m>
                  <m:oMath xmlns:m="http://schemas.openxmlformats.org/officeDocument/2006/math">
                    <m:r>
                      <a:rPr lang="en-US" altLang="zh-CN" sz="2000" i="1" dirty="0">
                        <a:latin typeface="Cambria Math" panose="02040503050406030204" pitchFamily="18" charset="0"/>
                      </a:rPr>
                      <m:t>𝒈</m:t>
                    </m:r>
                    <m:d>
                      <m:dPr>
                        <m:ctrlPr>
                          <a:rPr lang="en-US" altLang="zh-CN" sz="2000" i="1" dirty="0">
                            <a:latin typeface="Cambria Math" panose="02040503050406030204" pitchFamily="18" charset="0"/>
                          </a:rPr>
                        </m:ctrlPr>
                      </m:dPr>
                      <m:e>
                        <m:sSup>
                          <m:sSupPr>
                            <m:ctrlPr>
                              <a:rPr lang="en-US" altLang="zh-CN" sz="2000" i="1" dirty="0">
                                <a:latin typeface="Cambria Math" panose="02040503050406030204" pitchFamily="18" charset="0"/>
                              </a:rPr>
                            </m:ctrlPr>
                          </m:sSupPr>
                          <m:e>
                            <m:r>
                              <a:rPr lang="en-US" altLang="zh-CN" sz="2000" i="1" dirty="0">
                                <a:latin typeface="Cambria Math" panose="02040503050406030204" pitchFamily="18" charset="0"/>
                              </a:rPr>
                              <m:t>𝒙</m:t>
                            </m:r>
                          </m:e>
                          <m:sup>
                            <m:r>
                              <a:rPr lang="en-US" altLang="zh-CN" sz="2000" i="1" dirty="0">
                                <a:latin typeface="Cambria Math" panose="02040503050406030204" pitchFamily="18" charset="0"/>
                              </a:rPr>
                              <m:t>∗</m:t>
                            </m:r>
                          </m:sup>
                        </m:sSup>
                        <m:r>
                          <m:rPr>
                            <m:lit/>
                          </m:rPr>
                          <a:rPr lang="en-US" altLang="zh-CN" sz="2000" i="1" dirty="0">
                            <a:latin typeface="Cambria Math" panose="02040503050406030204" pitchFamily="18" charset="0"/>
                          </a:rPr>
                          <m:t>|</m:t>
                        </m:r>
                        <m:sSup>
                          <m:sSupPr>
                            <m:ctrlPr>
                              <a:rPr lang="en-US" altLang="zh-CN" sz="2000" i="1" dirty="0">
                                <a:latin typeface="Cambria Math" panose="02040503050406030204" pitchFamily="18" charset="0"/>
                              </a:rPr>
                            </m:ctrlPr>
                          </m:sSupPr>
                          <m:e>
                            <m:r>
                              <a:rPr lang="en-US" altLang="zh-CN" sz="2000" i="1" dirty="0">
                                <a:latin typeface="Cambria Math" panose="02040503050406030204" pitchFamily="18" charset="0"/>
                              </a:rPr>
                              <m:t>𝒙</m:t>
                            </m:r>
                          </m:e>
                          <m:sup>
                            <m:d>
                              <m:dPr>
                                <m:ctrlPr>
                                  <a:rPr lang="en-US" altLang="zh-CN" sz="2000" i="1" dirty="0">
                                    <a:latin typeface="Cambria Math" panose="02040503050406030204" pitchFamily="18" charset="0"/>
                                  </a:rPr>
                                </m:ctrlPr>
                              </m:dPr>
                              <m:e>
                                <m:r>
                                  <a:rPr lang="en-US" altLang="zh-CN" sz="2000" i="1" dirty="0">
                                    <a:latin typeface="Cambria Math" panose="02040503050406030204" pitchFamily="18" charset="0"/>
                                  </a:rPr>
                                  <m:t>𝒕</m:t>
                                </m:r>
                              </m:e>
                            </m:d>
                          </m:sup>
                        </m:sSup>
                      </m:e>
                    </m:d>
                    <m:r>
                      <a:rPr lang="en-US" altLang="zh-CN" sz="2000" i="1" dirty="0">
                        <a:latin typeface="Cambria Math" panose="02040503050406030204" pitchFamily="18" charset="0"/>
                      </a:rPr>
                      <m:t>&gt;</m:t>
                    </m:r>
                    <m:r>
                      <a:rPr lang="en-US" altLang="zh-CN" sz="2000" i="1" dirty="0">
                        <a:latin typeface="Cambria Math" panose="02040503050406030204" pitchFamily="18" charset="0"/>
                      </a:rPr>
                      <m:t>𝟎</m:t>
                    </m:r>
                  </m:oMath>
                </a14:m>
                <a:r>
                  <a:rPr lang="zh-CN" altLang="en-US" sz="2000" dirty="0"/>
                  <a:t>时才有</a:t>
                </a:r>
                <a14:m>
                  <m:oMath xmlns:m="http://schemas.openxmlformats.org/officeDocument/2006/math">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𝑿</m:t>
                        </m:r>
                      </m:e>
                      <m:sup>
                        <m:r>
                          <a:rPr lang="en-US" altLang="zh-CN" sz="2000" i="1">
                            <a:latin typeface="Cambria Math" panose="02040503050406030204" pitchFamily="18" charset="0"/>
                          </a:rPr>
                          <m:t>∗</m:t>
                        </m:r>
                      </m:sup>
                    </m:sSup>
                    <m:r>
                      <a:rPr lang="en-US" altLang="zh-CN" sz="2000" i="1">
                        <a:latin typeface="Cambria Math" panose="02040503050406030204" pitchFamily="18" charset="0"/>
                      </a:rPr>
                      <m:t>=</m:t>
                    </m:r>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𝒙</m:t>
                        </m:r>
                      </m:e>
                      <m:sup>
                        <m:r>
                          <a:rPr lang="en-US" altLang="zh-CN" sz="2000" i="1">
                            <a:latin typeface="Cambria Math" panose="02040503050406030204" pitchFamily="18" charset="0"/>
                          </a:rPr>
                          <m:t>∗</m:t>
                        </m:r>
                      </m:sup>
                    </m:sSup>
                  </m:oMath>
                </a14:m>
                <a:endParaRPr lang="en-US" altLang="zh-CN" sz="2000" dirty="0"/>
              </a:p>
              <a:p>
                <a:pPr lvl="2"/>
                <a:r>
                  <a:rPr lang="en-US" altLang="zh-CN" sz="2000" dirty="0"/>
                  <a:t>Step3.</a:t>
                </a:r>
                <a:r>
                  <a:rPr lang="zh-CN" altLang="en-US" sz="2000" dirty="0"/>
                  <a:t>根据下式抽取</a:t>
                </a:r>
                <a14:m>
                  <m:oMath xmlns:m="http://schemas.openxmlformats.org/officeDocument/2006/math">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𝑿</m:t>
                        </m:r>
                      </m:e>
                      <m:sup>
                        <m:d>
                          <m:dPr>
                            <m:ctrlPr>
                              <a:rPr lang="en-US" altLang="zh-CN" sz="2000" i="1">
                                <a:latin typeface="Cambria Math" panose="02040503050406030204" pitchFamily="18" charset="0"/>
                              </a:rPr>
                            </m:ctrlPr>
                          </m:dPr>
                          <m:e>
                            <m:r>
                              <a:rPr lang="en-US" altLang="zh-CN" sz="2000" i="1">
                                <a:latin typeface="Cambria Math" panose="02040503050406030204" pitchFamily="18" charset="0"/>
                              </a:rPr>
                              <m:t>𝒕</m:t>
                            </m:r>
                            <m:r>
                              <a:rPr lang="en-US" altLang="zh-CN" sz="2000" i="1">
                                <a:latin typeface="Cambria Math" panose="02040503050406030204" pitchFamily="18" charset="0"/>
                              </a:rPr>
                              <m:t>+</m:t>
                            </m:r>
                            <m:r>
                              <a:rPr lang="en-US" altLang="zh-CN" sz="2000" i="1">
                                <a:latin typeface="Cambria Math" panose="02040503050406030204" pitchFamily="18" charset="0"/>
                              </a:rPr>
                              <m:t>𝟏</m:t>
                            </m:r>
                          </m:e>
                        </m:d>
                      </m:sup>
                    </m:sSup>
                  </m:oMath>
                </a14:m>
                <a:r>
                  <a:rPr lang="en-US" altLang="zh-CN" sz="2000" dirty="0"/>
                  <a:t>:</a:t>
                </a:r>
              </a:p>
              <a:p>
                <a:pPr marL="880745" lvl="2" indent="0">
                  <a:buNone/>
                </a:pPr>
                <a14:m>
                  <m:oMathPara xmlns:m="http://schemas.openxmlformats.org/officeDocument/2006/math">
                    <m:oMathParaPr>
                      <m:jc m:val="centerGroup"/>
                    </m:oMathParaPr>
                    <m:oMath xmlns:m="http://schemas.openxmlformats.org/officeDocument/2006/math">
                      <m:sSup>
                        <m:sSupPr>
                          <m:ctrlPr>
                            <a:rPr lang="en-US" altLang="zh-CN" sz="2000" b="1" i="1" smtClean="0">
                              <a:latin typeface="Cambria Math" panose="02040503050406030204" pitchFamily="18" charset="0"/>
                            </a:rPr>
                          </m:ctrlPr>
                        </m:sSupPr>
                        <m:e>
                          <m:r>
                            <a:rPr lang="en-US" altLang="zh-CN" sz="2000" b="1" i="1" smtClean="0">
                              <a:latin typeface="Cambria Math" panose="02040503050406030204" pitchFamily="18" charset="0"/>
                            </a:rPr>
                            <m:t>𝑿</m:t>
                          </m:r>
                        </m:e>
                        <m:sup>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𝒕</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𝟏</m:t>
                              </m:r>
                            </m:e>
                          </m:d>
                        </m:sup>
                      </m:sSup>
                      <m:r>
                        <a:rPr lang="en-US" altLang="zh-CN" sz="2000" b="1" i="1" smtClean="0">
                          <a:latin typeface="Cambria Math" panose="02040503050406030204" pitchFamily="18" charset="0"/>
                        </a:rPr>
                        <m:t>=</m:t>
                      </m:r>
                      <m:d>
                        <m:dPr>
                          <m:begChr m:val="{"/>
                          <m:endChr m:val=""/>
                          <m:ctrlPr>
                            <a:rPr lang="en-US" altLang="zh-CN" sz="2000" b="1" i="1" smtClean="0">
                              <a:latin typeface="Cambria Math" panose="02040503050406030204" pitchFamily="18" charset="0"/>
                            </a:rPr>
                          </m:ctrlPr>
                        </m:dPr>
                        <m:e>
                          <m:eqArr>
                            <m:eqArrPr>
                              <m:ctrlPr>
                                <a:rPr lang="en-US" altLang="zh-CN" sz="2000" b="1" i="1" smtClean="0">
                                  <a:latin typeface="Cambria Math" panose="02040503050406030204" pitchFamily="18" charset="0"/>
                                </a:rPr>
                              </m:ctrlPr>
                            </m:eqArrPr>
                            <m:e>
                              <m:sSup>
                                <m:sSupPr>
                                  <m:ctrlPr>
                                    <a:rPr lang="en-US" altLang="zh-CN" sz="2000" b="1" i="1" smtClean="0">
                                      <a:latin typeface="Cambria Math" panose="02040503050406030204" pitchFamily="18" charset="0"/>
                                    </a:rPr>
                                  </m:ctrlPr>
                                </m:sSupPr>
                                <m:e>
                                  <m:r>
                                    <a:rPr lang="en-US" altLang="zh-CN" sz="2000" b="1" i="1" smtClean="0">
                                      <a:latin typeface="Cambria Math" panose="02040503050406030204" pitchFamily="18" charset="0"/>
                                    </a:rPr>
                                    <m:t>𝑿</m:t>
                                  </m:r>
                                </m:e>
                                <m:sup>
                                  <m:r>
                                    <a:rPr lang="en-US" altLang="zh-CN" sz="2000" b="1" i="1" smtClean="0">
                                      <a:latin typeface="Cambria Math" panose="02040503050406030204" pitchFamily="18" charset="0"/>
                                    </a:rPr>
                                    <m:t>∗</m:t>
                                  </m:r>
                                </m:sup>
                              </m:sSup>
                              <m:r>
                                <a:rPr lang="en-US" altLang="zh-CN" sz="2000" b="1" i="1" smtClean="0">
                                  <a:latin typeface="Cambria Math" panose="02040503050406030204" pitchFamily="18" charset="0"/>
                                </a:rPr>
                                <m:t>;</m:t>
                              </m:r>
                              <m:r>
                                <a:rPr lang="zh-CN" altLang="en-US" sz="2000" i="1">
                                  <a:latin typeface="Cambria Math" panose="02040503050406030204" pitchFamily="18" charset="0"/>
                                </a:rPr>
                                <m:t>以</m:t>
                              </m:r>
                              <m:r>
                                <a:rPr lang="zh-CN" altLang="en-US" sz="2000" i="1" smtClean="0">
                                  <a:latin typeface="Cambria Math" panose="02040503050406030204" pitchFamily="18" charset="0"/>
                                </a:rPr>
                                <m:t>概率</m:t>
                              </m:r>
                              <m:r>
                                <a:rPr lang="en-US" altLang="zh-CN" sz="2000" b="1" i="1" smtClean="0">
                                  <a:latin typeface="Cambria Math" panose="02040503050406030204" pitchFamily="18" charset="0"/>
                                </a:rPr>
                                <m:t>𝒎𝒊𝒏</m:t>
                              </m:r>
                              <m:d>
                                <m:dPr>
                                  <m:begChr m:val="{"/>
                                  <m:endChr m:val="}"/>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𝑹</m:t>
                                  </m:r>
                                  <m:d>
                                    <m:dPr>
                                      <m:ctrlPr>
                                        <a:rPr lang="en-US" altLang="zh-CN" sz="2000" b="1" i="1" smtClean="0">
                                          <a:latin typeface="Cambria Math" panose="02040503050406030204" pitchFamily="18" charset="0"/>
                                        </a:rPr>
                                      </m:ctrlPr>
                                    </m:dPr>
                                    <m:e>
                                      <m:sSup>
                                        <m:sSupPr>
                                          <m:ctrlPr>
                                            <a:rPr lang="en-US" altLang="zh-CN" sz="2000" b="1" i="1" smtClean="0">
                                              <a:latin typeface="Cambria Math" panose="02040503050406030204" pitchFamily="18" charset="0"/>
                                            </a:rPr>
                                          </m:ctrlPr>
                                        </m:sSupPr>
                                        <m:e>
                                          <m:r>
                                            <a:rPr lang="en-US" altLang="zh-CN" sz="2000" b="1" i="1" smtClean="0">
                                              <a:latin typeface="Cambria Math" panose="02040503050406030204" pitchFamily="18" charset="0"/>
                                            </a:rPr>
                                            <m:t>𝒙</m:t>
                                          </m:r>
                                        </m:e>
                                        <m:sup>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𝒕</m:t>
                                              </m:r>
                                            </m:e>
                                          </m:d>
                                        </m:sup>
                                      </m:sSup>
                                      <m:r>
                                        <a:rPr lang="en-US" altLang="zh-CN" sz="2000" b="1" i="1" smtClean="0">
                                          <a:latin typeface="Cambria Math" panose="02040503050406030204" pitchFamily="18" charset="0"/>
                                        </a:rPr>
                                        <m:t>,</m:t>
                                      </m:r>
                                      <m:sSup>
                                        <m:sSupPr>
                                          <m:ctrlPr>
                                            <a:rPr lang="en-US" altLang="zh-CN" sz="2000" b="1" i="1" smtClean="0">
                                              <a:latin typeface="Cambria Math" panose="02040503050406030204" pitchFamily="18" charset="0"/>
                                            </a:rPr>
                                          </m:ctrlPr>
                                        </m:sSupPr>
                                        <m:e>
                                          <m:r>
                                            <a:rPr lang="en-US" altLang="zh-CN" sz="2000" b="1" i="1" smtClean="0">
                                              <a:latin typeface="Cambria Math" panose="02040503050406030204" pitchFamily="18" charset="0"/>
                                            </a:rPr>
                                            <m:t>𝑿</m:t>
                                          </m:r>
                                        </m:e>
                                        <m:sup>
                                          <m:r>
                                            <a:rPr lang="en-US" altLang="zh-CN" sz="2000" b="1" i="1" smtClean="0">
                                              <a:latin typeface="Cambria Math" panose="02040503050406030204" pitchFamily="18" charset="0"/>
                                            </a:rPr>
                                            <m:t>∗</m:t>
                                          </m:r>
                                        </m:sup>
                                      </m:sSup>
                                    </m:e>
                                  </m:d>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𝟏</m:t>
                                  </m:r>
                                </m:e>
                              </m:d>
                            </m:e>
                            <m:e>
                              <m:sSup>
                                <m:sSupPr>
                                  <m:ctrlPr>
                                    <a:rPr lang="en-US" altLang="zh-CN" sz="2000" b="1" i="1" smtClean="0">
                                      <a:latin typeface="Cambria Math" panose="02040503050406030204" pitchFamily="18" charset="0"/>
                                    </a:rPr>
                                  </m:ctrlPr>
                                </m:sSupPr>
                                <m:e>
                                  <m:r>
                                    <a:rPr lang="en-US" altLang="zh-CN" sz="2000" b="1" i="1" smtClean="0">
                                      <a:latin typeface="Cambria Math" panose="02040503050406030204" pitchFamily="18" charset="0"/>
                                    </a:rPr>
                                    <m:t>𝒙</m:t>
                                  </m:r>
                                </m:e>
                                <m:sup>
                                  <m:r>
                                    <a:rPr lang="en-US" altLang="zh-CN" sz="2000" b="1" i="1" smtClean="0">
                                      <a:latin typeface="Cambria Math" panose="02040503050406030204" pitchFamily="18" charset="0"/>
                                    </a:rPr>
                                    <m:t>∗</m:t>
                                  </m:r>
                                </m:sup>
                              </m:sSup>
                              <m:r>
                                <a:rPr lang="en-US" altLang="zh-CN" sz="2000" b="1" i="1" smtClean="0">
                                  <a:latin typeface="Cambria Math" panose="02040503050406030204" pitchFamily="18" charset="0"/>
                                </a:rPr>
                                <m:t>,</m:t>
                              </m:r>
                              <m:r>
                                <a:rPr lang="zh-CN" altLang="en-US" sz="2000" i="1">
                                  <a:latin typeface="Cambria Math" panose="02040503050406030204" pitchFamily="18" charset="0"/>
                                </a:rPr>
                                <m:t>否则</m:t>
                              </m:r>
                            </m:e>
                          </m:eqArr>
                        </m:e>
                      </m:d>
                    </m:oMath>
                  </m:oMathPara>
                </a14:m>
                <a:endParaRPr lang="en-US" altLang="zh-CN" sz="2000" dirty="0"/>
              </a:p>
              <a:p>
                <a:pPr lvl="2"/>
                <a:r>
                  <a:rPr lang="en-US" altLang="zh-CN" sz="2000" dirty="0"/>
                  <a:t>Step4.</a:t>
                </a:r>
                <a:r>
                  <a:rPr lang="zh-CN" altLang="en-US" sz="2000" dirty="0"/>
                  <a:t>返回</a:t>
                </a:r>
                <a:r>
                  <a:rPr lang="en-US" altLang="zh-CN" sz="2000" dirty="0"/>
                  <a:t>step1</a:t>
                </a:r>
              </a:p>
              <a:p>
                <a:r>
                  <a:rPr lang="zh-CN" altLang="en-US" sz="2800" dirty="0"/>
                  <a:t>若提案分布对称</a:t>
                </a:r>
                <a14:m>
                  <m:oMath xmlns:m="http://schemas.openxmlformats.org/officeDocument/2006/math">
                    <m:r>
                      <a:rPr lang="en-US" altLang="zh-CN" sz="2800" b="1" i="1" smtClean="0">
                        <a:latin typeface="Cambria Math" panose="02040503050406030204" pitchFamily="18" charset="0"/>
                      </a:rPr>
                      <m:t>𝒈</m:t>
                    </m:r>
                    <m:d>
                      <m:dPr>
                        <m:ctrlPr>
                          <a:rPr lang="en-US" altLang="zh-CN" sz="2800" b="1" i="1" smtClean="0">
                            <a:latin typeface="Cambria Math" panose="02040503050406030204" pitchFamily="18" charset="0"/>
                          </a:rPr>
                        </m:ctrlPr>
                      </m:dPr>
                      <m:e>
                        <m:sSup>
                          <m:sSupPr>
                            <m:ctrlPr>
                              <a:rPr lang="en-US" altLang="zh-CN" sz="2800" b="1" i="1" smtClean="0">
                                <a:latin typeface="Cambria Math" panose="02040503050406030204" pitchFamily="18" charset="0"/>
                              </a:rPr>
                            </m:ctrlPr>
                          </m:sSupPr>
                          <m:e>
                            <m:r>
                              <a:rPr lang="en-US" altLang="zh-CN" sz="2800" b="1" i="1" smtClean="0">
                                <a:latin typeface="Cambria Math" panose="02040503050406030204" pitchFamily="18" charset="0"/>
                              </a:rPr>
                              <m:t>𝒙</m:t>
                            </m:r>
                          </m:e>
                          <m:sup>
                            <m:d>
                              <m:dPr>
                                <m:ctrlPr>
                                  <a:rPr lang="en-US" altLang="zh-CN" sz="2800" b="1" i="1" smtClean="0">
                                    <a:latin typeface="Cambria Math" panose="02040503050406030204" pitchFamily="18" charset="0"/>
                                  </a:rPr>
                                </m:ctrlPr>
                              </m:dPr>
                              <m:e>
                                <m:r>
                                  <a:rPr lang="en-US" altLang="zh-CN" sz="2800" b="1" i="1" smtClean="0">
                                    <a:latin typeface="Cambria Math" panose="02040503050406030204" pitchFamily="18" charset="0"/>
                                  </a:rPr>
                                  <m:t>𝒕</m:t>
                                </m:r>
                              </m:e>
                            </m:d>
                          </m:sup>
                        </m:sSup>
                        <m:r>
                          <m:rPr>
                            <m:lit/>
                          </m:rPr>
                          <a:rPr lang="en-US" altLang="zh-CN" sz="2800" b="1" i="1" smtClean="0">
                            <a:latin typeface="Cambria Math" panose="02040503050406030204" pitchFamily="18" charset="0"/>
                          </a:rPr>
                          <m:t>|</m:t>
                        </m:r>
                        <m:sSup>
                          <m:sSupPr>
                            <m:ctrlPr>
                              <a:rPr lang="en-US" altLang="zh-CN" sz="2800" b="1" i="1" smtClean="0">
                                <a:latin typeface="Cambria Math" panose="02040503050406030204" pitchFamily="18" charset="0"/>
                              </a:rPr>
                            </m:ctrlPr>
                          </m:sSupPr>
                          <m:e>
                            <m:r>
                              <a:rPr lang="en-US" altLang="zh-CN" sz="2800" b="1" i="1" smtClean="0">
                                <a:latin typeface="Cambria Math" panose="02040503050406030204" pitchFamily="18" charset="0"/>
                              </a:rPr>
                              <m:t>𝒙</m:t>
                            </m:r>
                          </m:e>
                          <m:sup>
                            <m:r>
                              <a:rPr lang="en-US" altLang="zh-CN" sz="2800" b="1" i="1" smtClean="0">
                                <a:latin typeface="Cambria Math" panose="02040503050406030204" pitchFamily="18" charset="0"/>
                              </a:rPr>
                              <m:t>∗</m:t>
                            </m:r>
                          </m:sup>
                        </m:sSup>
                      </m:e>
                    </m:d>
                    <m:r>
                      <a:rPr lang="en-US" altLang="zh-CN" sz="2800" b="1" i="1" smtClean="0">
                        <a:latin typeface="Cambria Math" panose="02040503050406030204" pitchFamily="18" charset="0"/>
                      </a:rPr>
                      <m:t>=</m:t>
                    </m:r>
                    <m:r>
                      <a:rPr lang="en-US" altLang="zh-CN" sz="2800" b="1" i="1" smtClean="0">
                        <a:latin typeface="Cambria Math" panose="02040503050406030204" pitchFamily="18" charset="0"/>
                      </a:rPr>
                      <m:t>𝒇</m:t>
                    </m:r>
                    <m:d>
                      <m:dPr>
                        <m:ctrlPr>
                          <a:rPr lang="en-US" altLang="zh-CN" sz="2800" b="1" i="1" smtClean="0">
                            <a:latin typeface="Cambria Math" panose="02040503050406030204" pitchFamily="18" charset="0"/>
                          </a:rPr>
                        </m:ctrlPr>
                      </m:dPr>
                      <m:e>
                        <m:sSup>
                          <m:sSupPr>
                            <m:ctrlPr>
                              <a:rPr lang="en-US" altLang="zh-CN" sz="2800" b="1" i="1" smtClean="0">
                                <a:latin typeface="Cambria Math" panose="02040503050406030204" pitchFamily="18" charset="0"/>
                              </a:rPr>
                            </m:ctrlPr>
                          </m:sSupPr>
                          <m:e>
                            <m:r>
                              <a:rPr lang="en-US" altLang="zh-CN" sz="2800" b="1" i="1" smtClean="0">
                                <a:latin typeface="Cambria Math" panose="02040503050406030204" pitchFamily="18" charset="0"/>
                              </a:rPr>
                              <m:t>𝒙</m:t>
                            </m:r>
                          </m:e>
                          <m:sup>
                            <m:r>
                              <a:rPr lang="en-US" altLang="zh-CN" sz="2800" b="1" i="1" smtClean="0">
                                <a:latin typeface="Cambria Math" panose="02040503050406030204" pitchFamily="18" charset="0"/>
                              </a:rPr>
                              <m:t>∗</m:t>
                            </m:r>
                          </m:sup>
                        </m:sSup>
                        <m:r>
                          <m:rPr>
                            <m:lit/>
                          </m:rPr>
                          <a:rPr lang="en-US" altLang="zh-CN" sz="2800" b="1" i="1" smtClean="0">
                            <a:latin typeface="Cambria Math" panose="02040503050406030204" pitchFamily="18" charset="0"/>
                          </a:rPr>
                          <m:t>|</m:t>
                        </m:r>
                        <m:sSup>
                          <m:sSupPr>
                            <m:ctrlPr>
                              <a:rPr lang="en-US" altLang="zh-CN" sz="2800" b="1" i="1" smtClean="0">
                                <a:latin typeface="Cambria Math" panose="02040503050406030204" pitchFamily="18" charset="0"/>
                              </a:rPr>
                            </m:ctrlPr>
                          </m:sSupPr>
                          <m:e>
                            <m:r>
                              <a:rPr lang="en-US" altLang="zh-CN" sz="2800" b="1" i="1" smtClean="0">
                                <a:latin typeface="Cambria Math" panose="02040503050406030204" pitchFamily="18" charset="0"/>
                              </a:rPr>
                              <m:t>𝒙</m:t>
                            </m:r>
                          </m:e>
                          <m:sup>
                            <m:d>
                              <m:dPr>
                                <m:ctrlPr>
                                  <a:rPr lang="en-US" altLang="zh-CN" sz="2800" b="1" i="1" smtClean="0">
                                    <a:latin typeface="Cambria Math" panose="02040503050406030204" pitchFamily="18" charset="0"/>
                                  </a:rPr>
                                </m:ctrlPr>
                              </m:dPr>
                              <m:e>
                                <m:r>
                                  <a:rPr lang="en-US" altLang="zh-CN" sz="2800" b="1" i="1" smtClean="0">
                                    <a:latin typeface="Cambria Math" panose="02040503050406030204" pitchFamily="18" charset="0"/>
                                  </a:rPr>
                                  <m:t>𝒕</m:t>
                                </m:r>
                              </m:e>
                            </m:d>
                          </m:sup>
                        </m:sSup>
                      </m:e>
                    </m:d>
                    <m:r>
                      <a:rPr lang="en-US" altLang="zh-CN" sz="2800" b="1" i="1" smtClean="0">
                        <a:latin typeface="Cambria Math" panose="02040503050406030204" pitchFamily="18" charset="0"/>
                      </a:rPr>
                      <m:t>,</m:t>
                    </m:r>
                  </m:oMath>
                </a14:m>
                <a:r>
                  <a:rPr lang="zh-CN" altLang="en-US" sz="2800" dirty="0"/>
                  <a:t>则成为</a:t>
                </a:r>
                <a:r>
                  <a:rPr lang="en-US" altLang="zh-CN" sz="2800" dirty="0"/>
                  <a:t>Metropolis</a:t>
                </a:r>
                <a:r>
                  <a:rPr lang="zh-CN" altLang="en-US" sz="2800" dirty="0"/>
                  <a:t>算法</a:t>
                </a:r>
                <a:endParaRPr lang="en-US" altLang="zh-CN" sz="2800" dirty="0"/>
              </a:p>
              <a:p>
                <a:endParaRPr lang="zh-CN" altLang="en-US" dirty="0"/>
              </a:p>
            </p:txBody>
          </p:sp>
        </mc:Choice>
        <mc:Fallback xmlns="">
          <p:sp>
            <p:nvSpPr>
              <p:cNvPr id="3" name="内容占位符 2">
                <a:extLst>
                  <a:ext uri="{FF2B5EF4-FFF2-40B4-BE49-F238E27FC236}">
                    <a16:creationId xmlns:a16="http://schemas.microsoft.com/office/drawing/2014/main" id="{C2D55486-71B5-49C3-B8F6-5AD6060ADED8}"/>
                  </a:ext>
                </a:extLst>
              </p:cNvPr>
              <p:cNvSpPr>
                <a:spLocks noGrp="1" noRot="1" noChangeAspect="1" noMove="1" noResize="1" noEditPoints="1" noAdjustHandles="1" noChangeArrowheads="1" noChangeShapeType="1" noTextEdit="1"/>
              </p:cNvSpPr>
              <p:nvPr>
                <p:ph idx="1"/>
              </p:nvPr>
            </p:nvSpPr>
            <p:spPr>
              <a:blipFill>
                <a:blip r:embed="rId2"/>
                <a:stretch>
                  <a:fillRect l="-1190" t="-1410" r="-198" b="-5423"/>
                </a:stretch>
              </a:blipFill>
            </p:spPr>
            <p:txBody>
              <a:bodyPr/>
              <a:lstStyle/>
              <a:p>
                <a:r>
                  <a:rPr lang="zh-CN" altLang="en-US">
                    <a:noFill/>
                  </a:rPr>
                  <a:t> </a:t>
                </a:r>
              </a:p>
            </p:txBody>
          </p:sp>
        </mc:Fallback>
      </mc:AlternateContent>
      <p:sp>
        <p:nvSpPr>
          <p:cNvPr id="4" name="文本框 3">
            <a:extLst>
              <a:ext uri="{FF2B5EF4-FFF2-40B4-BE49-F238E27FC236}">
                <a16:creationId xmlns:a16="http://schemas.microsoft.com/office/drawing/2014/main" id="{480194C0-F38B-418B-9020-D0CE57192232}"/>
              </a:ext>
            </a:extLst>
          </p:cNvPr>
          <p:cNvSpPr txBox="1"/>
          <p:nvPr/>
        </p:nvSpPr>
        <p:spPr>
          <a:xfrm>
            <a:off x="7977585" y="4257253"/>
            <a:ext cx="1152128" cy="1569660"/>
          </a:xfrm>
          <a:prstGeom prst="rect">
            <a:avLst/>
          </a:prstGeom>
          <a:noFill/>
        </p:spPr>
        <p:txBody>
          <a:bodyPr wrap="square" rtlCol="0">
            <a:spAutoFit/>
          </a:bodyPr>
          <a:lstStyle/>
          <a:p>
            <a:r>
              <a:rPr lang="zh-CN" altLang="en-US" dirty="0">
                <a:solidFill>
                  <a:srgbClr val="FF0000"/>
                </a:solidFill>
              </a:rPr>
              <a:t>满足马氏性质吗？非周期不可约取决于提案分布</a:t>
            </a:r>
          </a:p>
        </p:txBody>
      </p:sp>
    </p:spTree>
    <p:extLst>
      <p:ext uri="{BB962C8B-B14F-4D97-AF65-F5344CB8AC3E}">
        <p14:creationId xmlns:p14="http://schemas.microsoft.com/office/powerpoint/2010/main" val="3271590163"/>
      </p:ext>
    </p:extLst>
  </p:cSld>
  <p:clrMapOvr>
    <a:masterClrMapping/>
  </p:clrMapOvr>
  <p:transition spd="med">
    <p:random/>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DEAE25-865B-499B-8327-38B944AD579D}"/>
              </a:ext>
            </a:extLst>
          </p:cNvPr>
          <p:cNvSpPr>
            <a:spLocks noGrp="1"/>
          </p:cNvSpPr>
          <p:nvPr>
            <p:ph type="title"/>
          </p:nvPr>
        </p:nvSpPr>
        <p:spPr/>
        <p:txBody>
          <a:bodyPr/>
          <a:lstStyle/>
          <a:p>
            <a:r>
              <a:rPr lang="en-US" altLang="zh-CN" dirty="0"/>
              <a:t>1</a:t>
            </a:r>
            <a:r>
              <a:rPr lang="zh-CN" altLang="en-US" dirty="0"/>
              <a:t>随机变量的仿真</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7E6FC97F-62B1-4D56-9709-2947B56F436D}"/>
                  </a:ext>
                </a:extLst>
              </p:cNvPr>
              <p:cNvSpPr>
                <a:spLocks noGrp="1"/>
              </p:cNvSpPr>
              <p:nvPr>
                <p:ph idx="1"/>
              </p:nvPr>
            </p:nvSpPr>
            <p:spPr/>
            <p:txBody>
              <a:bodyPr/>
              <a:lstStyle/>
              <a:p>
                <a:r>
                  <a:rPr lang="zh-CN" altLang="en-US" dirty="0"/>
                  <a:t>问题：上述非周期不可约</a:t>
                </a:r>
                <a:r>
                  <a:rPr lang="en-US" altLang="zh-CN" dirty="0"/>
                  <a:t>Metropolis-Hastings</a:t>
                </a:r>
                <a:r>
                  <a:rPr lang="zh-CN" altLang="en-US" dirty="0"/>
                  <a:t>链是平稳分布吗？</a:t>
                </a:r>
                <a:endParaRPr lang="en-US" altLang="zh-CN" dirty="0"/>
              </a:p>
              <a:p>
                <a:pPr lvl="1"/>
                <a:r>
                  <a:rPr lang="zh-CN" altLang="en-US" dirty="0"/>
                  <a:t>令</a:t>
                </a:r>
                <a14:m>
                  <m:oMath xmlns:m="http://schemas.openxmlformats.org/officeDocument/2006/math">
                    <m:r>
                      <a:rPr lang="en-US" altLang="zh-CN" b="1" i="1" smtClean="0">
                        <a:latin typeface="Cambria Math" panose="02040503050406030204" pitchFamily="18" charset="0"/>
                      </a:rPr>
                      <m:t>𝝅</m:t>
                    </m:r>
                  </m:oMath>
                </a14:m>
                <a:r>
                  <a:rPr lang="zh-CN" altLang="en-US" dirty="0"/>
                  <a:t>表示和为</a:t>
                </a:r>
                <a:r>
                  <a:rPr lang="en-US" altLang="zh-CN" dirty="0"/>
                  <a:t>1</a:t>
                </a:r>
                <a:r>
                  <a:rPr lang="zh-CN" altLang="en-US" dirty="0"/>
                  <a:t>的概率向量，其第</a:t>
                </a:r>
                <a14:m>
                  <m:oMath xmlns:m="http://schemas.openxmlformats.org/officeDocument/2006/math">
                    <m:r>
                      <a:rPr lang="en-US" altLang="zh-CN" b="1" i="1" smtClean="0">
                        <a:latin typeface="Cambria Math" panose="02040503050406030204" pitchFamily="18" charset="0"/>
                      </a:rPr>
                      <m:t>𝒊</m:t>
                    </m:r>
                  </m:oMath>
                </a14:m>
                <a:r>
                  <a:rPr lang="zh-CN" altLang="en-US" dirty="0"/>
                  <a:t>个元素</a:t>
                </a:r>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𝝅</m:t>
                        </m:r>
                      </m:e>
                      <m:sub>
                        <m:r>
                          <a:rPr lang="en-US" altLang="zh-CN" b="1" i="1" smtClean="0">
                            <a:latin typeface="Cambria Math" panose="02040503050406030204" pitchFamily="18" charset="0"/>
                          </a:rPr>
                          <m:t>𝒊</m:t>
                        </m:r>
                      </m:sub>
                    </m:sSub>
                  </m:oMath>
                </a14:m>
                <a:r>
                  <a:rPr lang="zh-CN" altLang="en-US" dirty="0"/>
                  <a:t>表示</a:t>
                </a:r>
                <a14:m>
                  <m:oMath xmlns:m="http://schemas.openxmlformats.org/officeDocument/2006/math">
                    <m:sSup>
                      <m:sSupPr>
                        <m:ctrlPr>
                          <a:rPr lang="en-US" altLang="zh-CN" b="1" i="1" dirty="0" smtClean="0">
                            <a:latin typeface="Cambria Math" panose="02040503050406030204" pitchFamily="18" charset="0"/>
                          </a:rPr>
                        </m:ctrlPr>
                      </m:sSupPr>
                      <m:e>
                        <m:r>
                          <a:rPr lang="en-US" altLang="zh-CN" b="1" i="1" dirty="0" smtClean="0">
                            <a:latin typeface="Cambria Math" panose="02040503050406030204" pitchFamily="18" charset="0"/>
                          </a:rPr>
                          <m:t>𝑿</m:t>
                        </m:r>
                      </m:e>
                      <m:sup>
                        <m:d>
                          <m:dPr>
                            <m:ctrlPr>
                              <a:rPr lang="en-US" altLang="zh-CN" b="1" i="1" dirty="0" smtClean="0">
                                <a:latin typeface="Cambria Math" panose="02040503050406030204" pitchFamily="18" charset="0"/>
                              </a:rPr>
                            </m:ctrlPr>
                          </m:dPr>
                          <m:e>
                            <m:r>
                              <a:rPr lang="en-US" altLang="zh-CN" b="1" i="1" dirty="0" smtClean="0">
                                <a:latin typeface="Cambria Math" panose="02040503050406030204" pitchFamily="18" charset="0"/>
                              </a:rPr>
                              <m:t>𝒕</m:t>
                            </m:r>
                          </m:e>
                        </m:d>
                      </m:sup>
                    </m:sSup>
                    <m:r>
                      <a:rPr lang="en-US" altLang="zh-CN" b="1" i="1" dirty="0" smtClean="0">
                        <a:latin typeface="Cambria Math" panose="02040503050406030204" pitchFamily="18" charset="0"/>
                      </a:rPr>
                      <m:t>=</m:t>
                    </m:r>
                    <m:r>
                      <a:rPr lang="en-US" altLang="zh-CN" b="1" i="1" dirty="0" smtClean="0">
                        <a:latin typeface="Cambria Math" panose="02040503050406030204" pitchFamily="18" charset="0"/>
                      </a:rPr>
                      <m:t>𝒊</m:t>
                    </m:r>
                  </m:oMath>
                </a14:m>
                <a:r>
                  <a:rPr lang="zh-CN" altLang="en-US" dirty="0"/>
                  <a:t>的边缘概率，则</a:t>
                </a:r>
                <a14:m>
                  <m:oMath xmlns:m="http://schemas.openxmlformats.org/officeDocument/2006/math">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𝑿</m:t>
                        </m:r>
                      </m:e>
                      <m:sup>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𝒕</m:t>
                            </m:r>
                            <m:r>
                              <a:rPr lang="en-US" altLang="zh-CN" b="1" i="1" smtClean="0">
                                <a:latin typeface="Cambria Math" panose="02040503050406030204" pitchFamily="18" charset="0"/>
                              </a:rPr>
                              <m:t>+</m:t>
                            </m:r>
                            <m:r>
                              <a:rPr lang="en-US" altLang="zh-CN" b="1" i="1" smtClean="0">
                                <a:latin typeface="Cambria Math" panose="02040503050406030204" pitchFamily="18" charset="0"/>
                              </a:rPr>
                              <m:t>𝟏</m:t>
                            </m:r>
                          </m:e>
                        </m:d>
                      </m:sup>
                    </m:sSup>
                  </m:oMath>
                </a14:m>
                <a:r>
                  <a:rPr lang="zh-CN" altLang="en-US" dirty="0"/>
                  <a:t>的边缘概率分布为</a:t>
                </a:r>
                <a14:m>
                  <m:oMath xmlns:m="http://schemas.openxmlformats.org/officeDocument/2006/math">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𝝅</m:t>
                        </m:r>
                      </m:e>
                      <m:sup>
                        <m:r>
                          <a:rPr lang="en-US" altLang="zh-CN" b="1" i="1" smtClean="0">
                            <a:latin typeface="Cambria Math" panose="02040503050406030204" pitchFamily="18" charset="0"/>
                          </a:rPr>
                          <m:t>𝑻</m:t>
                        </m:r>
                      </m:sup>
                    </m:sSup>
                    <m:r>
                      <a:rPr lang="en-US" altLang="zh-CN" b="1" i="1" smtClean="0">
                        <a:latin typeface="Cambria Math" panose="02040503050406030204" pitchFamily="18" charset="0"/>
                      </a:rPr>
                      <m:t>𝑷</m:t>
                    </m:r>
                  </m:oMath>
                </a14:m>
                <a:r>
                  <a:rPr lang="en-US" altLang="zh-CN" dirty="0"/>
                  <a:t>.</a:t>
                </a:r>
                <a14:m>
                  <m:oMath xmlns:m="http://schemas.openxmlformats.org/officeDocument/2006/math">
                    <m:r>
                      <a:rPr lang="en-US" altLang="zh-CN" b="1" i="1" dirty="0" smtClean="0">
                        <a:latin typeface="Cambria Math" panose="02040503050406030204" pitchFamily="18" charset="0"/>
                      </a:rPr>
                      <m:t>𝑷</m:t>
                    </m:r>
                  </m:oMath>
                </a14:m>
                <a:r>
                  <a:rPr lang="zh-CN" altLang="en-US" dirty="0"/>
                  <a:t>为概率转移矩阵</a:t>
                </a:r>
                <a:r>
                  <a:rPr lang="en-US" altLang="zh-CN" dirty="0"/>
                  <a:t>.</a:t>
                </a:r>
                <a:r>
                  <a:rPr lang="zh-CN" altLang="en-US" dirty="0"/>
                  <a:t>任意离散分布</a:t>
                </a:r>
                <a14:m>
                  <m:oMath xmlns:m="http://schemas.openxmlformats.org/officeDocument/2006/math">
                    <m:r>
                      <a:rPr lang="en-US" altLang="zh-CN" b="1" i="1" smtClean="0">
                        <a:latin typeface="Cambria Math" panose="02040503050406030204" pitchFamily="18" charset="0"/>
                      </a:rPr>
                      <m:t>𝝅</m:t>
                    </m:r>
                  </m:oMath>
                </a14:m>
                <a:r>
                  <a:rPr lang="en-US" altLang="zh-CN" dirty="0"/>
                  <a:t>,</a:t>
                </a:r>
                <a:r>
                  <a:rPr lang="zh-CN" altLang="en-US" dirty="0"/>
                  <a:t>若满足</a:t>
                </a:r>
                <a14:m>
                  <m:oMath xmlns:m="http://schemas.openxmlformats.org/officeDocument/2006/math">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𝝅</m:t>
                        </m:r>
                      </m:e>
                      <m:sup>
                        <m:r>
                          <a:rPr lang="en-US" altLang="zh-CN" b="1" i="1" smtClean="0">
                            <a:latin typeface="Cambria Math" panose="02040503050406030204" pitchFamily="18" charset="0"/>
                          </a:rPr>
                          <m:t>𝑻</m:t>
                        </m:r>
                      </m:sup>
                    </m:sSup>
                    <m:r>
                      <a:rPr lang="en-US" altLang="zh-CN" b="1" i="1" smtClean="0">
                        <a:latin typeface="Cambria Math" panose="02040503050406030204" pitchFamily="18" charset="0"/>
                      </a:rPr>
                      <m:t>𝑷</m:t>
                    </m:r>
                    <m:r>
                      <a:rPr lang="en-US" altLang="zh-CN" b="1" i="1" smtClean="0">
                        <a:latin typeface="Cambria Math" panose="02040503050406030204" pitchFamily="18" charset="0"/>
                      </a:rPr>
                      <m:t>=</m:t>
                    </m:r>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𝝅</m:t>
                        </m:r>
                      </m:e>
                      <m:sup>
                        <m:r>
                          <a:rPr lang="en-US" altLang="zh-CN" b="1" i="1" smtClean="0">
                            <a:latin typeface="Cambria Math" panose="02040503050406030204" pitchFamily="18" charset="0"/>
                          </a:rPr>
                          <m:t>𝑻</m:t>
                        </m:r>
                      </m:sup>
                    </m:sSup>
                  </m:oMath>
                </a14:m>
                <a:r>
                  <a:rPr lang="en-US" altLang="zh-CN" dirty="0"/>
                  <a:t>,</a:t>
                </a:r>
                <a:r>
                  <a:rPr lang="zh-CN" altLang="en-US" dirty="0"/>
                  <a:t>则称之为马氏链的平稳分布，如果</a:t>
                </a:r>
                <a14:m>
                  <m:oMath xmlns:m="http://schemas.openxmlformats.org/officeDocument/2006/math">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𝑿</m:t>
                        </m:r>
                      </m:e>
                      <m:sup>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𝒕</m:t>
                            </m:r>
                          </m:e>
                        </m:d>
                      </m:sup>
                    </m:sSup>
                  </m:oMath>
                </a14:m>
                <a:r>
                  <a:rPr lang="zh-CN" altLang="en-US" dirty="0"/>
                  <a:t>服从一平稳分布，则</a:t>
                </a:r>
                <a14:m>
                  <m:oMath xmlns:m="http://schemas.openxmlformats.org/officeDocument/2006/math">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𝑿</m:t>
                        </m:r>
                      </m:e>
                      <m:sup>
                        <m:r>
                          <a:rPr lang="en-US" altLang="zh-CN" b="1" i="1" smtClean="0">
                            <a:latin typeface="Cambria Math" panose="02040503050406030204" pitchFamily="18" charset="0"/>
                          </a:rPr>
                          <m:t>(</m:t>
                        </m:r>
                        <m:r>
                          <a:rPr lang="en-US" altLang="zh-CN" b="1" i="1" smtClean="0">
                            <a:latin typeface="Cambria Math" panose="02040503050406030204" pitchFamily="18" charset="0"/>
                          </a:rPr>
                          <m:t>𝒕</m:t>
                        </m:r>
                        <m:r>
                          <a:rPr lang="en-US" altLang="zh-CN" b="1" i="1" smtClean="0">
                            <a:latin typeface="Cambria Math" panose="02040503050406030204" pitchFamily="18" charset="0"/>
                          </a:rPr>
                          <m:t>)</m:t>
                        </m:r>
                      </m:sup>
                    </m:sSup>
                  </m:oMath>
                </a14:m>
                <a:r>
                  <a:rPr lang="zh-CN" altLang="en-US" dirty="0"/>
                  <a:t>和</a:t>
                </a:r>
                <a14:m>
                  <m:oMath xmlns:m="http://schemas.openxmlformats.org/officeDocument/2006/math">
                    <m:sSup>
                      <m:sSupPr>
                        <m:ctrlPr>
                          <a:rPr lang="en-US" altLang="zh-CN" b="1" i="1" dirty="0" smtClean="0">
                            <a:latin typeface="Cambria Math" panose="02040503050406030204" pitchFamily="18" charset="0"/>
                          </a:rPr>
                        </m:ctrlPr>
                      </m:sSupPr>
                      <m:e>
                        <m:r>
                          <a:rPr lang="en-US" altLang="zh-CN" b="1" i="1" dirty="0" smtClean="0">
                            <a:latin typeface="Cambria Math" panose="02040503050406030204" pitchFamily="18" charset="0"/>
                          </a:rPr>
                          <m:t>𝑿</m:t>
                        </m:r>
                      </m:e>
                      <m:sup>
                        <m:d>
                          <m:dPr>
                            <m:ctrlPr>
                              <a:rPr lang="en-US" altLang="zh-CN" b="1" i="1" dirty="0" smtClean="0">
                                <a:latin typeface="Cambria Math" panose="02040503050406030204" pitchFamily="18" charset="0"/>
                              </a:rPr>
                            </m:ctrlPr>
                          </m:dPr>
                          <m:e>
                            <m:r>
                              <a:rPr lang="en-US" altLang="zh-CN" b="1" i="1" dirty="0" smtClean="0">
                                <a:latin typeface="Cambria Math" panose="02040503050406030204" pitchFamily="18" charset="0"/>
                              </a:rPr>
                              <m:t>𝒕</m:t>
                            </m:r>
                            <m:r>
                              <a:rPr lang="en-US" altLang="zh-CN" b="1" i="1" dirty="0" smtClean="0">
                                <a:latin typeface="Cambria Math" panose="02040503050406030204" pitchFamily="18" charset="0"/>
                              </a:rPr>
                              <m:t>+</m:t>
                            </m:r>
                            <m:r>
                              <a:rPr lang="en-US" altLang="zh-CN" b="1" i="1" dirty="0" smtClean="0">
                                <a:latin typeface="Cambria Math" panose="02040503050406030204" pitchFamily="18" charset="0"/>
                              </a:rPr>
                              <m:t>𝟏</m:t>
                            </m:r>
                          </m:e>
                        </m:d>
                      </m:sup>
                    </m:sSup>
                  </m:oMath>
                </a14:m>
                <a:r>
                  <a:rPr lang="zh-CN" altLang="en-US" dirty="0"/>
                  <a:t>的边缘分布相同。若一条时间齐性的马氏链满足：</a:t>
                </a:r>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𝝅</m:t>
                        </m:r>
                      </m:e>
                      <m:sub>
                        <m:r>
                          <a:rPr lang="en-US" altLang="zh-CN" b="1" i="1" smtClean="0">
                            <a:latin typeface="Cambria Math" panose="02040503050406030204" pitchFamily="18" charset="0"/>
                          </a:rPr>
                          <m:t>𝒊</m:t>
                        </m:r>
                      </m:sub>
                    </m:sSub>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𝒑</m:t>
                        </m:r>
                      </m:e>
                      <m:sub>
                        <m:r>
                          <a:rPr lang="en-US" altLang="zh-CN" b="1" i="1" smtClean="0">
                            <a:latin typeface="Cambria Math" panose="02040503050406030204" pitchFamily="18" charset="0"/>
                          </a:rPr>
                          <m:t>𝒊𝒋</m:t>
                        </m:r>
                      </m:sub>
                    </m:sSub>
                    <m:r>
                      <a:rPr lang="en-US" altLang="zh-CN" b="1" i="1" smtClean="0">
                        <a:latin typeface="Cambria Math" panose="02040503050406030204" pitchFamily="18" charset="0"/>
                      </a:rPr>
                      <m:t>=</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𝝅</m:t>
                        </m:r>
                      </m:e>
                      <m:sub>
                        <m:r>
                          <a:rPr lang="en-US" altLang="zh-CN" b="1" i="1" smtClean="0">
                            <a:latin typeface="Cambria Math" panose="02040503050406030204" pitchFamily="18" charset="0"/>
                          </a:rPr>
                          <m:t>𝒋</m:t>
                        </m:r>
                      </m:sub>
                    </m:sSub>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𝒑</m:t>
                        </m:r>
                      </m:e>
                      <m:sub>
                        <m:r>
                          <a:rPr lang="en-US" altLang="zh-CN" b="1" i="1" smtClean="0">
                            <a:latin typeface="Cambria Math" panose="02040503050406030204" pitchFamily="18" charset="0"/>
                          </a:rPr>
                          <m:t>𝒋𝒊</m:t>
                        </m:r>
                      </m:sub>
                    </m:sSub>
                    <m:r>
                      <a:rPr lang="en-US" altLang="zh-CN" b="1" i="1" smtClean="0">
                        <a:latin typeface="Cambria Math" panose="02040503050406030204" pitchFamily="18" charset="0"/>
                      </a:rPr>
                      <m:t>,∀</m:t>
                    </m:r>
                    <m:r>
                      <a:rPr lang="en-US" altLang="zh-CN" b="1" i="1" smtClean="0">
                        <a:latin typeface="Cambria Math" panose="02040503050406030204" pitchFamily="18" charset="0"/>
                      </a:rPr>
                      <m:t>𝒊</m:t>
                    </m:r>
                    <m:r>
                      <a:rPr lang="en-US" altLang="zh-CN" b="1" i="1" smtClean="0">
                        <a:latin typeface="Cambria Math" panose="02040503050406030204" pitchFamily="18" charset="0"/>
                      </a:rPr>
                      <m:t>,</m:t>
                    </m:r>
                    <m:r>
                      <a:rPr lang="en-US" altLang="zh-CN" b="1" i="1" smtClean="0">
                        <a:latin typeface="Cambria Math" panose="02040503050406030204" pitchFamily="18" charset="0"/>
                      </a:rPr>
                      <m:t>𝒋</m:t>
                    </m:r>
                    <m:r>
                      <a:rPr lang="en-US" altLang="zh-CN" b="1" i="1" smtClean="0">
                        <a:latin typeface="Cambria Math" panose="02040503050406030204" pitchFamily="18" charset="0"/>
                      </a:rPr>
                      <m:t>∈</m:t>
                    </m:r>
                    <m:r>
                      <a:rPr lang="en-US" altLang="zh-CN" b="1" i="1" smtClean="0">
                        <a:latin typeface="Cambria Math" panose="02040503050406030204" pitchFamily="18" charset="0"/>
                      </a:rPr>
                      <m:t>𝑺</m:t>
                    </m:r>
                    <m:r>
                      <a:rPr lang="en-US" altLang="zh-CN" b="1" i="0" smtClean="0">
                        <a:latin typeface="Cambria Math" panose="02040503050406030204" pitchFamily="18" charset="0"/>
                      </a:rPr>
                      <m:t>(</m:t>
                    </m:r>
                    <m:r>
                      <a:rPr lang="zh-CN" altLang="en-US" i="1">
                        <a:latin typeface="Cambria Math" panose="02040503050406030204" pitchFamily="18" charset="0"/>
                      </a:rPr>
                      <m:t>状态</m:t>
                    </m:r>
                  </m:oMath>
                </a14:m>
                <a:r>
                  <a:rPr lang="en-US" altLang="zh-CN" dirty="0"/>
                  <a:t>),</a:t>
                </a:r>
                <a:r>
                  <a:rPr lang="zh-CN" altLang="en-US" dirty="0"/>
                  <a:t>则</a:t>
                </a:r>
                <a14:m>
                  <m:oMath xmlns:m="http://schemas.openxmlformats.org/officeDocument/2006/math">
                    <m:r>
                      <a:rPr lang="en-US" altLang="zh-CN" b="1" i="1" smtClean="0">
                        <a:latin typeface="Cambria Math" panose="02040503050406030204" pitchFamily="18" charset="0"/>
                      </a:rPr>
                      <m:t>𝝅</m:t>
                    </m:r>
                  </m:oMath>
                </a14:m>
                <a:r>
                  <a:rPr lang="zh-CN" altLang="en-US" dirty="0"/>
                  <a:t>是此链的平稳分布。</a:t>
                </a:r>
                <a:endParaRPr lang="en-US" altLang="zh-CN" dirty="0"/>
              </a:p>
              <a:p>
                <a:pPr lvl="1"/>
                <a:r>
                  <a:rPr lang="zh-CN" altLang="en-US" dirty="0"/>
                  <a:t>如果</a:t>
                </a:r>
                <a14:m>
                  <m:oMath xmlns:m="http://schemas.openxmlformats.org/officeDocument/2006/math">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𝑿</m:t>
                        </m:r>
                      </m:e>
                      <m:sup>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𝟏</m:t>
                            </m:r>
                          </m:e>
                        </m:d>
                      </m:sup>
                    </m:sSup>
                    <m:r>
                      <a:rPr lang="en-US" altLang="zh-CN" b="1" i="1" smtClean="0">
                        <a:latin typeface="Cambria Math" panose="02040503050406030204" pitchFamily="18" charset="0"/>
                      </a:rPr>
                      <m:t>,</m:t>
                    </m:r>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𝑿</m:t>
                        </m:r>
                      </m:e>
                      <m:sup>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𝟐</m:t>
                            </m:r>
                          </m:e>
                        </m:d>
                      </m:sup>
                    </m:sSup>
                    <m:r>
                      <a:rPr lang="en-US" altLang="zh-CN" b="1" i="1" smtClean="0">
                        <a:latin typeface="Cambria Math" panose="02040503050406030204" pitchFamily="18" charset="0"/>
                      </a:rPr>
                      <m:t>,⋯</m:t>
                    </m:r>
                  </m:oMath>
                </a14:m>
                <a:r>
                  <a:rPr lang="zh-CN" altLang="en-US" dirty="0"/>
                  <a:t>是一不可约、非周期的平稳分布为</a:t>
                </a:r>
                <a14:m>
                  <m:oMath xmlns:m="http://schemas.openxmlformats.org/officeDocument/2006/math">
                    <m:r>
                      <a:rPr lang="en-US" altLang="zh-CN" b="1" i="1" smtClean="0">
                        <a:latin typeface="Cambria Math" panose="02040503050406030204" pitchFamily="18" charset="0"/>
                      </a:rPr>
                      <m:t>𝝅</m:t>
                    </m:r>
                  </m:oMath>
                </a14:m>
                <a:r>
                  <a:rPr lang="zh-CN" altLang="en-US" dirty="0"/>
                  <a:t>的马氏链值，则</a:t>
                </a:r>
                <a14:m>
                  <m:oMath xmlns:m="http://schemas.openxmlformats.org/officeDocument/2006/math">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𝑿</m:t>
                        </m:r>
                      </m:e>
                      <m:sup>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𝒏</m:t>
                            </m:r>
                          </m:e>
                        </m:d>
                      </m:sup>
                    </m:sSup>
                  </m:oMath>
                </a14:m>
                <a:r>
                  <a:rPr lang="zh-CN" altLang="en-US" dirty="0"/>
                  <a:t>依分布收敛到分布为</a:t>
                </a:r>
                <a14:m>
                  <m:oMath xmlns:m="http://schemas.openxmlformats.org/officeDocument/2006/math">
                    <m:r>
                      <a:rPr lang="en-US" altLang="zh-CN" b="1" i="1" smtClean="0">
                        <a:latin typeface="Cambria Math" panose="02040503050406030204" pitchFamily="18" charset="0"/>
                      </a:rPr>
                      <m:t>𝝅</m:t>
                    </m:r>
                  </m:oMath>
                </a14:m>
                <a:r>
                  <a:rPr lang="zh-CN" altLang="en-US" dirty="0"/>
                  <a:t>的随机变量，且对任意函数</a:t>
                </a:r>
                <a14:m>
                  <m:oMath xmlns:m="http://schemas.openxmlformats.org/officeDocument/2006/math">
                    <m:r>
                      <a:rPr lang="en-US" altLang="zh-CN" b="1" i="1" smtClean="0">
                        <a:latin typeface="Cambria Math" panose="02040503050406030204" pitchFamily="18" charset="0"/>
                      </a:rPr>
                      <m:t>𝒉</m:t>
                    </m:r>
                  </m:oMath>
                </a14:m>
                <a:r>
                  <a:rPr lang="en-US" altLang="zh-CN" dirty="0"/>
                  <a:t>,</a:t>
                </a:r>
                <a:r>
                  <a:rPr lang="zh-CN" altLang="en-US" dirty="0"/>
                  <a:t>当</a:t>
                </a:r>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𝑬</m:t>
                        </m:r>
                      </m:e>
                      <m:sub>
                        <m:r>
                          <a:rPr lang="en-US" altLang="zh-CN" b="1" i="1" smtClean="0">
                            <a:latin typeface="Cambria Math" panose="02040503050406030204" pitchFamily="18" charset="0"/>
                          </a:rPr>
                          <m:t>𝝅</m:t>
                        </m:r>
                      </m:sub>
                    </m:sSub>
                    <m:d>
                      <m:dPr>
                        <m:begChr m:val="{"/>
                        <m:endChr m:val="}"/>
                        <m:ctrlPr>
                          <a:rPr lang="en-US" altLang="zh-CN" b="1" i="1" smtClean="0">
                            <a:latin typeface="Cambria Math" panose="02040503050406030204" pitchFamily="18" charset="0"/>
                          </a:rPr>
                        </m:ctrlPr>
                      </m:dPr>
                      <m:e>
                        <m:r>
                          <m:rPr>
                            <m:lit/>
                          </m:rPr>
                          <a:rPr lang="en-US" altLang="zh-CN" b="1" i="1" smtClean="0">
                            <a:latin typeface="Cambria Math" panose="02040503050406030204" pitchFamily="18" charset="0"/>
                          </a:rPr>
                          <m:t>|</m:t>
                        </m:r>
                        <m:r>
                          <a:rPr lang="en-US" altLang="zh-CN" b="1" i="1" smtClean="0">
                            <a:latin typeface="Cambria Math" panose="02040503050406030204" pitchFamily="18" charset="0"/>
                          </a:rPr>
                          <m:t>𝒉</m:t>
                        </m:r>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𝑿</m:t>
                            </m:r>
                          </m:e>
                        </m:d>
                        <m:r>
                          <m:rPr>
                            <m:lit/>
                          </m:rPr>
                          <a:rPr lang="en-US" altLang="zh-CN" b="1" i="1" smtClean="0">
                            <a:latin typeface="Cambria Math" panose="02040503050406030204" pitchFamily="18" charset="0"/>
                          </a:rPr>
                          <m:t>|</m:t>
                        </m:r>
                      </m:e>
                    </m:d>
                  </m:oMath>
                </a14:m>
                <a:r>
                  <a:rPr lang="zh-CN" altLang="en-US" dirty="0"/>
                  <a:t>存在，且</a:t>
                </a:r>
                <a14:m>
                  <m:oMath xmlns:m="http://schemas.openxmlformats.org/officeDocument/2006/math">
                    <m:r>
                      <a:rPr lang="en-US" altLang="zh-CN" b="1" i="1" smtClean="0">
                        <a:latin typeface="Cambria Math" panose="02040503050406030204" pitchFamily="18" charset="0"/>
                      </a:rPr>
                      <m:t>𝒏</m:t>
                    </m:r>
                    <m:r>
                      <a:rPr lang="en-US" altLang="zh-CN" b="1" i="1" smtClean="0">
                        <a:latin typeface="Cambria Math" panose="02040503050406030204" pitchFamily="18" charset="0"/>
                      </a:rPr>
                      <m:t>→∞</m:t>
                    </m:r>
                  </m:oMath>
                </a14:m>
                <a:r>
                  <a:rPr lang="zh-CN" altLang="en-US" dirty="0"/>
                  <a:t>时，以概率</a:t>
                </a:r>
                <a:r>
                  <a:rPr lang="en-US" altLang="zh-CN" dirty="0"/>
                  <a:t>1</a:t>
                </a:r>
                <a:r>
                  <a:rPr lang="zh-CN" altLang="en-US" dirty="0"/>
                  <a:t>有：</a:t>
                </a:r>
                <a:endParaRPr lang="en-US" altLang="zh-CN" dirty="0"/>
              </a:p>
              <a:p>
                <a:pPr marL="441325" lvl="1" indent="0">
                  <a:buNone/>
                </a:pPr>
                <a14:m>
                  <m:oMathPara xmlns:m="http://schemas.openxmlformats.org/officeDocument/2006/math">
                    <m:oMathParaPr>
                      <m:jc m:val="centerGroup"/>
                    </m:oMathParaPr>
                    <m:oMath xmlns:m="http://schemas.openxmlformats.org/officeDocument/2006/math">
                      <m:f>
                        <m:fPr>
                          <m:ctrlPr>
                            <a:rPr lang="en-US" altLang="zh-CN" b="1" i="1" smtClean="0">
                              <a:latin typeface="Cambria Math" panose="02040503050406030204" pitchFamily="18" charset="0"/>
                            </a:rPr>
                          </m:ctrlPr>
                        </m:fPr>
                        <m:num>
                          <m:r>
                            <a:rPr lang="en-US" altLang="zh-CN" b="1" i="1" smtClean="0">
                              <a:latin typeface="Cambria Math" panose="02040503050406030204" pitchFamily="18" charset="0"/>
                            </a:rPr>
                            <m:t>𝟏</m:t>
                          </m:r>
                        </m:num>
                        <m:den>
                          <m:r>
                            <a:rPr lang="en-US" altLang="zh-CN" b="1" i="1" smtClean="0">
                              <a:latin typeface="Cambria Math" panose="02040503050406030204" pitchFamily="18" charset="0"/>
                            </a:rPr>
                            <m:t>𝒏</m:t>
                          </m:r>
                        </m:den>
                      </m:f>
                      <m:nary>
                        <m:naryPr>
                          <m:chr m:val="∑"/>
                          <m:ctrlPr>
                            <a:rPr lang="en-US" altLang="zh-CN" b="1" i="1" smtClean="0">
                              <a:latin typeface="Cambria Math" panose="02040503050406030204" pitchFamily="18" charset="0"/>
                            </a:rPr>
                          </m:ctrlPr>
                        </m:naryPr>
                        <m:sub>
                          <m:r>
                            <a:rPr lang="en-US" altLang="zh-CN" b="1" i="1" smtClean="0">
                              <a:latin typeface="Cambria Math" panose="02040503050406030204" pitchFamily="18" charset="0"/>
                            </a:rPr>
                            <m:t>𝒕</m:t>
                          </m:r>
                          <m:r>
                            <a:rPr lang="en-US" altLang="zh-CN" b="1" i="1" smtClean="0">
                              <a:latin typeface="Cambria Math" panose="02040503050406030204" pitchFamily="18" charset="0"/>
                            </a:rPr>
                            <m:t>=</m:t>
                          </m:r>
                          <m:r>
                            <a:rPr lang="en-US" altLang="zh-CN" b="1" i="1" smtClean="0">
                              <a:latin typeface="Cambria Math" panose="02040503050406030204" pitchFamily="18" charset="0"/>
                            </a:rPr>
                            <m:t>𝟏</m:t>
                          </m:r>
                        </m:sub>
                        <m:sup>
                          <m:r>
                            <a:rPr lang="en-US" altLang="zh-CN" b="1" i="1" smtClean="0">
                              <a:latin typeface="Cambria Math" panose="02040503050406030204" pitchFamily="18" charset="0"/>
                            </a:rPr>
                            <m:t>𝒏</m:t>
                          </m:r>
                        </m:sup>
                        <m:e>
                          <m:r>
                            <a:rPr lang="en-US" altLang="zh-CN" b="1" i="1" smtClean="0">
                              <a:latin typeface="Cambria Math" panose="02040503050406030204" pitchFamily="18" charset="0"/>
                            </a:rPr>
                            <m:t>𝒉</m:t>
                          </m:r>
                          <m:d>
                            <m:dPr>
                              <m:ctrlPr>
                                <a:rPr lang="en-US" altLang="zh-CN" b="1" i="1" smtClean="0">
                                  <a:latin typeface="Cambria Math" panose="02040503050406030204" pitchFamily="18" charset="0"/>
                                </a:rPr>
                              </m:ctrlPr>
                            </m:dPr>
                            <m:e>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𝑿</m:t>
                                  </m:r>
                                </m:e>
                                <m:sup>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𝒕</m:t>
                                      </m:r>
                                    </m:e>
                                  </m:d>
                                </m:sup>
                              </m:sSup>
                            </m:e>
                          </m:d>
                          <m:r>
                            <a:rPr lang="en-US" altLang="zh-CN" b="1" i="1" smtClean="0">
                              <a:latin typeface="Cambria Math" panose="02040503050406030204" pitchFamily="18" charset="0"/>
                            </a:rPr>
                            <m:t>→</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𝑬</m:t>
                              </m:r>
                            </m:e>
                            <m:sub>
                              <m:r>
                                <a:rPr lang="en-US" altLang="zh-CN" b="1" i="1" smtClean="0">
                                  <a:latin typeface="Cambria Math" panose="02040503050406030204" pitchFamily="18" charset="0"/>
                                </a:rPr>
                                <m:t>𝝅</m:t>
                              </m:r>
                            </m:sub>
                          </m:sSub>
                          <m:d>
                            <m:dPr>
                              <m:begChr m:val="{"/>
                              <m:endChr m:val="}"/>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𝒉</m:t>
                              </m:r>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𝑿</m:t>
                                  </m:r>
                                </m:e>
                              </m:d>
                            </m:e>
                          </m:d>
                        </m:e>
                      </m:nary>
                    </m:oMath>
                  </m:oMathPara>
                </a14:m>
                <a:endParaRPr lang="en-US" altLang="zh-CN" b="1" dirty="0"/>
              </a:p>
            </p:txBody>
          </p:sp>
        </mc:Choice>
        <mc:Fallback xmlns="">
          <p:sp>
            <p:nvSpPr>
              <p:cNvPr id="3" name="内容占位符 2">
                <a:extLst>
                  <a:ext uri="{FF2B5EF4-FFF2-40B4-BE49-F238E27FC236}">
                    <a16:creationId xmlns:a16="http://schemas.microsoft.com/office/drawing/2014/main" id="{7E6FC97F-62B1-4D56-9709-2947B56F436D}"/>
                  </a:ext>
                </a:extLst>
              </p:cNvPr>
              <p:cNvSpPr>
                <a:spLocks noGrp="1" noRot="1" noChangeAspect="1" noMove="1" noResize="1" noEditPoints="1" noAdjustHandles="1" noChangeArrowheads="1" noChangeShapeType="1" noTextEdit="1"/>
              </p:cNvSpPr>
              <p:nvPr>
                <p:ph idx="1"/>
              </p:nvPr>
            </p:nvSpPr>
            <p:spPr>
              <a:blipFill>
                <a:blip r:embed="rId2"/>
                <a:stretch>
                  <a:fillRect l="-1389" t="-1735" r="-1124" b="-6725"/>
                </a:stretch>
              </a:blipFill>
            </p:spPr>
            <p:txBody>
              <a:bodyPr/>
              <a:lstStyle/>
              <a:p>
                <a:r>
                  <a:rPr lang="zh-CN" altLang="en-US">
                    <a:noFill/>
                  </a:rPr>
                  <a:t> </a:t>
                </a:r>
              </a:p>
            </p:txBody>
          </p:sp>
        </mc:Fallback>
      </mc:AlternateContent>
      <p:sp>
        <p:nvSpPr>
          <p:cNvPr id="4" name="文本框 3">
            <a:extLst>
              <a:ext uri="{FF2B5EF4-FFF2-40B4-BE49-F238E27FC236}">
                <a16:creationId xmlns:a16="http://schemas.microsoft.com/office/drawing/2014/main" id="{FB324F74-C2EB-433F-9A3C-022255356A0D}"/>
              </a:ext>
            </a:extLst>
          </p:cNvPr>
          <p:cNvSpPr txBox="1"/>
          <p:nvPr/>
        </p:nvSpPr>
        <p:spPr>
          <a:xfrm>
            <a:off x="5529064" y="6777038"/>
            <a:ext cx="3744665" cy="369332"/>
          </a:xfrm>
          <a:prstGeom prst="rect">
            <a:avLst/>
          </a:prstGeom>
          <a:noFill/>
        </p:spPr>
        <p:txBody>
          <a:bodyPr wrap="square" rtlCol="0">
            <a:spAutoFit/>
          </a:bodyPr>
          <a:lstStyle/>
          <a:p>
            <a:r>
              <a:rPr lang="zh-CN" altLang="en-US" sz="1800" b="1" dirty="0">
                <a:solidFill>
                  <a:srgbClr val="FF0000"/>
                </a:solidFill>
              </a:rPr>
              <a:t>强大数定律推广形式的遍历定理</a:t>
            </a:r>
          </a:p>
        </p:txBody>
      </p:sp>
    </p:spTree>
    <p:extLst>
      <p:ext uri="{BB962C8B-B14F-4D97-AF65-F5344CB8AC3E}">
        <p14:creationId xmlns:p14="http://schemas.microsoft.com/office/powerpoint/2010/main" val="2193699362"/>
      </p:ext>
    </p:extLst>
  </p:cSld>
  <p:clrMapOvr>
    <a:masterClrMapping/>
  </p:clrMapOvr>
  <p:transition spd="med">
    <p:random/>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BDCE1A-61CF-4F5F-A889-20F2D0AC6E4C}"/>
              </a:ext>
            </a:extLst>
          </p:cNvPr>
          <p:cNvSpPr>
            <a:spLocks noGrp="1"/>
          </p:cNvSpPr>
          <p:nvPr>
            <p:ph type="title"/>
          </p:nvPr>
        </p:nvSpPr>
        <p:spPr/>
        <p:txBody>
          <a:bodyPr/>
          <a:lstStyle/>
          <a:p>
            <a:r>
              <a:rPr lang="en-US" altLang="zh-CN" dirty="0"/>
              <a:t>1</a:t>
            </a:r>
            <a:r>
              <a:rPr lang="zh-CN" altLang="en-US" dirty="0"/>
              <a:t>随机变量的仿真</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70F8496-4ACF-4524-809C-341A0EA428A0}"/>
                  </a:ext>
                </a:extLst>
              </p:cNvPr>
              <p:cNvSpPr>
                <a:spLocks noGrp="1"/>
              </p:cNvSpPr>
              <p:nvPr>
                <p:ph idx="1"/>
              </p:nvPr>
            </p:nvSpPr>
            <p:spPr/>
            <p:txBody>
              <a:bodyPr/>
              <a:lstStyle/>
              <a:p>
                <a:r>
                  <a:rPr lang="zh-CN" altLang="en-US" sz="2800" dirty="0"/>
                  <a:t>问题：上述非周期不可约</a:t>
                </a:r>
                <a:r>
                  <a:rPr lang="en-US" altLang="zh-CN" sz="2800" dirty="0"/>
                  <a:t>Metropolis-Hastings</a:t>
                </a:r>
                <a:r>
                  <a:rPr lang="zh-CN" altLang="en-US" sz="2800" dirty="0"/>
                  <a:t>链是平稳分布吗？</a:t>
                </a:r>
                <a:endParaRPr lang="en-US" altLang="zh-CN" sz="2800" dirty="0"/>
              </a:p>
              <a:p>
                <a:pPr lvl="1"/>
                <a:r>
                  <a:rPr lang="zh-CN" altLang="en-US" sz="2400" dirty="0"/>
                  <a:t>假设</a:t>
                </a:r>
                <a14:m>
                  <m:oMath xmlns:m="http://schemas.openxmlformats.org/officeDocument/2006/math">
                    <m:sSup>
                      <m:sSupPr>
                        <m:ctrlPr>
                          <a:rPr lang="en-US" altLang="zh-CN" sz="2400" b="1" i="1" smtClean="0">
                            <a:latin typeface="Cambria Math" panose="02040503050406030204" pitchFamily="18" charset="0"/>
                          </a:rPr>
                        </m:ctrlPr>
                      </m:sSupPr>
                      <m:e>
                        <m:r>
                          <a:rPr lang="en-US" altLang="zh-CN" sz="2400" b="1" i="1" smtClean="0">
                            <a:latin typeface="Cambria Math" panose="02040503050406030204" pitchFamily="18" charset="0"/>
                          </a:rPr>
                          <m:t>𝑿</m:t>
                        </m:r>
                      </m:e>
                      <m:sup>
                        <m:d>
                          <m:dPr>
                            <m:ctrlPr>
                              <a:rPr lang="en-US" altLang="zh-CN" sz="2400" b="1" i="1" smtClean="0">
                                <a:latin typeface="Cambria Math" panose="02040503050406030204" pitchFamily="18" charset="0"/>
                              </a:rPr>
                            </m:ctrlPr>
                          </m:dPr>
                          <m:e>
                            <m:r>
                              <a:rPr lang="en-US" altLang="zh-CN" sz="2400" b="1" i="1" smtClean="0">
                                <a:latin typeface="Cambria Math" panose="02040503050406030204" pitchFamily="18" charset="0"/>
                              </a:rPr>
                              <m:t>𝒕</m:t>
                            </m:r>
                          </m:e>
                        </m:d>
                      </m:sup>
                    </m:sSup>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𝒇</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𝒙</m:t>
                    </m:r>
                    <m:r>
                      <a:rPr lang="en-US" altLang="zh-CN" sz="2400" b="1" i="1" smtClean="0">
                        <a:latin typeface="Cambria Math" panose="02040503050406030204" pitchFamily="18" charset="0"/>
                      </a:rPr>
                      <m:t>)</m:t>
                    </m:r>
                  </m:oMath>
                </a14:m>
                <a:r>
                  <a:rPr lang="en-US" altLang="zh-CN" sz="2400" dirty="0"/>
                  <a:t>.</a:t>
                </a:r>
                <a:r>
                  <a:rPr lang="zh-CN" altLang="en-US" sz="2400" dirty="0"/>
                  <a:t>考虑该链状态空间中的两个状态</a:t>
                </a:r>
                <a14:m>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𝒙</m:t>
                        </m:r>
                      </m:e>
                      <m:sub>
                        <m:r>
                          <a:rPr lang="en-US" altLang="zh-CN" sz="2400" b="1" i="1" smtClean="0">
                            <a:latin typeface="Cambria Math" panose="02040503050406030204" pitchFamily="18" charset="0"/>
                          </a:rPr>
                          <m:t>𝟏</m:t>
                        </m:r>
                      </m:sub>
                    </m:sSub>
                    <m:r>
                      <a:rPr lang="en-US" altLang="zh-CN" sz="2400" b="1" i="1" smtClean="0">
                        <a:latin typeface="Cambria Math" panose="02040503050406030204" pitchFamily="18" charset="0"/>
                      </a:rPr>
                      <m:t>,</m:t>
                    </m:r>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𝒙</m:t>
                        </m:r>
                      </m:e>
                      <m:sub>
                        <m:r>
                          <a:rPr lang="en-US" altLang="zh-CN" sz="2400" b="1" i="1" smtClean="0">
                            <a:latin typeface="Cambria Math" panose="02040503050406030204" pitchFamily="18" charset="0"/>
                          </a:rPr>
                          <m:t>𝟐</m:t>
                        </m:r>
                      </m:sub>
                    </m:sSub>
                  </m:oMath>
                </a14:m>
                <a:r>
                  <a:rPr lang="zh-CN" altLang="en-US" sz="2400" dirty="0"/>
                  <a:t>满足</a:t>
                </a:r>
                <a14:m>
                  <m:oMath xmlns:m="http://schemas.openxmlformats.org/officeDocument/2006/math">
                    <m:r>
                      <a:rPr lang="en-US" altLang="zh-CN" sz="2400" b="1" i="1" dirty="0" smtClean="0">
                        <a:latin typeface="Cambria Math" panose="02040503050406030204" pitchFamily="18" charset="0"/>
                      </a:rPr>
                      <m:t>𝒇</m:t>
                    </m:r>
                    <m:d>
                      <m:dPr>
                        <m:ctrlPr>
                          <a:rPr lang="en-US" altLang="zh-CN" sz="2400" b="1" i="1" dirty="0" smtClean="0">
                            <a:latin typeface="Cambria Math" panose="02040503050406030204" pitchFamily="18" charset="0"/>
                          </a:rPr>
                        </m:ctrlPr>
                      </m:dPr>
                      <m:e>
                        <m:sSub>
                          <m:sSubPr>
                            <m:ctrlPr>
                              <a:rPr lang="en-US" altLang="zh-CN" sz="2400" b="1" i="1" dirty="0" smtClean="0">
                                <a:latin typeface="Cambria Math" panose="02040503050406030204" pitchFamily="18" charset="0"/>
                              </a:rPr>
                            </m:ctrlPr>
                          </m:sSubPr>
                          <m:e>
                            <m:r>
                              <a:rPr lang="en-US" altLang="zh-CN" sz="2400" b="1" i="1" dirty="0" smtClean="0">
                                <a:latin typeface="Cambria Math" panose="02040503050406030204" pitchFamily="18" charset="0"/>
                              </a:rPr>
                              <m:t>𝒙</m:t>
                            </m:r>
                          </m:e>
                          <m:sub>
                            <m:r>
                              <a:rPr lang="en-US" altLang="zh-CN" sz="2400" b="1" i="1" dirty="0" smtClean="0">
                                <a:latin typeface="Cambria Math" panose="02040503050406030204" pitchFamily="18" charset="0"/>
                              </a:rPr>
                              <m:t>𝟏</m:t>
                            </m:r>
                          </m:sub>
                        </m:sSub>
                      </m:e>
                    </m:d>
                    <m:r>
                      <a:rPr lang="en-US" altLang="zh-CN" sz="2400" b="1" i="1" dirty="0" smtClean="0">
                        <a:latin typeface="Cambria Math" panose="02040503050406030204" pitchFamily="18" charset="0"/>
                      </a:rPr>
                      <m:t>&gt;</m:t>
                    </m:r>
                    <m:r>
                      <a:rPr lang="en-US" altLang="zh-CN" sz="2400" b="1" i="1" dirty="0" smtClean="0">
                        <a:latin typeface="Cambria Math" panose="02040503050406030204" pitchFamily="18" charset="0"/>
                      </a:rPr>
                      <m:t>𝟎</m:t>
                    </m:r>
                    <m:r>
                      <a:rPr lang="en-US" altLang="zh-CN" sz="2400" b="1" i="1" dirty="0" smtClean="0">
                        <a:latin typeface="Cambria Math" panose="02040503050406030204" pitchFamily="18" charset="0"/>
                      </a:rPr>
                      <m:t>,</m:t>
                    </m:r>
                    <m:r>
                      <a:rPr lang="en-US" altLang="zh-CN" sz="2400" b="1" i="1" dirty="0" smtClean="0">
                        <a:latin typeface="Cambria Math" panose="02040503050406030204" pitchFamily="18" charset="0"/>
                      </a:rPr>
                      <m:t>𝒇</m:t>
                    </m:r>
                    <m:d>
                      <m:dPr>
                        <m:ctrlPr>
                          <a:rPr lang="en-US" altLang="zh-CN" sz="2400" b="1" i="1" dirty="0" smtClean="0">
                            <a:latin typeface="Cambria Math" panose="02040503050406030204" pitchFamily="18" charset="0"/>
                          </a:rPr>
                        </m:ctrlPr>
                      </m:dPr>
                      <m:e>
                        <m:sSub>
                          <m:sSubPr>
                            <m:ctrlPr>
                              <a:rPr lang="en-US" altLang="zh-CN" sz="2400" b="1" i="1" dirty="0" smtClean="0">
                                <a:latin typeface="Cambria Math" panose="02040503050406030204" pitchFamily="18" charset="0"/>
                              </a:rPr>
                            </m:ctrlPr>
                          </m:sSubPr>
                          <m:e>
                            <m:r>
                              <a:rPr lang="en-US" altLang="zh-CN" sz="2400" b="1" i="1" dirty="0" smtClean="0">
                                <a:latin typeface="Cambria Math" panose="02040503050406030204" pitchFamily="18" charset="0"/>
                              </a:rPr>
                              <m:t>𝒙</m:t>
                            </m:r>
                          </m:e>
                          <m:sub>
                            <m:r>
                              <a:rPr lang="en-US" altLang="zh-CN" sz="2400" b="1" i="1" dirty="0" smtClean="0">
                                <a:latin typeface="Cambria Math" panose="02040503050406030204" pitchFamily="18" charset="0"/>
                              </a:rPr>
                              <m:t>𝟐</m:t>
                            </m:r>
                          </m:sub>
                        </m:sSub>
                      </m:e>
                    </m:d>
                    <m:r>
                      <a:rPr lang="en-US" altLang="zh-CN" sz="2400" b="1" i="1" dirty="0" smtClean="0">
                        <a:latin typeface="Cambria Math" panose="02040503050406030204" pitchFamily="18" charset="0"/>
                      </a:rPr>
                      <m:t>&gt;</m:t>
                    </m:r>
                    <m:r>
                      <a:rPr lang="en-US" altLang="zh-CN" sz="2400" b="1" i="1" dirty="0" smtClean="0">
                        <a:latin typeface="Cambria Math" panose="02040503050406030204" pitchFamily="18" charset="0"/>
                      </a:rPr>
                      <m:t>𝟎</m:t>
                    </m:r>
                  </m:oMath>
                </a14:m>
                <a:r>
                  <a:rPr lang="en-US" altLang="zh-CN" sz="2400" dirty="0"/>
                  <a:t>,</a:t>
                </a:r>
                <a:r>
                  <a:rPr lang="zh-CN" altLang="en-US" sz="2400" dirty="0"/>
                  <a:t>不失一般性，假设</a:t>
                </a:r>
                <a14:m>
                  <m:oMath xmlns:m="http://schemas.openxmlformats.org/officeDocument/2006/math">
                    <m:r>
                      <a:rPr lang="en-US" altLang="zh-CN" sz="2400" b="1" i="1" smtClean="0">
                        <a:latin typeface="Cambria Math" panose="02040503050406030204" pitchFamily="18" charset="0"/>
                      </a:rPr>
                      <m:t>𝒇</m:t>
                    </m:r>
                    <m:d>
                      <m:dPr>
                        <m:ctrlPr>
                          <a:rPr lang="en-US" altLang="zh-CN" sz="2400" b="1" i="1" smtClean="0">
                            <a:latin typeface="Cambria Math" panose="02040503050406030204" pitchFamily="18" charset="0"/>
                          </a:rPr>
                        </m:ctrlPr>
                      </m:dPr>
                      <m:e>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𝒙</m:t>
                            </m:r>
                          </m:e>
                          <m:sub>
                            <m:r>
                              <a:rPr lang="en-US" altLang="zh-CN" sz="2400" b="1" i="1" smtClean="0">
                                <a:latin typeface="Cambria Math" panose="02040503050406030204" pitchFamily="18" charset="0"/>
                              </a:rPr>
                              <m:t>𝟐</m:t>
                            </m:r>
                          </m:sub>
                        </m:sSub>
                      </m:e>
                    </m:d>
                    <m:r>
                      <a:rPr lang="en-US" altLang="zh-CN" sz="2400" b="1" i="1" smtClean="0">
                        <a:latin typeface="Cambria Math" panose="02040503050406030204" pitchFamily="18" charset="0"/>
                      </a:rPr>
                      <m:t>𝒈</m:t>
                    </m:r>
                    <m:d>
                      <m:dPr>
                        <m:ctrlPr>
                          <a:rPr lang="en-US" altLang="zh-CN" sz="2400" b="1" i="1" smtClean="0">
                            <a:latin typeface="Cambria Math" panose="02040503050406030204" pitchFamily="18" charset="0"/>
                          </a:rPr>
                        </m:ctrlPr>
                      </m:dPr>
                      <m:e>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𝒙</m:t>
                            </m:r>
                          </m:e>
                          <m:sub>
                            <m:r>
                              <a:rPr lang="en-US" altLang="zh-CN" sz="2400" b="1" i="1" smtClean="0">
                                <a:latin typeface="Cambria Math" panose="02040503050406030204" pitchFamily="18" charset="0"/>
                              </a:rPr>
                              <m:t>𝟏</m:t>
                            </m:r>
                          </m:sub>
                        </m:sSub>
                        <m:r>
                          <m:rPr>
                            <m:lit/>
                          </m:rPr>
                          <a:rPr lang="en-US" altLang="zh-CN" sz="2400" b="1" i="1" smtClean="0">
                            <a:latin typeface="Cambria Math" panose="02040503050406030204" pitchFamily="18" charset="0"/>
                          </a:rPr>
                          <m:t>|</m:t>
                        </m:r>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𝒙</m:t>
                            </m:r>
                          </m:e>
                          <m:sub>
                            <m:r>
                              <a:rPr lang="en-US" altLang="zh-CN" sz="2400" b="1" i="1" smtClean="0">
                                <a:latin typeface="Cambria Math" panose="02040503050406030204" pitchFamily="18" charset="0"/>
                              </a:rPr>
                              <m:t>𝟐</m:t>
                            </m:r>
                          </m:sub>
                        </m:sSub>
                      </m:e>
                    </m:d>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𝒇</m:t>
                    </m:r>
                    <m:d>
                      <m:dPr>
                        <m:ctrlPr>
                          <a:rPr lang="en-US" altLang="zh-CN" sz="2400" b="1" i="1" smtClean="0">
                            <a:latin typeface="Cambria Math" panose="02040503050406030204" pitchFamily="18" charset="0"/>
                          </a:rPr>
                        </m:ctrlPr>
                      </m:dPr>
                      <m:e>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𝒙</m:t>
                            </m:r>
                          </m:e>
                          <m:sub>
                            <m:r>
                              <a:rPr lang="en-US" altLang="zh-CN" sz="2400" b="1" i="1" smtClean="0">
                                <a:latin typeface="Cambria Math" panose="02040503050406030204" pitchFamily="18" charset="0"/>
                              </a:rPr>
                              <m:t>𝟏</m:t>
                            </m:r>
                          </m:sub>
                        </m:sSub>
                      </m:e>
                    </m:d>
                    <m:r>
                      <a:rPr lang="en-US" altLang="zh-CN" sz="2400" b="1" i="1" smtClean="0">
                        <a:latin typeface="Cambria Math" panose="02040503050406030204" pitchFamily="18" charset="0"/>
                      </a:rPr>
                      <m:t>𝒈</m:t>
                    </m:r>
                    <m:r>
                      <a:rPr lang="en-US" altLang="zh-CN" sz="2400" b="1" i="1" smtClean="0">
                        <a:latin typeface="Cambria Math" panose="02040503050406030204" pitchFamily="18" charset="0"/>
                      </a:rPr>
                      <m:t>(</m:t>
                    </m:r>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𝒙</m:t>
                        </m:r>
                      </m:e>
                      <m:sub>
                        <m:r>
                          <a:rPr lang="en-US" altLang="zh-CN" sz="2400" b="1" i="1" smtClean="0">
                            <a:latin typeface="Cambria Math" panose="02040503050406030204" pitchFamily="18" charset="0"/>
                          </a:rPr>
                          <m:t>𝟐</m:t>
                        </m:r>
                      </m:sub>
                    </m:sSub>
                    <m:r>
                      <m:rPr>
                        <m:lit/>
                      </m:rPr>
                      <a:rPr lang="en-US" altLang="zh-CN" sz="2400" b="1" i="1" smtClean="0">
                        <a:latin typeface="Cambria Math" panose="02040503050406030204" pitchFamily="18" charset="0"/>
                      </a:rPr>
                      <m:t>|</m:t>
                    </m:r>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𝒙</m:t>
                        </m:r>
                      </m:e>
                      <m:sub>
                        <m:r>
                          <a:rPr lang="en-US" altLang="zh-CN" sz="2400" b="1" i="1" smtClean="0">
                            <a:latin typeface="Cambria Math" panose="02040503050406030204" pitchFamily="18" charset="0"/>
                          </a:rPr>
                          <m:t>𝟏</m:t>
                        </m:r>
                      </m:sub>
                    </m:sSub>
                    <m:r>
                      <a:rPr lang="en-US" altLang="zh-CN" sz="2400" b="1" i="1" smtClean="0">
                        <a:latin typeface="Cambria Math" panose="02040503050406030204" pitchFamily="18" charset="0"/>
                      </a:rPr>
                      <m:t>)</m:t>
                    </m:r>
                  </m:oMath>
                </a14:m>
                <a:endParaRPr lang="en-US" altLang="zh-CN" sz="2400" dirty="0"/>
              </a:p>
              <a:p>
                <a:pPr lvl="1"/>
                <a:r>
                  <a:rPr lang="zh-CN" altLang="en-US" sz="2400" dirty="0"/>
                  <a:t>若</a:t>
                </a:r>
                <a14:m>
                  <m:oMath xmlns:m="http://schemas.openxmlformats.org/officeDocument/2006/math">
                    <m:sSup>
                      <m:sSupPr>
                        <m:ctrlPr>
                          <a:rPr lang="en-US" altLang="zh-CN" sz="2400" b="1" i="1" smtClean="0">
                            <a:latin typeface="Cambria Math" panose="02040503050406030204" pitchFamily="18" charset="0"/>
                          </a:rPr>
                        </m:ctrlPr>
                      </m:sSupPr>
                      <m:e>
                        <m:r>
                          <a:rPr lang="en-US" altLang="zh-CN" sz="2400" b="1" i="1" smtClean="0">
                            <a:latin typeface="Cambria Math" panose="02040503050406030204" pitchFamily="18" charset="0"/>
                          </a:rPr>
                          <m:t>𝑿</m:t>
                        </m:r>
                      </m:e>
                      <m:sup>
                        <m:d>
                          <m:dPr>
                            <m:ctrlPr>
                              <a:rPr lang="en-US" altLang="zh-CN" sz="2400" b="1" i="1" smtClean="0">
                                <a:latin typeface="Cambria Math" panose="02040503050406030204" pitchFamily="18" charset="0"/>
                              </a:rPr>
                            </m:ctrlPr>
                          </m:dPr>
                          <m:e>
                            <m:r>
                              <a:rPr lang="en-US" altLang="zh-CN" sz="2400" b="1" i="1" smtClean="0">
                                <a:latin typeface="Cambria Math" panose="02040503050406030204" pitchFamily="18" charset="0"/>
                              </a:rPr>
                              <m:t>𝒕</m:t>
                            </m:r>
                          </m:e>
                        </m:d>
                      </m:sup>
                    </m:sSup>
                    <m:r>
                      <a:rPr lang="en-US" altLang="zh-CN" sz="2400" b="1" i="1" smtClean="0">
                        <a:latin typeface="Cambria Math" panose="02040503050406030204" pitchFamily="18" charset="0"/>
                      </a:rPr>
                      <m:t>=</m:t>
                    </m:r>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𝒙</m:t>
                        </m:r>
                      </m:e>
                      <m:sub>
                        <m:r>
                          <a:rPr lang="en-US" altLang="zh-CN" sz="2400" b="1" i="1" smtClean="0">
                            <a:latin typeface="Cambria Math" panose="02040503050406030204" pitchFamily="18" charset="0"/>
                          </a:rPr>
                          <m:t>𝟏</m:t>
                        </m:r>
                      </m:sub>
                    </m:sSub>
                    <m:r>
                      <a:rPr lang="en-US" altLang="zh-CN" sz="2400" b="1" i="1" smtClean="0">
                        <a:latin typeface="Cambria Math" panose="02040503050406030204" pitchFamily="18" charset="0"/>
                      </a:rPr>
                      <m:t>,</m:t>
                    </m:r>
                    <m:sSup>
                      <m:sSupPr>
                        <m:ctrlPr>
                          <a:rPr lang="en-US" altLang="zh-CN" sz="2400" b="1" i="1" smtClean="0">
                            <a:latin typeface="Cambria Math" panose="02040503050406030204" pitchFamily="18" charset="0"/>
                          </a:rPr>
                        </m:ctrlPr>
                      </m:sSupPr>
                      <m:e>
                        <m:r>
                          <a:rPr lang="en-US" altLang="zh-CN" sz="2400" b="1" i="1" smtClean="0">
                            <a:latin typeface="Cambria Math" panose="02040503050406030204" pitchFamily="18" charset="0"/>
                          </a:rPr>
                          <m:t>𝑿</m:t>
                        </m:r>
                      </m:e>
                      <m:sup>
                        <m:r>
                          <a:rPr lang="en-US" altLang="zh-CN" sz="2400" b="1" i="1" smtClean="0">
                            <a:latin typeface="Cambria Math" panose="02040503050406030204" pitchFamily="18" charset="0"/>
                          </a:rPr>
                          <m:t>∗</m:t>
                        </m:r>
                      </m:sup>
                    </m:sSup>
                    <m:r>
                      <a:rPr lang="en-US" altLang="zh-CN" sz="2400" b="1" i="1" smtClean="0">
                        <a:latin typeface="Cambria Math" panose="02040503050406030204" pitchFamily="18" charset="0"/>
                      </a:rPr>
                      <m:t>=</m:t>
                    </m:r>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𝒙</m:t>
                        </m:r>
                      </m:e>
                      <m:sub>
                        <m:r>
                          <a:rPr lang="en-US" altLang="zh-CN" sz="2400" b="1" i="1" smtClean="0">
                            <a:latin typeface="Cambria Math" panose="02040503050406030204" pitchFamily="18" charset="0"/>
                          </a:rPr>
                          <m:t>𝟐</m:t>
                        </m:r>
                      </m:sub>
                    </m:sSub>
                  </m:oMath>
                </a14:m>
                <a:r>
                  <a:rPr lang="en-US" altLang="zh-CN" sz="2400" dirty="0"/>
                  <a:t>,</a:t>
                </a:r>
                <a:r>
                  <a:rPr lang="zh-CN" altLang="en-US" sz="2400" dirty="0"/>
                  <a:t>则根据</a:t>
                </a:r>
                <a:r>
                  <a:rPr lang="en-US" altLang="zh-CN" sz="2400" dirty="0"/>
                  <a:t>MH</a:t>
                </a:r>
                <a:r>
                  <a:rPr lang="zh-CN" altLang="en-US" sz="2400" dirty="0"/>
                  <a:t>算法，</a:t>
                </a:r>
                <a14:m>
                  <m:oMath xmlns:m="http://schemas.openxmlformats.org/officeDocument/2006/math">
                    <m:r>
                      <a:rPr lang="en-US" altLang="zh-CN" sz="2400" b="1" i="1" smtClean="0">
                        <a:latin typeface="Cambria Math" panose="02040503050406030204" pitchFamily="18" charset="0"/>
                      </a:rPr>
                      <m:t>𝑹</m:t>
                    </m:r>
                    <m:d>
                      <m:dPr>
                        <m:ctrlPr>
                          <a:rPr lang="en-US" altLang="zh-CN" sz="2400" b="1" i="1" smtClean="0">
                            <a:latin typeface="Cambria Math" panose="02040503050406030204" pitchFamily="18" charset="0"/>
                          </a:rPr>
                        </m:ctrlPr>
                      </m:dPr>
                      <m:e>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𝒙</m:t>
                            </m:r>
                          </m:e>
                          <m:sub>
                            <m:r>
                              <a:rPr lang="en-US" altLang="zh-CN" sz="2400" b="1" i="1" smtClean="0">
                                <a:latin typeface="Cambria Math" panose="02040503050406030204" pitchFamily="18" charset="0"/>
                              </a:rPr>
                              <m:t>𝟏</m:t>
                            </m:r>
                          </m:sub>
                        </m:sSub>
                        <m:r>
                          <a:rPr lang="en-US" altLang="zh-CN" sz="2400" b="1" i="1" smtClean="0">
                            <a:latin typeface="Cambria Math" panose="02040503050406030204" pitchFamily="18" charset="0"/>
                          </a:rPr>
                          <m:t>,</m:t>
                        </m:r>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𝒙</m:t>
                            </m:r>
                          </m:e>
                          <m:sub>
                            <m:r>
                              <a:rPr lang="en-US" altLang="zh-CN" sz="2400" b="1" i="1" smtClean="0">
                                <a:latin typeface="Cambria Math" panose="02040503050406030204" pitchFamily="18" charset="0"/>
                              </a:rPr>
                              <m:t>𝟐</m:t>
                            </m:r>
                          </m:sub>
                        </m:sSub>
                      </m:e>
                    </m:d>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𝟏</m:t>
                    </m:r>
                  </m:oMath>
                </a14:m>
                <a:r>
                  <a:rPr lang="en-US" altLang="zh-CN" sz="2400" dirty="0"/>
                  <a:t>,</a:t>
                </a:r>
                <a14:m>
                  <m:oMath xmlns:m="http://schemas.openxmlformats.org/officeDocument/2006/math">
                    <m:sSup>
                      <m:sSupPr>
                        <m:ctrlPr>
                          <a:rPr lang="en-US" altLang="zh-CN" sz="2400" b="1" i="1" dirty="0" smtClean="0">
                            <a:latin typeface="Cambria Math" panose="02040503050406030204" pitchFamily="18" charset="0"/>
                          </a:rPr>
                        </m:ctrlPr>
                      </m:sSupPr>
                      <m:e>
                        <m:r>
                          <a:rPr lang="en-US" altLang="zh-CN" sz="2400" b="1" i="1" dirty="0" smtClean="0">
                            <a:latin typeface="Cambria Math" panose="02040503050406030204" pitchFamily="18" charset="0"/>
                          </a:rPr>
                          <m:t>𝑿</m:t>
                        </m:r>
                      </m:e>
                      <m:sup>
                        <m:d>
                          <m:dPr>
                            <m:ctrlPr>
                              <a:rPr lang="en-US" altLang="zh-CN" sz="2400" b="1" i="1" dirty="0" smtClean="0">
                                <a:latin typeface="Cambria Math" panose="02040503050406030204" pitchFamily="18" charset="0"/>
                              </a:rPr>
                            </m:ctrlPr>
                          </m:dPr>
                          <m:e>
                            <m:r>
                              <a:rPr lang="en-US" altLang="zh-CN" sz="2400" b="1" i="1" dirty="0" smtClean="0">
                                <a:latin typeface="Cambria Math" panose="02040503050406030204" pitchFamily="18" charset="0"/>
                              </a:rPr>
                              <m:t>𝒕</m:t>
                            </m:r>
                            <m:r>
                              <a:rPr lang="en-US" altLang="zh-CN" sz="2400" b="1" i="1" dirty="0" smtClean="0">
                                <a:latin typeface="Cambria Math" panose="02040503050406030204" pitchFamily="18" charset="0"/>
                              </a:rPr>
                              <m:t>+</m:t>
                            </m:r>
                            <m:r>
                              <a:rPr lang="en-US" altLang="zh-CN" sz="2400" b="1" i="1" dirty="0" smtClean="0">
                                <a:latin typeface="Cambria Math" panose="02040503050406030204" pitchFamily="18" charset="0"/>
                              </a:rPr>
                              <m:t>𝟏</m:t>
                            </m:r>
                          </m:e>
                        </m:d>
                      </m:sup>
                    </m:sSup>
                    <m:r>
                      <a:rPr lang="en-US" altLang="zh-CN" sz="2400" b="1" i="1" dirty="0" smtClean="0">
                        <a:latin typeface="Cambria Math" panose="02040503050406030204" pitchFamily="18" charset="0"/>
                      </a:rPr>
                      <m:t>=</m:t>
                    </m:r>
                    <m:sSup>
                      <m:sSupPr>
                        <m:ctrlPr>
                          <a:rPr lang="en-US" altLang="zh-CN" sz="2400" b="1" i="1" dirty="0" smtClean="0">
                            <a:latin typeface="Cambria Math" panose="02040503050406030204" pitchFamily="18" charset="0"/>
                          </a:rPr>
                        </m:ctrlPr>
                      </m:sSupPr>
                      <m:e>
                        <m:r>
                          <a:rPr lang="en-US" altLang="zh-CN" sz="2400" b="1" i="1" dirty="0" smtClean="0">
                            <a:latin typeface="Cambria Math" panose="02040503050406030204" pitchFamily="18" charset="0"/>
                          </a:rPr>
                          <m:t>𝑿</m:t>
                        </m:r>
                      </m:e>
                      <m:sup>
                        <m:r>
                          <a:rPr lang="en-US" altLang="zh-CN" sz="2400" b="1" i="1" dirty="0" smtClean="0">
                            <a:latin typeface="Cambria Math" panose="02040503050406030204" pitchFamily="18" charset="0"/>
                          </a:rPr>
                          <m:t>∗</m:t>
                        </m:r>
                      </m:sup>
                    </m:sSup>
                    <m:r>
                      <a:rPr lang="en-US" altLang="zh-CN" sz="2400" b="1" i="1" dirty="0" smtClean="0">
                        <a:latin typeface="Cambria Math" panose="02040503050406030204" pitchFamily="18" charset="0"/>
                      </a:rPr>
                      <m:t>=</m:t>
                    </m:r>
                    <m:sSub>
                      <m:sSubPr>
                        <m:ctrlPr>
                          <a:rPr lang="en-US" altLang="zh-CN" sz="2400" b="1" i="1" dirty="0" smtClean="0">
                            <a:latin typeface="Cambria Math" panose="02040503050406030204" pitchFamily="18" charset="0"/>
                          </a:rPr>
                        </m:ctrlPr>
                      </m:sSubPr>
                      <m:e>
                        <m:r>
                          <a:rPr lang="en-US" altLang="zh-CN" sz="2400" b="1" i="1" dirty="0" smtClean="0">
                            <a:latin typeface="Cambria Math" panose="02040503050406030204" pitchFamily="18" charset="0"/>
                          </a:rPr>
                          <m:t>𝒙</m:t>
                        </m:r>
                      </m:e>
                      <m:sub>
                        <m:r>
                          <a:rPr lang="en-US" altLang="zh-CN" sz="2400" b="1" i="1" dirty="0" smtClean="0">
                            <a:latin typeface="Cambria Math" panose="02040503050406030204" pitchFamily="18" charset="0"/>
                          </a:rPr>
                          <m:t>𝟐</m:t>
                        </m:r>
                      </m:sub>
                    </m:sSub>
                  </m:oMath>
                </a14:m>
                <a:r>
                  <a:rPr lang="en-US" altLang="zh-CN" sz="2400" dirty="0"/>
                  <a:t>,</a:t>
                </a:r>
                <a:r>
                  <a:rPr lang="zh-CN" altLang="en-US" sz="2400" dirty="0"/>
                  <a:t>由此</a:t>
                </a:r>
                <a14:m>
                  <m:oMath xmlns:m="http://schemas.openxmlformats.org/officeDocument/2006/math">
                    <m:sSup>
                      <m:sSupPr>
                        <m:ctrlPr>
                          <a:rPr lang="en-US" altLang="zh-CN" sz="2400" b="1" i="1" smtClean="0">
                            <a:latin typeface="Cambria Math" panose="02040503050406030204" pitchFamily="18" charset="0"/>
                          </a:rPr>
                        </m:ctrlPr>
                      </m:sSupPr>
                      <m:e>
                        <m:r>
                          <a:rPr lang="en-US" altLang="zh-CN" sz="2400" b="1" i="1" smtClean="0">
                            <a:latin typeface="Cambria Math" panose="02040503050406030204" pitchFamily="18" charset="0"/>
                          </a:rPr>
                          <m:t>𝑿</m:t>
                        </m:r>
                      </m:e>
                      <m:sup>
                        <m:d>
                          <m:dPr>
                            <m:ctrlPr>
                              <a:rPr lang="en-US" altLang="zh-CN" sz="2400" b="1" i="1" smtClean="0">
                                <a:latin typeface="Cambria Math" panose="02040503050406030204" pitchFamily="18" charset="0"/>
                              </a:rPr>
                            </m:ctrlPr>
                          </m:dPr>
                          <m:e>
                            <m:r>
                              <a:rPr lang="en-US" altLang="zh-CN" sz="2400" b="1" i="1" smtClean="0">
                                <a:latin typeface="Cambria Math" panose="02040503050406030204" pitchFamily="18" charset="0"/>
                              </a:rPr>
                              <m:t>𝒕</m:t>
                            </m:r>
                          </m:e>
                        </m:d>
                      </m:sup>
                    </m:sSup>
                    <m:r>
                      <a:rPr lang="en-US" altLang="zh-CN" sz="2400" b="1" i="1" smtClean="0">
                        <a:latin typeface="Cambria Math" panose="02040503050406030204" pitchFamily="18" charset="0"/>
                      </a:rPr>
                      <m:t>=</m:t>
                    </m:r>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𝒙</m:t>
                        </m:r>
                      </m:e>
                      <m:sub>
                        <m:r>
                          <a:rPr lang="en-US" altLang="zh-CN" sz="2400" b="1" i="1" smtClean="0">
                            <a:latin typeface="Cambria Math" panose="02040503050406030204" pitchFamily="18" charset="0"/>
                          </a:rPr>
                          <m:t>𝟏</m:t>
                        </m:r>
                      </m:sub>
                    </m:sSub>
                    <m:r>
                      <a:rPr lang="en-US" altLang="zh-CN" sz="2400" b="1" i="1" smtClean="0">
                        <a:latin typeface="Cambria Math" panose="02040503050406030204" pitchFamily="18" charset="0"/>
                      </a:rPr>
                      <m:t>,</m:t>
                    </m:r>
                    <m:sSup>
                      <m:sSupPr>
                        <m:ctrlPr>
                          <a:rPr lang="en-US" altLang="zh-CN" sz="2400" b="1" i="1" smtClean="0">
                            <a:latin typeface="Cambria Math" panose="02040503050406030204" pitchFamily="18" charset="0"/>
                          </a:rPr>
                        </m:ctrlPr>
                      </m:sSupPr>
                      <m:e>
                        <m:r>
                          <a:rPr lang="en-US" altLang="zh-CN" sz="2400" b="1" i="1" smtClean="0">
                            <a:latin typeface="Cambria Math" panose="02040503050406030204" pitchFamily="18" charset="0"/>
                          </a:rPr>
                          <m:t>𝑿</m:t>
                        </m:r>
                      </m:e>
                      <m:sup>
                        <m:d>
                          <m:dPr>
                            <m:ctrlPr>
                              <a:rPr lang="en-US" altLang="zh-CN" sz="2400" b="1" i="1" smtClean="0">
                                <a:latin typeface="Cambria Math" panose="02040503050406030204" pitchFamily="18" charset="0"/>
                              </a:rPr>
                            </m:ctrlPr>
                          </m:dPr>
                          <m:e>
                            <m:r>
                              <a:rPr lang="en-US" altLang="zh-CN" sz="2400" b="1" i="1" smtClean="0">
                                <a:latin typeface="Cambria Math" panose="02040503050406030204" pitchFamily="18" charset="0"/>
                              </a:rPr>
                              <m:t>𝒕</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𝟏</m:t>
                            </m:r>
                          </m:e>
                        </m:d>
                      </m:sup>
                    </m:sSup>
                    <m:r>
                      <a:rPr lang="en-US" altLang="zh-CN" sz="2400" b="1" i="1" smtClean="0">
                        <a:latin typeface="Cambria Math" panose="02040503050406030204" pitchFamily="18" charset="0"/>
                      </a:rPr>
                      <m:t>=</m:t>
                    </m:r>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𝒙</m:t>
                        </m:r>
                      </m:e>
                      <m:sub>
                        <m:r>
                          <a:rPr lang="en-US" altLang="zh-CN" sz="2400" b="1" i="1" smtClean="0">
                            <a:latin typeface="Cambria Math" panose="02040503050406030204" pitchFamily="18" charset="0"/>
                          </a:rPr>
                          <m:t>𝟐</m:t>
                        </m:r>
                      </m:sub>
                    </m:sSub>
                  </m:oMath>
                </a14:m>
                <a:r>
                  <a:rPr lang="zh-CN" altLang="en-US" sz="2400" dirty="0"/>
                  <a:t>的无条件联合概率密度为：</a:t>
                </a:r>
                <a14:m>
                  <m:oMath xmlns:m="http://schemas.openxmlformats.org/officeDocument/2006/math">
                    <m:r>
                      <a:rPr lang="en-US" altLang="zh-CN" sz="2400" b="1" i="1" smtClean="0">
                        <a:latin typeface="Cambria Math" panose="02040503050406030204" pitchFamily="18" charset="0"/>
                      </a:rPr>
                      <m:t>𝒇</m:t>
                    </m:r>
                    <m:d>
                      <m:dPr>
                        <m:ctrlPr>
                          <a:rPr lang="en-US" altLang="zh-CN" sz="2400" b="1" i="1" smtClean="0">
                            <a:latin typeface="Cambria Math" panose="02040503050406030204" pitchFamily="18" charset="0"/>
                          </a:rPr>
                        </m:ctrlPr>
                      </m:dPr>
                      <m:e>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𝒙</m:t>
                            </m:r>
                          </m:e>
                          <m:sub>
                            <m:r>
                              <a:rPr lang="en-US" altLang="zh-CN" sz="2400" b="1" i="1" smtClean="0">
                                <a:latin typeface="Cambria Math" panose="02040503050406030204" pitchFamily="18" charset="0"/>
                              </a:rPr>
                              <m:t>𝟏</m:t>
                            </m:r>
                          </m:sub>
                        </m:sSub>
                      </m:e>
                    </m:d>
                    <m:r>
                      <a:rPr lang="en-US" altLang="zh-CN" sz="2400" b="1" i="1" smtClean="0">
                        <a:latin typeface="Cambria Math" panose="02040503050406030204" pitchFamily="18" charset="0"/>
                      </a:rPr>
                      <m:t>𝒈</m:t>
                    </m:r>
                    <m:r>
                      <a:rPr lang="en-US" altLang="zh-CN" sz="2400" b="1" i="1" smtClean="0">
                        <a:latin typeface="Cambria Math" panose="02040503050406030204" pitchFamily="18" charset="0"/>
                      </a:rPr>
                      <m:t>(</m:t>
                    </m:r>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𝒙</m:t>
                        </m:r>
                      </m:e>
                      <m:sub>
                        <m:r>
                          <a:rPr lang="en-US" altLang="zh-CN" sz="2400" b="1" i="1" smtClean="0">
                            <a:latin typeface="Cambria Math" panose="02040503050406030204" pitchFamily="18" charset="0"/>
                          </a:rPr>
                          <m:t>𝟐</m:t>
                        </m:r>
                      </m:sub>
                    </m:sSub>
                    <m:r>
                      <m:rPr>
                        <m:lit/>
                      </m:rPr>
                      <a:rPr lang="en-US" altLang="zh-CN" sz="2400" b="1" i="1" smtClean="0">
                        <a:latin typeface="Cambria Math" panose="02040503050406030204" pitchFamily="18" charset="0"/>
                      </a:rPr>
                      <m:t>|</m:t>
                    </m:r>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𝒙</m:t>
                        </m:r>
                      </m:e>
                      <m:sub>
                        <m:r>
                          <a:rPr lang="en-US" altLang="zh-CN" sz="2400" b="1" i="1" smtClean="0">
                            <a:latin typeface="Cambria Math" panose="02040503050406030204" pitchFamily="18" charset="0"/>
                          </a:rPr>
                          <m:t>𝟏</m:t>
                        </m:r>
                      </m:sub>
                    </m:sSub>
                    <m:r>
                      <a:rPr lang="en-US" altLang="zh-CN" sz="2400" b="1" i="1" smtClean="0">
                        <a:latin typeface="Cambria Math" panose="02040503050406030204" pitchFamily="18" charset="0"/>
                      </a:rPr>
                      <m:t>)</m:t>
                    </m:r>
                  </m:oMath>
                </a14:m>
                <a:r>
                  <a:rPr lang="en-US" altLang="zh-CN" sz="2400" dirty="0"/>
                  <a:t>.</a:t>
                </a:r>
              </a:p>
              <a:p>
                <a:pPr lvl="1"/>
                <a:r>
                  <a:rPr lang="zh-CN" altLang="en-US" sz="2400" dirty="0"/>
                  <a:t>由于需要由</a:t>
                </a:r>
                <a14:m>
                  <m:oMath xmlns:m="http://schemas.openxmlformats.org/officeDocument/2006/math">
                    <m:sSup>
                      <m:sSupPr>
                        <m:ctrlPr>
                          <a:rPr lang="en-US" altLang="zh-CN" sz="2400" b="1" i="1" smtClean="0">
                            <a:latin typeface="Cambria Math" panose="02040503050406030204" pitchFamily="18" charset="0"/>
                          </a:rPr>
                        </m:ctrlPr>
                      </m:sSupPr>
                      <m:e>
                        <m:r>
                          <a:rPr lang="en-US" altLang="zh-CN" sz="2400" b="1" i="1" smtClean="0">
                            <a:latin typeface="Cambria Math" panose="02040503050406030204" pitchFamily="18" charset="0"/>
                          </a:rPr>
                          <m:t>𝑿</m:t>
                        </m:r>
                      </m:e>
                      <m:sup>
                        <m:d>
                          <m:dPr>
                            <m:ctrlPr>
                              <a:rPr lang="en-US" altLang="zh-CN" sz="2400" b="1" i="1" smtClean="0">
                                <a:latin typeface="Cambria Math" panose="02040503050406030204" pitchFamily="18" charset="0"/>
                              </a:rPr>
                            </m:ctrlPr>
                          </m:dPr>
                          <m:e>
                            <m:r>
                              <a:rPr lang="en-US" altLang="zh-CN" sz="2400" b="1" i="1" smtClean="0">
                                <a:latin typeface="Cambria Math" panose="02040503050406030204" pitchFamily="18" charset="0"/>
                              </a:rPr>
                              <m:t>𝒕</m:t>
                            </m:r>
                          </m:e>
                        </m:d>
                      </m:sup>
                    </m:sSup>
                    <m:r>
                      <a:rPr lang="en-US" altLang="zh-CN" sz="2400" b="1" i="1" smtClean="0">
                        <a:latin typeface="Cambria Math" panose="02040503050406030204" pitchFamily="18" charset="0"/>
                      </a:rPr>
                      <m:t>=</m:t>
                    </m:r>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𝒙</m:t>
                        </m:r>
                      </m:e>
                      <m:sub>
                        <m:r>
                          <a:rPr lang="en-US" altLang="zh-CN" sz="2400" b="1" i="1" smtClean="0">
                            <a:latin typeface="Cambria Math" panose="02040503050406030204" pitchFamily="18" charset="0"/>
                          </a:rPr>
                          <m:t>𝟐</m:t>
                        </m:r>
                      </m:sub>
                    </m:sSub>
                  </m:oMath>
                </a14:m>
                <a:r>
                  <a:rPr lang="zh-CN" altLang="en-US" sz="2400" dirty="0"/>
                  <a:t>初始提出</a:t>
                </a:r>
                <a14:m>
                  <m:oMath xmlns:m="http://schemas.openxmlformats.org/officeDocument/2006/math">
                    <m:sSup>
                      <m:sSupPr>
                        <m:ctrlPr>
                          <a:rPr lang="en-US" altLang="zh-CN" sz="2400" b="1" i="1" smtClean="0">
                            <a:latin typeface="Cambria Math" panose="02040503050406030204" pitchFamily="18" charset="0"/>
                          </a:rPr>
                        </m:ctrlPr>
                      </m:sSupPr>
                      <m:e>
                        <m:r>
                          <a:rPr lang="en-US" altLang="zh-CN" sz="2400" b="1" i="1" smtClean="0">
                            <a:latin typeface="Cambria Math" panose="02040503050406030204" pitchFamily="18" charset="0"/>
                          </a:rPr>
                          <m:t>𝑿</m:t>
                        </m:r>
                      </m:e>
                      <m:sup>
                        <m:r>
                          <a:rPr lang="en-US" altLang="zh-CN" sz="2400" b="1" i="1" smtClean="0">
                            <a:latin typeface="Cambria Math" panose="02040503050406030204" pitchFamily="18" charset="0"/>
                          </a:rPr>
                          <m:t>∗</m:t>
                        </m:r>
                      </m:sup>
                    </m:sSup>
                    <m:r>
                      <a:rPr lang="en-US" altLang="zh-CN" sz="2400" b="1" i="1" smtClean="0">
                        <a:latin typeface="Cambria Math" panose="02040503050406030204" pitchFamily="18" charset="0"/>
                      </a:rPr>
                      <m:t>=</m:t>
                    </m:r>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𝒙</m:t>
                        </m:r>
                      </m:e>
                      <m:sub>
                        <m:r>
                          <a:rPr lang="en-US" altLang="zh-CN" sz="2400" b="1" i="1" smtClean="0">
                            <a:latin typeface="Cambria Math" panose="02040503050406030204" pitchFamily="18" charset="0"/>
                          </a:rPr>
                          <m:t>𝟏</m:t>
                        </m:r>
                      </m:sub>
                    </m:sSub>
                  </m:oMath>
                </a14:m>
                <a:r>
                  <a:rPr lang="en-US" altLang="zh-CN" sz="2400" dirty="0"/>
                  <a:t>,</a:t>
                </a:r>
                <a:r>
                  <a:rPr lang="zh-CN" altLang="en-US" sz="2400" dirty="0"/>
                  <a:t>然后以概率</a:t>
                </a:r>
                <a14:m>
                  <m:oMath xmlns:m="http://schemas.openxmlformats.org/officeDocument/2006/math">
                    <m:r>
                      <a:rPr lang="en-US" altLang="zh-CN" sz="2400" b="1" i="1" smtClean="0">
                        <a:latin typeface="Cambria Math" panose="02040503050406030204" pitchFamily="18" charset="0"/>
                      </a:rPr>
                      <m:t>𝑹</m:t>
                    </m:r>
                    <m:r>
                      <a:rPr lang="en-US" altLang="zh-CN" sz="2400" b="1" i="1" smtClean="0">
                        <a:latin typeface="Cambria Math" panose="02040503050406030204" pitchFamily="18" charset="0"/>
                      </a:rPr>
                      <m:t>(</m:t>
                    </m:r>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𝒙</m:t>
                        </m:r>
                      </m:e>
                      <m:sub>
                        <m:r>
                          <a:rPr lang="en-US" altLang="zh-CN" sz="2400" b="1" i="1" smtClean="0">
                            <a:latin typeface="Cambria Math" panose="02040503050406030204" pitchFamily="18" charset="0"/>
                          </a:rPr>
                          <m:t>𝟏</m:t>
                        </m:r>
                      </m:sub>
                    </m:sSub>
                    <m:r>
                      <a:rPr lang="en-US" altLang="zh-CN" sz="2400" b="1" i="1" smtClean="0">
                        <a:latin typeface="Cambria Math" panose="02040503050406030204" pitchFamily="18" charset="0"/>
                      </a:rPr>
                      <m:t>,</m:t>
                    </m:r>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𝒙</m:t>
                        </m:r>
                      </m:e>
                      <m:sub>
                        <m:r>
                          <a:rPr lang="en-US" altLang="zh-CN" sz="2400" b="1" i="1" smtClean="0">
                            <a:latin typeface="Cambria Math" panose="02040503050406030204" pitchFamily="18" charset="0"/>
                          </a:rPr>
                          <m:t>𝟐</m:t>
                        </m:r>
                      </m:sub>
                    </m:sSub>
                    <m:r>
                      <a:rPr lang="en-US" altLang="zh-CN" sz="2400" b="1" i="1" smtClean="0">
                        <a:latin typeface="Cambria Math" panose="02040503050406030204" pitchFamily="18" charset="0"/>
                      </a:rPr>
                      <m:t>)</m:t>
                    </m:r>
                  </m:oMath>
                </a14:m>
                <a:r>
                  <a:rPr lang="zh-CN" altLang="en-US" sz="2400" dirty="0"/>
                  <a:t>令</a:t>
                </a:r>
                <a14:m>
                  <m:oMath xmlns:m="http://schemas.openxmlformats.org/officeDocument/2006/math">
                    <m:sSup>
                      <m:sSupPr>
                        <m:ctrlPr>
                          <a:rPr lang="en-US" altLang="zh-CN" sz="2400" b="1" i="1" dirty="0" smtClean="0">
                            <a:latin typeface="Cambria Math" panose="02040503050406030204" pitchFamily="18" charset="0"/>
                          </a:rPr>
                        </m:ctrlPr>
                      </m:sSupPr>
                      <m:e>
                        <m:r>
                          <a:rPr lang="en-US" altLang="zh-CN" sz="2400" b="1" i="1" dirty="0" smtClean="0">
                            <a:latin typeface="Cambria Math" panose="02040503050406030204" pitchFamily="18" charset="0"/>
                          </a:rPr>
                          <m:t>𝑿</m:t>
                        </m:r>
                      </m:e>
                      <m:sup>
                        <m:d>
                          <m:dPr>
                            <m:ctrlPr>
                              <a:rPr lang="en-US" altLang="zh-CN" sz="2400" b="1" i="1" dirty="0" smtClean="0">
                                <a:latin typeface="Cambria Math" panose="02040503050406030204" pitchFamily="18" charset="0"/>
                              </a:rPr>
                            </m:ctrlPr>
                          </m:dPr>
                          <m:e>
                            <m:r>
                              <a:rPr lang="en-US" altLang="zh-CN" sz="2400" b="1" i="1" dirty="0" smtClean="0">
                                <a:latin typeface="Cambria Math" panose="02040503050406030204" pitchFamily="18" charset="0"/>
                              </a:rPr>
                              <m:t>𝒕</m:t>
                            </m:r>
                            <m:r>
                              <a:rPr lang="en-US" altLang="zh-CN" sz="2400" b="1" i="1" dirty="0" smtClean="0">
                                <a:latin typeface="Cambria Math" panose="02040503050406030204" pitchFamily="18" charset="0"/>
                              </a:rPr>
                              <m:t>+</m:t>
                            </m:r>
                            <m:r>
                              <a:rPr lang="en-US" altLang="zh-CN" sz="2400" b="1" i="1" dirty="0" smtClean="0">
                                <a:latin typeface="Cambria Math" panose="02040503050406030204" pitchFamily="18" charset="0"/>
                              </a:rPr>
                              <m:t>𝟏</m:t>
                            </m:r>
                          </m:e>
                        </m:d>
                      </m:sup>
                    </m:sSup>
                    <m:r>
                      <a:rPr lang="en-US" altLang="zh-CN" sz="2400" b="1" i="1" dirty="0" smtClean="0">
                        <a:latin typeface="Cambria Math" panose="02040503050406030204" pitchFamily="18" charset="0"/>
                      </a:rPr>
                      <m:t>=</m:t>
                    </m:r>
                    <m:sSup>
                      <m:sSupPr>
                        <m:ctrlPr>
                          <a:rPr lang="en-US" altLang="zh-CN" sz="2400" b="1" i="1" dirty="0" smtClean="0">
                            <a:latin typeface="Cambria Math" panose="02040503050406030204" pitchFamily="18" charset="0"/>
                          </a:rPr>
                        </m:ctrlPr>
                      </m:sSupPr>
                      <m:e>
                        <m:r>
                          <a:rPr lang="en-US" altLang="zh-CN" sz="2400" b="1" i="1" dirty="0" smtClean="0">
                            <a:latin typeface="Cambria Math" panose="02040503050406030204" pitchFamily="18" charset="0"/>
                          </a:rPr>
                          <m:t>𝑿</m:t>
                        </m:r>
                      </m:e>
                      <m:sup>
                        <m:r>
                          <a:rPr lang="en-US" altLang="zh-CN" sz="2400" b="1" i="1" dirty="0" smtClean="0">
                            <a:latin typeface="Cambria Math" panose="02040503050406030204" pitchFamily="18" charset="0"/>
                          </a:rPr>
                          <m:t>∗</m:t>
                        </m:r>
                      </m:sup>
                    </m:sSup>
                  </m:oMath>
                </a14:m>
                <a:r>
                  <a:rPr lang="en-US" altLang="zh-CN" sz="2400" dirty="0"/>
                  <a:t>,</a:t>
                </a:r>
                <a:r>
                  <a:rPr lang="zh-CN" altLang="en-US" sz="2400" dirty="0"/>
                  <a:t>所以</a:t>
                </a:r>
                <a14:m>
                  <m:oMath xmlns:m="http://schemas.openxmlformats.org/officeDocument/2006/math">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𝑿</m:t>
                        </m:r>
                      </m:e>
                      <m:sup>
                        <m:d>
                          <m:dPr>
                            <m:ctrlPr>
                              <a:rPr lang="en-US" altLang="zh-CN" sz="2400" i="1">
                                <a:latin typeface="Cambria Math" panose="02040503050406030204" pitchFamily="18" charset="0"/>
                              </a:rPr>
                            </m:ctrlPr>
                          </m:dPr>
                          <m:e>
                            <m:r>
                              <a:rPr lang="en-US" altLang="zh-CN" sz="2400" i="1">
                                <a:latin typeface="Cambria Math" panose="02040503050406030204" pitchFamily="18" charset="0"/>
                              </a:rPr>
                              <m:t>𝒕</m:t>
                            </m:r>
                          </m:e>
                        </m:d>
                      </m:sup>
                    </m:sSup>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𝒙</m:t>
                        </m:r>
                      </m:e>
                      <m:sub>
                        <m:r>
                          <a:rPr lang="en-US" altLang="zh-CN" sz="2400" i="1" smtClean="0">
                            <a:latin typeface="Cambria Math" panose="02040503050406030204" pitchFamily="18" charset="0"/>
                          </a:rPr>
                          <m:t>2</m:t>
                        </m:r>
                      </m:sub>
                    </m:sSub>
                    <m:r>
                      <a:rPr lang="en-US" altLang="zh-CN" sz="2400" i="1">
                        <a:latin typeface="Cambria Math" panose="02040503050406030204" pitchFamily="18" charset="0"/>
                      </a:rPr>
                      <m:t>,</m:t>
                    </m:r>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𝑿</m:t>
                        </m:r>
                      </m:e>
                      <m:sup>
                        <m:d>
                          <m:dPr>
                            <m:ctrlPr>
                              <a:rPr lang="en-US" altLang="zh-CN" sz="2400" i="1">
                                <a:latin typeface="Cambria Math" panose="02040503050406030204" pitchFamily="18" charset="0"/>
                              </a:rPr>
                            </m:ctrlPr>
                          </m:dPr>
                          <m:e>
                            <m:r>
                              <a:rPr lang="en-US" altLang="zh-CN" sz="2400" i="1">
                                <a:latin typeface="Cambria Math" panose="02040503050406030204" pitchFamily="18" charset="0"/>
                              </a:rPr>
                              <m:t>𝒕</m:t>
                            </m:r>
                            <m:r>
                              <a:rPr lang="en-US" altLang="zh-CN" sz="2400" i="1">
                                <a:latin typeface="Cambria Math" panose="02040503050406030204" pitchFamily="18" charset="0"/>
                              </a:rPr>
                              <m:t>+</m:t>
                            </m:r>
                            <m:r>
                              <a:rPr lang="en-US" altLang="zh-CN" sz="2400" i="1">
                                <a:latin typeface="Cambria Math" panose="02040503050406030204" pitchFamily="18" charset="0"/>
                              </a:rPr>
                              <m:t>𝟏</m:t>
                            </m:r>
                          </m:e>
                        </m:d>
                      </m:sup>
                    </m:sSup>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𝒙</m:t>
                        </m:r>
                      </m:e>
                      <m:sub>
                        <m:r>
                          <a:rPr lang="en-US" altLang="zh-CN" sz="2400" i="1" smtClean="0">
                            <a:latin typeface="Cambria Math" panose="02040503050406030204" pitchFamily="18" charset="0"/>
                          </a:rPr>
                          <m:t>1</m:t>
                        </m:r>
                      </m:sub>
                    </m:sSub>
                  </m:oMath>
                </a14:m>
                <a:r>
                  <a:rPr lang="zh-CN" altLang="en-US" sz="2400" dirty="0"/>
                  <a:t>的无条件联合概率密度为：</a:t>
                </a:r>
                <a:r>
                  <a:rPr lang="en-US" altLang="zh-CN" sz="2400" dirty="0"/>
                  <a:t> </a:t>
                </a:r>
                <a14:m>
                  <m:oMath xmlns:m="http://schemas.openxmlformats.org/officeDocument/2006/math">
                    <m:r>
                      <a:rPr lang="en-US" altLang="zh-CN" sz="2400" i="1">
                        <a:latin typeface="Cambria Math" panose="02040503050406030204" pitchFamily="18" charset="0"/>
                      </a:rPr>
                      <m:t>𝒇</m:t>
                    </m:r>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𝒙</m:t>
                            </m:r>
                          </m:e>
                          <m:sub>
                            <m:r>
                              <a:rPr lang="en-US" altLang="zh-CN" sz="2400" i="1" smtClean="0">
                                <a:latin typeface="Cambria Math" panose="02040503050406030204" pitchFamily="18" charset="0"/>
                              </a:rPr>
                              <m:t>2</m:t>
                            </m:r>
                          </m:sub>
                        </m:sSub>
                      </m:e>
                    </m:d>
                    <m:r>
                      <a:rPr lang="en-US" altLang="zh-CN" sz="2400" i="1">
                        <a:latin typeface="Cambria Math" panose="02040503050406030204" pitchFamily="18" charset="0"/>
                      </a:rPr>
                      <m:t>𝒈</m:t>
                    </m:r>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𝒙</m:t>
                            </m:r>
                          </m:e>
                          <m:sub>
                            <m:r>
                              <a:rPr lang="en-US" altLang="zh-CN" sz="2400" i="1" smtClean="0">
                                <a:latin typeface="Cambria Math" panose="02040503050406030204" pitchFamily="18" charset="0"/>
                              </a:rPr>
                              <m:t>1</m:t>
                            </m:r>
                          </m:sub>
                        </m:sSub>
                        <m:r>
                          <m:rPr>
                            <m:lit/>
                          </m:rP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𝒙</m:t>
                            </m:r>
                          </m:e>
                          <m:sub>
                            <m:r>
                              <a:rPr lang="en-US" altLang="zh-CN" sz="2400" i="1" smtClean="0">
                                <a:latin typeface="Cambria Math" panose="02040503050406030204" pitchFamily="18" charset="0"/>
                              </a:rPr>
                              <m:t>2</m:t>
                            </m:r>
                          </m:sub>
                        </m:sSub>
                      </m:e>
                    </m:d>
                    <m:r>
                      <a:rPr lang="en-US" altLang="zh-CN" sz="2400" b="1" i="1" smtClean="0">
                        <a:latin typeface="Cambria Math" panose="02040503050406030204" pitchFamily="18" charset="0"/>
                      </a:rPr>
                      <m:t>  </m:t>
                    </m:r>
                    <m:r>
                      <a:rPr lang="en-US" altLang="zh-CN" sz="2400" i="1">
                        <a:latin typeface="Cambria Math" panose="02040503050406030204" pitchFamily="18" charset="0"/>
                      </a:rPr>
                      <m:t>𝒇</m:t>
                    </m:r>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𝒙</m:t>
                            </m:r>
                          </m:e>
                          <m:sub>
                            <m:r>
                              <a:rPr lang="en-US" altLang="zh-CN" sz="2400" i="1">
                                <a:latin typeface="Cambria Math" panose="02040503050406030204" pitchFamily="18" charset="0"/>
                              </a:rPr>
                              <m:t>𝟏</m:t>
                            </m:r>
                          </m:sub>
                        </m:sSub>
                      </m:e>
                    </m:d>
                    <m:r>
                      <a:rPr lang="en-US" altLang="zh-CN" sz="2400" i="1">
                        <a:latin typeface="Cambria Math" panose="02040503050406030204" pitchFamily="18" charset="0"/>
                      </a:rPr>
                      <m:t>𝒈</m:t>
                    </m:r>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𝒙</m:t>
                        </m:r>
                      </m:e>
                      <m:sub>
                        <m:r>
                          <a:rPr lang="en-US" altLang="zh-CN" sz="2400" i="1">
                            <a:latin typeface="Cambria Math" panose="02040503050406030204" pitchFamily="18" charset="0"/>
                          </a:rPr>
                          <m:t>𝟐</m:t>
                        </m:r>
                      </m:sub>
                    </m:sSub>
                    <m:r>
                      <m:rPr>
                        <m:lit/>
                      </m:rP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𝒙</m:t>
                        </m:r>
                      </m:e>
                      <m:sub>
                        <m:r>
                          <a:rPr lang="en-US" altLang="zh-CN" sz="2400" i="1">
                            <a:latin typeface="Cambria Math" panose="02040503050406030204" pitchFamily="18" charset="0"/>
                          </a:rPr>
                          <m:t>𝟏</m:t>
                        </m:r>
                      </m:sub>
                    </m:sSub>
                    <m:r>
                      <a:rPr lang="en-US" altLang="zh-CN" sz="2400" i="1">
                        <a:latin typeface="Cambria Math" panose="02040503050406030204" pitchFamily="18" charset="0"/>
                      </a:rPr>
                      <m:t>)</m:t>
                    </m:r>
                    <m:r>
                      <a:rPr lang="en-US" altLang="zh-CN" sz="2400" i="1" smtClean="0">
                        <a:latin typeface="Cambria Math" panose="02040503050406030204" pitchFamily="18" charset="0"/>
                      </a:rPr>
                      <m:t>/</m:t>
                    </m:r>
                  </m:oMath>
                </a14:m>
                <a:r>
                  <a:rPr lang="en-US" altLang="zh-CN" sz="2400" dirty="0"/>
                  <a:t> </a:t>
                </a:r>
                <a14:m>
                  <m:oMath xmlns:m="http://schemas.openxmlformats.org/officeDocument/2006/math">
                    <m:r>
                      <a:rPr lang="en-US" altLang="zh-CN" sz="2400" i="1">
                        <a:latin typeface="Cambria Math" panose="02040503050406030204" pitchFamily="18" charset="0"/>
                      </a:rPr>
                      <m:t>𝒇</m:t>
                    </m:r>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𝒙</m:t>
                            </m:r>
                          </m:e>
                          <m:sub>
                            <m:r>
                              <a:rPr lang="en-US" altLang="zh-CN" sz="2400" i="1" smtClean="0">
                                <a:latin typeface="Cambria Math" panose="02040503050406030204" pitchFamily="18" charset="0"/>
                              </a:rPr>
                              <m:t>2</m:t>
                            </m:r>
                          </m:sub>
                        </m:sSub>
                      </m:e>
                    </m:d>
                    <m:r>
                      <a:rPr lang="en-US" altLang="zh-CN" sz="2400" i="1">
                        <a:latin typeface="Cambria Math" panose="02040503050406030204" pitchFamily="18" charset="0"/>
                      </a:rPr>
                      <m:t>𝒈</m:t>
                    </m:r>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𝒙</m:t>
                            </m:r>
                          </m:e>
                          <m:sub>
                            <m:r>
                              <a:rPr lang="en-US" altLang="zh-CN" sz="2400" i="1" smtClean="0">
                                <a:latin typeface="Cambria Math" panose="02040503050406030204" pitchFamily="18" charset="0"/>
                              </a:rPr>
                              <m:t>1</m:t>
                            </m:r>
                          </m:sub>
                        </m:sSub>
                        <m:r>
                          <m:rPr>
                            <m:lit/>
                          </m:rP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𝒙</m:t>
                            </m:r>
                          </m:e>
                          <m:sub>
                            <m:r>
                              <a:rPr lang="en-US" altLang="zh-CN" sz="2400" i="1" smtClean="0">
                                <a:latin typeface="Cambria Math" panose="02040503050406030204" pitchFamily="18" charset="0"/>
                              </a:rPr>
                              <m:t>2</m:t>
                            </m:r>
                          </m:sub>
                        </m:sSub>
                      </m:e>
                    </m:d>
                  </m:oMath>
                </a14:m>
                <a:r>
                  <a:rPr lang="zh-CN" altLang="en-US" sz="2400" dirty="0"/>
                  <a:t>，这就是</a:t>
                </a:r>
                <a14:m>
                  <m:oMath xmlns:m="http://schemas.openxmlformats.org/officeDocument/2006/math">
                    <m:r>
                      <a:rPr lang="en-US" altLang="zh-CN" sz="2400" i="1">
                        <a:latin typeface="Cambria Math" panose="02040503050406030204" pitchFamily="18" charset="0"/>
                      </a:rPr>
                      <m:t>𝒇</m:t>
                    </m:r>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𝒙</m:t>
                            </m:r>
                          </m:e>
                          <m:sub>
                            <m:r>
                              <a:rPr lang="en-US" altLang="zh-CN" sz="2400" i="1">
                                <a:latin typeface="Cambria Math" panose="02040503050406030204" pitchFamily="18" charset="0"/>
                              </a:rPr>
                              <m:t>𝟏</m:t>
                            </m:r>
                          </m:sub>
                        </m:sSub>
                      </m:e>
                    </m:d>
                    <m:r>
                      <a:rPr lang="en-US" altLang="zh-CN" sz="2400" i="1">
                        <a:latin typeface="Cambria Math" panose="02040503050406030204" pitchFamily="18" charset="0"/>
                      </a:rPr>
                      <m:t>𝒈</m:t>
                    </m:r>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𝒙</m:t>
                        </m:r>
                      </m:e>
                      <m:sub>
                        <m:r>
                          <a:rPr lang="en-US" altLang="zh-CN" sz="2400" i="1">
                            <a:latin typeface="Cambria Math" panose="02040503050406030204" pitchFamily="18" charset="0"/>
                          </a:rPr>
                          <m:t>𝟐</m:t>
                        </m:r>
                      </m:sub>
                    </m:sSub>
                    <m:r>
                      <m:rPr>
                        <m:lit/>
                      </m:rP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𝒙</m:t>
                        </m:r>
                      </m:e>
                      <m:sub>
                        <m:r>
                          <a:rPr lang="en-US" altLang="zh-CN" sz="2400" i="1">
                            <a:latin typeface="Cambria Math" panose="02040503050406030204" pitchFamily="18" charset="0"/>
                          </a:rPr>
                          <m:t>𝟏</m:t>
                        </m:r>
                      </m:sub>
                    </m:sSub>
                    <m:r>
                      <a:rPr lang="en-US" altLang="zh-CN" sz="2400" i="1">
                        <a:latin typeface="Cambria Math" panose="02040503050406030204" pitchFamily="18" charset="0"/>
                      </a:rPr>
                      <m:t>)</m:t>
                    </m:r>
                  </m:oMath>
                </a14:m>
                <a:r>
                  <a:rPr lang="zh-CN" altLang="en-US" sz="2400" dirty="0"/>
                  <a:t>，</a:t>
                </a:r>
                <a:r>
                  <a:rPr lang="en-US" altLang="zh-CN" sz="2400" dirty="0"/>
                  <a:t> </a:t>
                </a:r>
                <a:r>
                  <a:rPr lang="zh-CN" altLang="en-US" sz="2400" dirty="0"/>
                  <a:t>即</a:t>
                </a:r>
                <a14:m>
                  <m:oMath xmlns:m="http://schemas.openxmlformats.org/officeDocument/2006/math">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𝑿</m:t>
                        </m:r>
                      </m:e>
                      <m:sup>
                        <m:d>
                          <m:dPr>
                            <m:ctrlPr>
                              <a:rPr lang="en-US" altLang="zh-CN" sz="2400" i="1">
                                <a:latin typeface="Cambria Math" panose="02040503050406030204" pitchFamily="18" charset="0"/>
                              </a:rPr>
                            </m:ctrlPr>
                          </m:dPr>
                          <m:e>
                            <m:r>
                              <a:rPr lang="en-US" altLang="zh-CN" sz="2400" i="1">
                                <a:latin typeface="Cambria Math" panose="02040503050406030204" pitchFamily="18" charset="0"/>
                              </a:rPr>
                              <m:t>𝒕</m:t>
                            </m:r>
                          </m:e>
                        </m:d>
                      </m:sup>
                    </m:sSup>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𝒙</m:t>
                        </m:r>
                      </m:e>
                      <m:sub>
                        <m:r>
                          <a:rPr lang="en-US" altLang="zh-CN" sz="2400" i="1">
                            <a:latin typeface="Cambria Math" panose="02040503050406030204" pitchFamily="18" charset="0"/>
                          </a:rPr>
                          <m:t>𝟏</m:t>
                        </m:r>
                      </m:sub>
                    </m:sSub>
                    <m:r>
                      <a:rPr lang="en-US" altLang="zh-CN" sz="2400" i="1">
                        <a:latin typeface="Cambria Math" panose="02040503050406030204" pitchFamily="18" charset="0"/>
                      </a:rPr>
                      <m:t>,</m:t>
                    </m:r>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𝑿</m:t>
                        </m:r>
                      </m:e>
                      <m:sup>
                        <m:d>
                          <m:dPr>
                            <m:ctrlPr>
                              <a:rPr lang="en-US" altLang="zh-CN" sz="2400" i="1">
                                <a:latin typeface="Cambria Math" panose="02040503050406030204" pitchFamily="18" charset="0"/>
                              </a:rPr>
                            </m:ctrlPr>
                          </m:dPr>
                          <m:e>
                            <m:r>
                              <a:rPr lang="en-US" altLang="zh-CN" sz="2400" i="1">
                                <a:latin typeface="Cambria Math" panose="02040503050406030204" pitchFamily="18" charset="0"/>
                              </a:rPr>
                              <m:t>𝒕</m:t>
                            </m:r>
                            <m:r>
                              <a:rPr lang="en-US" altLang="zh-CN" sz="2400" i="1">
                                <a:latin typeface="Cambria Math" panose="02040503050406030204" pitchFamily="18" charset="0"/>
                              </a:rPr>
                              <m:t>+</m:t>
                            </m:r>
                            <m:r>
                              <a:rPr lang="en-US" altLang="zh-CN" sz="2400" i="1">
                                <a:latin typeface="Cambria Math" panose="02040503050406030204" pitchFamily="18" charset="0"/>
                              </a:rPr>
                              <m:t>𝟏</m:t>
                            </m:r>
                          </m:e>
                        </m:d>
                      </m:sup>
                    </m:sSup>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𝒙</m:t>
                        </m:r>
                      </m:e>
                      <m:sub>
                        <m:r>
                          <a:rPr lang="en-US" altLang="zh-CN" sz="2400" i="1">
                            <a:latin typeface="Cambria Math" panose="02040503050406030204" pitchFamily="18" charset="0"/>
                          </a:rPr>
                          <m:t>𝟐</m:t>
                        </m:r>
                      </m:sub>
                    </m:sSub>
                  </m:oMath>
                </a14:m>
                <a:r>
                  <a:rPr lang="zh-CN" altLang="en-US" sz="2400" dirty="0"/>
                  <a:t>的联合密度。因此其联合分布对称，具有相同的边缘分布，于是</a:t>
                </a:r>
                <a14:m>
                  <m:oMath xmlns:m="http://schemas.openxmlformats.org/officeDocument/2006/math">
                    <m:sSup>
                      <m:sSupPr>
                        <m:ctrlPr>
                          <a:rPr lang="en-US" altLang="zh-CN" sz="2400" b="1" i="1" smtClean="0">
                            <a:latin typeface="Cambria Math" panose="02040503050406030204" pitchFamily="18" charset="0"/>
                          </a:rPr>
                        </m:ctrlPr>
                      </m:sSupPr>
                      <m:e>
                        <m:r>
                          <a:rPr lang="en-US" altLang="zh-CN" sz="2400" b="1" i="1" smtClean="0">
                            <a:latin typeface="Cambria Math" panose="02040503050406030204" pitchFamily="18" charset="0"/>
                          </a:rPr>
                          <m:t>𝑿</m:t>
                        </m:r>
                      </m:e>
                      <m:sup>
                        <m:d>
                          <m:dPr>
                            <m:ctrlPr>
                              <a:rPr lang="en-US" altLang="zh-CN" sz="2400" b="1" i="1" smtClean="0">
                                <a:latin typeface="Cambria Math" panose="02040503050406030204" pitchFamily="18" charset="0"/>
                              </a:rPr>
                            </m:ctrlPr>
                          </m:dPr>
                          <m:e>
                            <m:r>
                              <a:rPr lang="en-US" altLang="zh-CN" sz="2400" b="1" i="1" smtClean="0">
                                <a:latin typeface="Cambria Math" panose="02040503050406030204" pitchFamily="18" charset="0"/>
                              </a:rPr>
                              <m:t>𝒕</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𝟏</m:t>
                            </m:r>
                          </m:e>
                        </m:d>
                      </m:sup>
                    </m:sSup>
                  </m:oMath>
                </a14:m>
                <a:r>
                  <a:rPr lang="zh-CN" altLang="en-US" sz="2400" dirty="0"/>
                  <a:t>的边缘分布为</a:t>
                </a:r>
                <a14:m>
                  <m:oMath xmlns:m="http://schemas.openxmlformats.org/officeDocument/2006/math">
                    <m:r>
                      <a:rPr lang="en-US" altLang="zh-CN" sz="2400" b="1" i="1" smtClean="0">
                        <a:latin typeface="Cambria Math" panose="02040503050406030204" pitchFamily="18" charset="0"/>
                      </a:rPr>
                      <m:t>𝒇</m:t>
                    </m:r>
                  </m:oMath>
                </a14:m>
                <a:r>
                  <a:rPr lang="en-US" altLang="zh-CN" sz="2400" dirty="0"/>
                  <a:t>,</a:t>
                </a:r>
                <a:r>
                  <a:rPr lang="zh-CN" altLang="en-US" sz="2400" dirty="0"/>
                  <a:t>且其必定是链的平稳分布</a:t>
                </a:r>
              </a:p>
            </p:txBody>
          </p:sp>
        </mc:Choice>
        <mc:Fallback xmlns="">
          <p:sp>
            <p:nvSpPr>
              <p:cNvPr id="3" name="内容占位符 2">
                <a:extLst>
                  <a:ext uri="{FF2B5EF4-FFF2-40B4-BE49-F238E27FC236}">
                    <a16:creationId xmlns:a16="http://schemas.microsoft.com/office/drawing/2014/main" id="{D70F8496-4ACF-4524-809C-341A0EA428A0}"/>
                  </a:ext>
                </a:extLst>
              </p:cNvPr>
              <p:cNvSpPr>
                <a:spLocks noGrp="1" noRot="1" noChangeAspect="1" noMove="1" noResize="1" noEditPoints="1" noAdjustHandles="1" noChangeArrowheads="1" noChangeShapeType="1" noTextEdit="1"/>
              </p:cNvSpPr>
              <p:nvPr>
                <p:ph idx="1"/>
              </p:nvPr>
            </p:nvSpPr>
            <p:spPr>
              <a:blipFill>
                <a:blip r:embed="rId2"/>
                <a:stretch>
                  <a:fillRect l="-1190" t="-1410" r="-595" b="-477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190380721"/>
      </p:ext>
    </p:extLst>
  </p:cSld>
  <p:clrMapOvr>
    <a:masterClrMapping/>
  </p:clrMapOvr>
  <p:transition spd="med">
    <p:random/>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a:t>
            </a:r>
            <a:r>
              <a:rPr lang="zh-CN" altLang="en-US" dirty="0"/>
              <a:t>齐次马尔科夫的遍历性和不可约性</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sz="2400" dirty="0"/>
                  <a:t>齐次马尔科夫链的遍历性和平稳分布</a:t>
                </a:r>
                <a:endParaRPr lang="en-US" altLang="zh-CN" sz="2400" dirty="0"/>
              </a:p>
              <a:p>
                <a:pPr lvl="1"/>
                <a:r>
                  <a:rPr lang="zh-CN" altLang="en-US" sz="2000" dirty="0">
                    <a:solidFill>
                      <a:srgbClr val="FF0000"/>
                    </a:solidFill>
                  </a:rPr>
                  <a:t>定义</a:t>
                </a:r>
                <a:r>
                  <a:rPr lang="zh-CN" altLang="en-US" sz="2000" dirty="0"/>
                  <a:t>：</a:t>
                </a:r>
                <a14:m>
                  <m:oMath xmlns:m="http://schemas.openxmlformats.org/officeDocument/2006/math">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𝒇</m:t>
                        </m:r>
                      </m:e>
                      <m:sub>
                        <m:r>
                          <a:rPr lang="en-US" altLang="zh-CN" sz="2000" b="1" i="1" smtClean="0">
                            <a:latin typeface="Cambria Math" panose="02040503050406030204" pitchFamily="18" charset="0"/>
                          </a:rPr>
                          <m:t>𝒊𝒋</m:t>
                        </m:r>
                      </m:sub>
                    </m:sSub>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𝒏</m:t>
                        </m:r>
                      </m:e>
                    </m:d>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𝑷</m:t>
                    </m:r>
                    <m:d>
                      <m:dPr>
                        <m:ctrlPr>
                          <a:rPr lang="en-US" altLang="zh-CN" sz="2000" b="1" i="1" smtClean="0">
                            <a:latin typeface="Cambria Math" panose="02040503050406030204" pitchFamily="18" charset="0"/>
                          </a:rPr>
                        </m:ctrlPr>
                      </m:dPr>
                      <m:e>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𝑻</m:t>
                            </m:r>
                          </m:e>
                          <m:sub>
                            <m:r>
                              <a:rPr lang="en-US" altLang="zh-CN" sz="2000" b="1" i="1" smtClean="0">
                                <a:latin typeface="Cambria Math" panose="02040503050406030204" pitchFamily="18" charset="0"/>
                              </a:rPr>
                              <m:t>𝒊𝒋</m:t>
                            </m:r>
                          </m:sub>
                        </m:sSub>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𝒏</m:t>
                        </m:r>
                        <m:r>
                          <m:rPr>
                            <m:lit/>
                          </m:rPr>
                          <a:rPr lang="en-US" altLang="zh-CN" sz="2000" b="1" i="1" smtClean="0">
                            <a:latin typeface="Cambria Math" panose="02040503050406030204" pitchFamily="18" charset="0"/>
                          </a:rPr>
                          <m:t>|</m:t>
                        </m:r>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𝑿</m:t>
                            </m:r>
                          </m:e>
                          <m:sub>
                            <m:r>
                              <a:rPr lang="en-US" altLang="zh-CN" sz="2000" b="1" i="1" smtClean="0">
                                <a:latin typeface="Cambria Math" panose="02040503050406030204" pitchFamily="18" charset="0"/>
                              </a:rPr>
                              <m:t>𝟎</m:t>
                            </m:r>
                          </m:sub>
                        </m:sSub>
                        <m:r>
                          <a:rPr lang="en-US" altLang="zh-CN" sz="2000" b="1" i="1" smtClean="0">
                            <a:latin typeface="Cambria Math" panose="02040503050406030204" pitchFamily="18" charset="0"/>
                          </a:rPr>
                          <m:t>=</m:t>
                        </m:r>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𝒂</m:t>
                            </m:r>
                          </m:e>
                          <m:sub>
                            <m:r>
                              <a:rPr lang="en-US" altLang="zh-CN" sz="2000" b="1" i="1" smtClean="0">
                                <a:latin typeface="Cambria Math" panose="02040503050406030204" pitchFamily="18" charset="0"/>
                              </a:rPr>
                              <m:t>𝒊</m:t>
                            </m:r>
                          </m:sub>
                        </m:sSub>
                      </m:e>
                    </m:d>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𝟎</m:t>
                    </m:r>
                  </m:oMath>
                </a14:m>
                <a:r>
                  <a:rPr lang="zh-CN" altLang="en-US" sz="2000" dirty="0"/>
                  <a:t>表示从状态</a:t>
                </a:r>
                <a14:m>
                  <m:oMath xmlns:m="http://schemas.openxmlformats.org/officeDocument/2006/math">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𝒂</m:t>
                        </m:r>
                      </m:e>
                      <m:sub>
                        <m:r>
                          <a:rPr lang="en-US" altLang="zh-CN" sz="2000" b="1" i="1" smtClean="0">
                            <a:latin typeface="Cambria Math" panose="02040503050406030204" pitchFamily="18" charset="0"/>
                          </a:rPr>
                          <m:t>𝒊</m:t>
                        </m:r>
                      </m:sub>
                    </m:sSub>
                  </m:oMath>
                </a14:m>
                <a:r>
                  <a:rPr lang="zh-CN" altLang="en-US" sz="2000" dirty="0"/>
                  <a:t>出发在</a:t>
                </a:r>
                <a14:m>
                  <m:oMath xmlns:m="http://schemas.openxmlformats.org/officeDocument/2006/math">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𝑻</m:t>
                        </m:r>
                      </m:e>
                      <m:sub>
                        <m:r>
                          <a:rPr lang="en-US" altLang="zh-CN" sz="2000" b="1" i="1" smtClean="0">
                            <a:latin typeface="Cambria Math" panose="02040503050406030204" pitchFamily="18" charset="0"/>
                          </a:rPr>
                          <m:t>𝒊𝒋</m:t>
                        </m:r>
                      </m:sub>
                    </m:sSub>
                  </m:oMath>
                </a14:m>
                <a:r>
                  <a:rPr lang="zh-CN" altLang="en-US" sz="2000" dirty="0"/>
                  <a:t>时刻首次进入状态</a:t>
                </a:r>
                <a14:m>
                  <m:oMath xmlns:m="http://schemas.openxmlformats.org/officeDocument/2006/math">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𝒂</m:t>
                        </m:r>
                      </m:e>
                      <m:sub>
                        <m:r>
                          <a:rPr lang="en-US" altLang="zh-CN" sz="2000" b="1" i="1" smtClean="0">
                            <a:latin typeface="Cambria Math" panose="02040503050406030204" pitchFamily="18" charset="0"/>
                          </a:rPr>
                          <m:t>𝒋</m:t>
                        </m:r>
                      </m:sub>
                    </m:sSub>
                  </m:oMath>
                </a14:m>
                <a:r>
                  <a:rPr lang="zh-CN" altLang="en-US" sz="2000" dirty="0"/>
                  <a:t>的概率</a:t>
                </a:r>
                <a:endParaRPr lang="en-US" altLang="zh-CN" sz="2000" dirty="0"/>
              </a:p>
              <a:p>
                <a:pPr lvl="1"/>
                <a:r>
                  <a:rPr lang="zh-CN" altLang="en-US" sz="2000" dirty="0">
                    <a:solidFill>
                      <a:srgbClr val="FF0000"/>
                    </a:solidFill>
                  </a:rPr>
                  <a:t>定义</a:t>
                </a:r>
                <a:r>
                  <a:rPr lang="zh-CN" altLang="en-US" sz="2000" dirty="0"/>
                  <a:t>：</a:t>
                </a:r>
                <a14:m>
                  <m:oMath xmlns:m="http://schemas.openxmlformats.org/officeDocument/2006/math">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𝒇</m:t>
                        </m:r>
                      </m:e>
                      <m:sub>
                        <m:r>
                          <a:rPr lang="en-US" altLang="zh-CN" sz="2000" b="1" i="1" smtClean="0">
                            <a:latin typeface="Cambria Math" panose="02040503050406030204" pitchFamily="18" charset="0"/>
                          </a:rPr>
                          <m:t>𝒊𝒋</m:t>
                        </m:r>
                      </m:sub>
                    </m:sSub>
                    <m:r>
                      <a:rPr lang="en-US" altLang="zh-CN" sz="2000" b="1" i="1" smtClean="0">
                        <a:latin typeface="Cambria Math" panose="02040503050406030204" pitchFamily="18" charset="0"/>
                      </a:rPr>
                      <m:t>=</m:t>
                    </m:r>
                    <m:nary>
                      <m:naryPr>
                        <m:chr m:val="∑"/>
                        <m:supHide m:val="on"/>
                        <m:ctrlPr>
                          <a:rPr lang="en-US" altLang="zh-CN" sz="2000" b="1" i="1" smtClean="0">
                            <a:latin typeface="Cambria Math" panose="02040503050406030204" pitchFamily="18" charset="0"/>
                          </a:rPr>
                        </m:ctrlPr>
                      </m:naryPr>
                      <m:sub>
                        <m:r>
                          <a:rPr lang="en-US" altLang="zh-CN" sz="2000" b="1" i="1" smtClean="0">
                            <a:latin typeface="Cambria Math" panose="02040503050406030204" pitchFamily="18" charset="0"/>
                          </a:rPr>
                          <m:t>𝟏</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𝒏</m:t>
                        </m:r>
                        <m:r>
                          <a:rPr lang="en-US" altLang="zh-CN" sz="2000" b="1" i="1" smtClean="0">
                            <a:latin typeface="Cambria Math" panose="02040503050406030204" pitchFamily="18" charset="0"/>
                          </a:rPr>
                          <m:t>&lt;∞</m:t>
                        </m:r>
                      </m:sub>
                      <m:sup/>
                      <m:e>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𝒇</m:t>
                            </m:r>
                          </m:e>
                          <m:sub>
                            <m:r>
                              <a:rPr lang="en-US" altLang="zh-CN" sz="2000" b="1" i="1" smtClean="0">
                                <a:latin typeface="Cambria Math" panose="02040503050406030204" pitchFamily="18" charset="0"/>
                              </a:rPr>
                              <m:t>𝒊𝒋</m:t>
                            </m:r>
                          </m:sub>
                        </m:sSub>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𝒏</m:t>
                        </m:r>
                        <m:r>
                          <a:rPr lang="en-US" altLang="zh-CN" sz="2000" b="1" i="1" smtClean="0">
                            <a:latin typeface="Cambria Math" panose="02040503050406030204" pitchFamily="18" charset="0"/>
                          </a:rPr>
                          <m:t>)</m:t>
                        </m:r>
                      </m:e>
                    </m:nary>
                  </m:oMath>
                </a14:m>
                <a:r>
                  <a:rPr lang="zh-CN" altLang="en-US" sz="2000" dirty="0"/>
                  <a:t>表示系统自状态</a:t>
                </a:r>
                <a14:m>
                  <m:oMath xmlns:m="http://schemas.openxmlformats.org/officeDocument/2006/math">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𝒂</m:t>
                        </m:r>
                      </m:e>
                      <m:sub>
                        <m:r>
                          <a:rPr lang="en-US" altLang="zh-CN" sz="2000" b="1" i="1" smtClean="0">
                            <a:latin typeface="Cambria Math" panose="02040503050406030204" pitchFamily="18" charset="0"/>
                          </a:rPr>
                          <m:t>𝒊</m:t>
                        </m:r>
                      </m:sub>
                    </m:sSub>
                  </m:oMath>
                </a14:m>
                <a:r>
                  <a:rPr lang="zh-CN" altLang="en-US" sz="2000" dirty="0"/>
                  <a:t>迟早到达状态</a:t>
                </a:r>
                <a14:m>
                  <m:oMath xmlns:m="http://schemas.openxmlformats.org/officeDocument/2006/math">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𝒂</m:t>
                        </m:r>
                      </m:e>
                      <m:sub>
                        <m:r>
                          <a:rPr lang="en-US" altLang="zh-CN" sz="2000" b="1" i="1" smtClean="0">
                            <a:latin typeface="Cambria Math" panose="02040503050406030204" pitchFamily="18" charset="0"/>
                          </a:rPr>
                          <m:t>𝒋</m:t>
                        </m:r>
                      </m:sub>
                    </m:sSub>
                  </m:oMath>
                </a14:m>
                <a:r>
                  <a:rPr lang="zh-CN" altLang="en-US" sz="2000" dirty="0"/>
                  <a:t>的概率</a:t>
                </a:r>
                <a:endParaRPr lang="en-US" altLang="zh-CN" sz="2000" dirty="0"/>
              </a:p>
              <a:p>
                <a:pPr lvl="2"/>
                <a:r>
                  <a:rPr lang="zh-CN" altLang="en-US" sz="1800" dirty="0"/>
                  <a:t>若</a:t>
                </a:r>
                <a14:m>
                  <m:oMath xmlns:m="http://schemas.openxmlformats.org/officeDocument/2006/math">
                    <m:r>
                      <a:rPr lang="en-US" altLang="zh-CN" sz="1800" b="1" i="1" smtClean="0">
                        <a:latin typeface="Cambria Math" panose="02040503050406030204" pitchFamily="18" charset="0"/>
                      </a:rPr>
                      <m:t>𝒋</m:t>
                    </m:r>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𝒊</m:t>
                    </m:r>
                  </m:oMath>
                </a14:m>
                <a:r>
                  <a:rPr lang="zh-CN" altLang="en-US" sz="1800" dirty="0"/>
                  <a:t>，表示从状态</a:t>
                </a:r>
                <a14:m>
                  <m:oMath xmlns:m="http://schemas.openxmlformats.org/officeDocument/2006/math">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𝒂</m:t>
                        </m:r>
                      </m:e>
                      <m:sub>
                        <m:r>
                          <a:rPr lang="en-US" altLang="zh-CN" sz="1800" b="1" i="1" smtClean="0">
                            <a:latin typeface="Cambria Math" panose="02040503050406030204" pitchFamily="18" charset="0"/>
                          </a:rPr>
                          <m:t>𝒊</m:t>
                        </m:r>
                      </m:sub>
                    </m:sSub>
                  </m:oMath>
                </a14:m>
                <a:r>
                  <a:rPr lang="zh-CN" altLang="en-US" sz="1800" dirty="0"/>
                  <a:t>出发经有限步迟早返回状态</a:t>
                </a:r>
                <a14:m>
                  <m:oMath xmlns:m="http://schemas.openxmlformats.org/officeDocument/2006/math">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𝒂</m:t>
                        </m:r>
                      </m:e>
                      <m:sub>
                        <m:r>
                          <a:rPr lang="en-US" altLang="zh-CN" sz="1800" b="1" i="1" smtClean="0">
                            <a:latin typeface="Cambria Math" panose="02040503050406030204" pitchFamily="18" charset="0"/>
                          </a:rPr>
                          <m:t>𝒋</m:t>
                        </m:r>
                      </m:sub>
                    </m:sSub>
                  </m:oMath>
                </a14:m>
                <a:r>
                  <a:rPr lang="zh-CN" altLang="en-US" sz="1800" dirty="0"/>
                  <a:t>的概率，故</a:t>
                </a:r>
                <a14:m>
                  <m:oMath xmlns:m="http://schemas.openxmlformats.org/officeDocument/2006/math">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𝒂</m:t>
                        </m:r>
                      </m:e>
                      <m:sub>
                        <m:r>
                          <a:rPr lang="en-US" altLang="zh-CN" sz="1800" b="1" i="1" smtClean="0">
                            <a:latin typeface="Cambria Math" panose="02040503050406030204" pitchFamily="18" charset="0"/>
                          </a:rPr>
                          <m:t>𝒊𝒋</m:t>
                        </m:r>
                      </m:sub>
                    </m:sSub>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𝟎</m:t>
                    </m:r>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𝟏</m:t>
                    </m:r>
                    <m:r>
                      <a:rPr lang="en-US" altLang="zh-CN" sz="1800" b="1" i="1" smtClean="0">
                        <a:latin typeface="Cambria Math" panose="02040503050406030204" pitchFamily="18" charset="0"/>
                      </a:rPr>
                      <m:t>]</m:t>
                    </m:r>
                  </m:oMath>
                </a14:m>
                <a:endParaRPr lang="en-US" altLang="zh-CN" sz="1800" dirty="0"/>
              </a:p>
              <a:p>
                <a:pPr lvl="2"/>
                <a14:m>
                  <m:oMath xmlns:m="http://schemas.openxmlformats.org/officeDocument/2006/math">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𝒇</m:t>
                        </m:r>
                      </m:e>
                      <m:sub>
                        <m:r>
                          <a:rPr lang="en-US" altLang="zh-CN" sz="1800" b="1" i="1" smtClean="0">
                            <a:latin typeface="Cambria Math" panose="02040503050406030204" pitchFamily="18" charset="0"/>
                          </a:rPr>
                          <m:t>𝒊𝒊</m:t>
                        </m:r>
                      </m:sub>
                    </m:sSub>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𝟏</m:t>
                    </m:r>
                  </m:oMath>
                </a14:m>
                <a:r>
                  <a:rPr lang="en-US" altLang="zh-CN" sz="1800" dirty="0"/>
                  <a:t>,</a:t>
                </a:r>
                <a:r>
                  <a:rPr lang="zh-CN" altLang="en-US" sz="1800" dirty="0"/>
                  <a:t>称</a:t>
                </a:r>
                <a14:m>
                  <m:oMath xmlns:m="http://schemas.openxmlformats.org/officeDocument/2006/math">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𝒂</m:t>
                        </m:r>
                      </m:e>
                      <m:sub>
                        <m:r>
                          <a:rPr lang="en-US" altLang="zh-CN" sz="1800" b="1" i="1" smtClean="0">
                            <a:latin typeface="Cambria Math" panose="02040503050406030204" pitchFamily="18" charset="0"/>
                          </a:rPr>
                          <m:t>𝒊</m:t>
                        </m:r>
                      </m:sub>
                    </m:sSub>
                  </m:oMath>
                </a14:m>
                <a:r>
                  <a:rPr lang="zh-CN" altLang="en-US" sz="1800" dirty="0"/>
                  <a:t>为</a:t>
                </a:r>
                <a:r>
                  <a:rPr lang="zh-CN" altLang="en-US" sz="1800" dirty="0">
                    <a:solidFill>
                      <a:srgbClr val="FF0000"/>
                    </a:solidFill>
                  </a:rPr>
                  <a:t>常返态</a:t>
                </a:r>
                <a:r>
                  <a:rPr lang="zh-CN" altLang="en-US" sz="1800" dirty="0"/>
                  <a:t>；</a:t>
                </a:r>
                <a14:m>
                  <m:oMath xmlns:m="http://schemas.openxmlformats.org/officeDocument/2006/math">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𝒇</m:t>
                        </m:r>
                      </m:e>
                      <m:sub>
                        <m:r>
                          <a:rPr lang="en-US" altLang="zh-CN" sz="1800" b="1" i="1" smtClean="0">
                            <a:latin typeface="Cambria Math" panose="02040503050406030204" pitchFamily="18" charset="0"/>
                          </a:rPr>
                          <m:t>𝒊𝒊</m:t>
                        </m:r>
                      </m:sub>
                    </m:sSub>
                    <m:r>
                      <a:rPr lang="en-US" altLang="zh-CN" sz="1800" b="1" i="1" smtClean="0">
                        <a:latin typeface="Cambria Math" panose="02040503050406030204" pitchFamily="18" charset="0"/>
                      </a:rPr>
                      <m:t>&lt;</m:t>
                    </m:r>
                    <m:r>
                      <a:rPr lang="en-US" altLang="zh-CN" sz="1800" b="1" i="1" smtClean="0">
                        <a:latin typeface="Cambria Math" panose="02040503050406030204" pitchFamily="18" charset="0"/>
                      </a:rPr>
                      <m:t>𝟏</m:t>
                    </m:r>
                  </m:oMath>
                </a14:m>
                <a:r>
                  <a:rPr lang="en-US" altLang="zh-CN" sz="1800" dirty="0"/>
                  <a:t>,</a:t>
                </a:r>
                <a:r>
                  <a:rPr lang="zh-CN" altLang="en-US" sz="1800" dirty="0"/>
                  <a:t>则称为</a:t>
                </a:r>
                <a:r>
                  <a:rPr lang="zh-CN" altLang="en-US" sz="1800" dirty="0">
                    <a:solidFill>
                      <a:srgbClr val="FF0000"/>
                    </a:solidFill>
                  </a:rPr>
                  <a:t>非常返态</a:t>
                </a:r>
                <a:r>
                  <a:rPr lang="zh-CN" altLang="en-US" sz="1800" dirty="0"/>
                  <a:t>，或称</a:t>
                </a:r>
                <a:r>
                  <a:rPr lang="zh-CN" altLang="en-US" sz="1800" dirty="0">
                    <a:solidFill>
                      <a:srgbClr val="FF0000"/>
                    </a:solidFill>
                  </a:rPr>
                  <a:t>滑过态</a:t>
                </a:r>
                <a:endParaRPr lang="en-US" altLang="zh-CN" sz="1800" dirty="0">
                  <a:solidFill>
                    <a:srgbClr val="FF0000"/>
                  </a:solidFill>
                </a:endParaRPr>
              </a:p>
              <a:p>
                <a:pPr lvl="1"/>
                <a:r>
                  <a:rPr lang="zh-CN" altLang="en-US" sz="2000" dirty="0">
                    <a:solidFill>
                      <a:srgbClr val="FF0000"/>
                    </a:solidFill>
                  </a:rPr>
                  <a:t>定理</a:t>
                </a:r>
                <a:r>
                  <a:rPr lang="zh-CN" altLang="en-US" sz="2000" dirty="0"/>
                  <a:t>：状态</a:t>
                </a:r>
                <a14:m>
                  <m:oMath xmlns:m="http://schemas.openxmlformats.org/officeDocument/2006/math">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𝒂</m:t>
                        </m:r>
                      </m:e>
                      <m:sub>
                        <m:r>
                          <a:rPr lang="en-US" altLang="zh-CN" sz="2000" b="1" i="1" smtClean="0">
                            <a:latin typeface="Cambria Math" panose="02040503050406030204" pitchFamily="18" charset="0"/>
                          </a:rPr>
                          <m:t>𝒊</m:t>
                        </m:r>
                      </m:sub>
                    </m:sSub>
                  </m:oMath>
                </a14:m>
                <a:r>
                  <a:rPr lang="zh-CN" altLang="en-US" sz="2000" dirty="0"/>
                  <a:t>是常返态的充要条件是</a:t>
                </a:r>
                <a14:m>
                  <m:oMath xmlns:m="http://schemas.openxmlformats.org/officeDocument/2006/math">
                    <m:nary>
                      <m:naryPr>
                        <m:chr m:val="∑"/>
                        <m:ctrlPr>
                          <a:rPr lang="en-US" altLang="zh-CN" sz="2000" b="1" i="1" smtClean="0">
                            <a:latin typeface="Cambria Math" panose="02040503050406030204" pitchFamily="18" charset="0"/>
                          </a:rPr>
                        </m:ctrlPr>
                      </m:naryPr>
                      <m:sub>
                        <m:r>
                          <a:rPr lang="en-US" altLang="zh-CN" sz="2000" b="1" i="1" smtClean="0">
                            <a:latin typeface="Cambria Math" panose="02040503050406030204" pitchFamily="18" charset="0"/>
                          </a:rPr>
                          <m:t>𝒏</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𝟎</m:t>
                        </m:r>
                      </m:sub>
                      <m:sup>
                        <m:r>
                          <a:rPr lang="en-US" altLang="zh-CN" sz="2000" b="1" i="1" smtClean="0">
                            <a:latin typeface="Cambria Math" panose="02040503050406030204" pitchFamily="18" charset="0"/>
                          </a:rPr>
                          <m:t>∞</m:t>
                        </m:r>
                      </m:sup>
                      <m:e>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𝒑</m:t>
                            </m:r>
                          </m:e>
                          <m:sub>
                            <m:r>
                              <a:rPr lang="en-US" altLang="zh-CN" sz="2000" b="1" i="1" smtClean="0">
                                <a:latin typeface="Cambria Math" panose="02040503050406030204" pitchFamily="18" charset="0"/>
                              </a:rPr>
                              <m:t>𝒊𝒊</m:t>
                            </m:r>
                          </m:sub>
                        </m:sSub>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𝒏</m:t>
                            </m:r>
                          </m:e>
                        </m:d>
                        <m:r>
                          <a:rPr lang="en-US" altLang="zh-CN" sz="2000" b="1" i="1" smtClean="0">
                            <a:latin typeface="Cambria Math" panose="02040503050406030204" pitchFamily="18" charset="0"/>
                          </a:rPr>
                          <m:t>=∞</m:t>
                        </m:r>
                      </m:e>
                    </m:nary>
                  </m:oMath>
                </a14:m>
                <a:r>
                  <a:rPr lang="en-US" altLang="zh-CN" sz="2000" dirty="0"/>
                  <a:t>;</a:t>
                </a:r>
                <a:r>
                  <a:rPr lang="zh-CN" altLang="en-US" sz="2000" dirty="0"/>
                  <a:t>如果状态是非常返态，则</a:t>
                </a:r>
                <a14:m>
                  <m:oMath xmlns:m="http://schemas.openxmlformats.org/officeDocument/2006/math">
                    <m:nary>
                      <m:naryPr>
                        <m:chr m:val="∑"/>
                        <m:ctrlPr>
                          <a:rPr lang="en-US" altLang="zh-CN" sz="2000" b="1" i="1" smtClean="0">
                            <a:latin typeface="Cambria Math" panose="02040503050406030204" pitchFamily="18" charset="0"/>
                          </a:rPr>
                        </m:ctrlPr>
                      </m:naryPr>
                      <m:sub>
                        <m:r>
                          <a:rPr lang="en-US" altLang="zh-CN" sz="2000" b="1" i="1" smtClean="0">
                            <a:latin typeface="Cambria Math" panose="02040503050406030204" pitchFamily="18" charset="0"/>
                          </a:rPr>
                          <m:t>𝒏</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𝟎</m:t>
                        </m:r>
                      </m:sub>
                      <m:sup>
                        <m:r>
                          <a:rPr lang="en-US" altLang="zh-CN" sz="2000" b="1" i="1" smtClean="0">
                            <a:latin typeface="Cambria Math" panose="02040503050406030204" pitchFamily="18" charset="0"/>
                          </a:rPr>
                          <m:t>∞</m:t>
                        </m:r>
                      </m:sup>
                      <m:e>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𝒑</m:t>
                            </m:r>
                          </m:e>
                          <m:sub>
                            <m:r>
                              <a:rPr lang="en-US" altLang="zh-CN" sz="2000" b="1" i="1" smtClean="0">
                                <a:latin typeface="Cambria Math" panose="02040503050406030204" pitchFamily="18" charset="0"/>
                              </a:rPr>
                              <m:t>𝒊𝒊</m:t>
                            </m:r>
                          </m:sub>
                        </m:sSub>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𝒏</m:t>
                            </m:r>
                          </m:e>
                        </m:d>
                        <m:r>
                          <a:rPr lang="en-US" altLang="zh-CN" sz="2000" b="1" i="1" smtClean="0">
                            <a:latin typeface="Cambria Math" panose="02040503050406030204" pitchFamily="18" charset="0"/>
                          </a:rPr>
                          <m:t>=</m:t>
                        </m:r>
                        <m:f>
                          <m:fPr>
                            <m:ctrlPr>
                              <a:rPr lang="en-US" altLang="zh-CN" sz="2000" b="1" i="1" smtClean="0">
                                <a:latin typeface="Cambria Math" panose="02040503050406030204" pitchFamily="18" charset="0"/>
                              </a:rPr>
                            </m:ctrlPr>
                          </m:fPr>
                          <m:num>
                            <m:r>
                              <a:rPr lang="en-US" altLang="zh-CN" sz="2000" b="1" i="1" smtClean="0">
                                <a:latin typeface="Cambria Math" panose="02040503050406030204" pitchFamily="18" charset="0"/>
                              </a:rPr>
                              <m:t>𝟏</m:t>
                            </m:r>
                          </m:num>
                          <m:den>
                            <m:r>
                              <a:rPr lang="en-US" altLang="zh-CN" sz="2000" b="1" i="1" smtClean="0">
                                <a:latin typeface="Cambria Math" panose="02040503050406030204" pitchFamily="18" charset="0"/>
                              </a:rPr>
                              <m:t>𝟏</m:t>
                            </m:r>
                            <m:r>
                              <a:rPr lang="en-US" altLang="zh-CN" sz="2000" b="1" i="1" smtClean="0">
                                <a:latin typeface="Cambria Math" panose="02040503050406030204" pitchFamily="18" charset="0"/>
                              </a:rPr>
                              <m:t>−</m:t>
                            </m:r>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𝒇</m:t>
                                </m:r>
                              </m:e>
                              <m:sub>
                                <m:r>
                                  <a:rPr lang="en-US" altLang="zh-CN" sz="2000" b="1" i="1" smtClean="0">
                                    <a:latin typeface="Cambria Math" panose="02040503050406030204" pitchFamily="18" charset="0"/>
                                  </a:rPr>
                                  <m:t>𝒊𝒊</m:t>
                                </m:r>
                              </m:sub>
                            </m:sSub>
                          </m:den>
                        </m:f>
                        <m:r>
                          <a:rPr lang="en-US" altLang="zh-CN" sz="2000" b="1" i="1" smtClean="0">
                            <a:latin typeface="Cambria Math" panose="02040503050406030204" pitchFamily="18" charset="0"/>
                          </a:rPr>
                          <m:t>&lt;∞</m:t>
                        </m:r>
                      </m:e>
                    </m:nary>
                  </m:oMath>
                </a14:m>
                <a:endParaRPr lang="en-US" altLang="zh-CN" sz="2000" dirty="0"/>
              </a:p>
              <a:p>
                <a:pPr lvl="1"/>
                <a:r>
                  <a:rPr lang="zh-CN" altLang="en-US" sz="2000" dirty="0"/>
                  <a:t>对于常返态，可以计算出平均返回时间</a:t>
                </a:r>
                <a14:m>
                  <m:oMath xmlns:m="http://schemas.openxmlformats.org/officeDocument/2006/math">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𝝁</m:t>
                        </m:r>
                      </m:e>
                      <m:sub>
                        <m:r>
                          <a:rPr lang="en-US" altLang="zh-CN" sz="2000" b="1" i="1" smtClean="0">
                            <a:latin typeface="Cambria Math" panose="02040503050406030204" pitchFamily="18" charset="0"/>
                          </a:rPr>
                          <m:t>𝒊</m:t>
                        </m:r>
                      </m:sub>
                    </m:sSub>
                  </m:oMath>
                </a14:m>
                <a:r>
                  <a:rPr lang="en-US" altLang="zh-CN" sz="2000" dirty="0"/>
                  <a:t>:</a:t>
                </a:r>
              </a:p>
              <a:p>
                <a:pPr lvl="1"/>
                <a14:m>
                  <m:oMath xmlns:m="http://schemas.openxmlformats.org/officeDocument/2006/math">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𝝁</m:t>
                        </m:r>
                      </m:e>
                      <m:sub>
                        <m:r>
                          <a:rPr lang="en-US" altLang="zh-CN" sz="2000" b="1" i="1" smtClean="0">
                            <a:latin typeface="Cambria Math" panose="02040503050406030204" pitchFamily="18" charset="0"/>
                          </a:rPr>
                          <m:t>𝒊</m:t>
                        </m:r>
                      </m:sub>
                    </m:sSub>
                    <m:r>
                      <a:rPr lang="en-US" altLang="zh-CN" sz="2000" b="1" i="1" smtClean="0">
                        <a:latin typeface="Cambria Math" panose="02040503050406030204" pitchFamily="18" charset="0"/>
                      </a:rPr>
                      <m:t>=</m:t>
                    </m:r>
                    <m:nary>
                      <m:naryPr>
                        <m:chr m:val="∑"/>
                        <m:ctrlPr>
                          <a:rPr lang="en-US" altLang="zh-CN" sz="2000" b="1" i="1" smtClean="0">
                            <a:latin typeface="Cambria Math" panose="02040503050406030204" pitchFamily="18" charset="0"/>
                          </a:rPr>
                        </m:ctrlPr>
                      </m:naryPr>
                      <m:sub>
                        <m:r>
                          <a:rPr lang="en-US" altLang="zh-CN" sz="2000" b="1" i="1" smtClean="0">
                            <a:latin typeface="Cambria Math" panose="02040503050406030204" pitchFamily="18" charset="0"/>
                          </a:rPr>
                          <m:t>𝒏</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𝟏</m:t>
                        </m:r>
                      </m:sub>
                      <m:sup>
                        <m:r>
                          <a:rPr lang="en-US" altLang="zh-CN" sz="2000" b="1" i="1" smtClean="0">
                            <a:latin typeface="Cambria Math" panose="02040503050406030204" pitchFamily="18" charset="0"/>
                          </a:rPr>
                          <m:t>∞</m:t>
                        </m:r>
                      </m:sup>
                      <m:e>
                        <m:r>
                          <a:rPr lang="en-US" altLang="zh-CN" sz="2000" b="1" i="1" smtClean="0">
                            <a:latin typeface="Cambria Math" panose="02040503050406030204" pitchFamily="18" charset="0"/>
                          </a:rPr>
                          <m:t>𝒏</m:t>
                        </m:r>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𝒇</m:t>
                            </m:r>
                          </m:e>
                          <m:sub>
                            <m:r>
                              <a:rPr lang="en-US" altLang="zh-CN" sz="2000" b="1" i="1" smtClean="0">
                                <a:latin typeface="Cambria Math" panose="02040503050406030204" pitchFamily="18" charset="0"/>
                              </a:rPr>
                              <m:t>𝒊𝒊</m:t>
                            </m:r>
                          </m:sub>
                        </m:sSub>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𝒏</m:t>
                        </m:r>
                        <m:r>
                          <a:rPr lang="en-US" altLang="zh-CN" sz="2000" b="1" i="1" smtClean="0">
                            <a:latin typeface="Cambria Math" panose="02040503050406030204" pitchFamily="18" charset="0"/>
                          </a:rPr>
                          <m:t>)</m:t>
                        </m:r>
                      </m:e>
                    </m:nary>
                  </m:oMath>
                </a14:m>
                <a:endParaRPr lang="en-US" altLang="zh-CN" sz="2000" dirty="0"/>
              </a:p>
              <a:p>
                <a:pPr lvl="1"/>
                <a:r>
                  <a:rPr lang="zh-CN" altLang="en-US" sz="2000" dirty="0"/>
                  <a:t>根据平均返回时间，常返态分类两类</a:t>
                </a:r>
                <a:endParaRPr lang="en-US" altLang="zh-CN" sz="2000" dirty="0"/>
              </a:p>
              <a:p>
                <a:pPr lvl="2"/>
                <a:r>
                  <a:rPr lang="zh-CN" altLang="en-US" sz="1600" dirty="0"/>
                  <a:t>平均返回时间是有限的：</a:t>
                </a:r>
                <a14:m>
                  <m:oMath xmlns:m="http://schemas.openxmlformats.org/officeDocument/2006/math">
                    <m:sSub>
                      <m:sSubPr>
                        <m:ctrlPr>
                          <a:rPr lang="en-US" altLang="zh-CN" sz="1600" b="1" i="1" smtClean="0">
                            <a:latin typeface="Cambria Math" panose="02040503050406030204" pitchFamily="18" charset="0"/>
                          </a:rPr>
                        </m:ctrlPr>
                      </m:sSubPr>
                      <m:e>
                        <m:r>
                          <a:rPr lang="en-US" altLang="zh-CN" sz="1600" b="1" i="1" smtClean="0">
                            <a:latin typeface="Cambria Math" panose="02040503050406030204" pitchFamily="18" charset="0"/>
                          </a:rPr>
                          <m:t>𝝁</m:t>
                        </m:r>
                      </m:e>
                      <m:sub>
                        <m:r>
                          <a:rPr lang="en-US" altLang="zh-CN" sz="1600" b="1" i="1" smtClean="0">
                            <a:latin typeface="Cambria Math" panose="02040503050406030204" pitchFamily="18" charset="0"/>
                          </a:rPr>
                          <m:t>𝒊</m:t>
                        </m:r>
                      </m:sub>
                    </m:sSub>
                    <m:r>
                      <a:rPr lang="en-US" altLang="zh-CN" sz="1600" b="1" i="1" smtClean="0">
                        <a:latin typeface="Cambria Math" panose="02040503050406030204" pitchFamily="18" charset="0"/>
                      </a:rPr>
                      <m:t>&lt;∞</m:t>
                    </m:r>
                  </m:oMath>
                </a14:m>
                <a:r>
                  <a:rPr lang="zh-CN" altLang="en-US" sz="1600" dirty="0"/>
                  <a:t>，称为</a:t>
                </a:r>
                <a:r>
                  <a:rPr lang="zh-CN" altLang="en-US" sz="1600" dirty="0">
                    <a:solidFill>
                      <a:srgbClr val="FF0000"/>
                    </a:solidFill>
                  </a:rPr>
                  <a:t>正常返</a:t>
                </a:r>
                <a:endParaRPr lang="en-US" altLang="zh-CN" sz="1600" dirty="0">
                  <a:solidFill>
                    <a:srgbClr val="FF0000"/>
                  </a:solidFill>
                </a:endParaRPr>
              </a:p>
              <a:p>
                <a:pPr lvl="2"/>
                <a:r>
                  <a:rPr lang="zh-CN" altLang="en-US" sz="1600" dirty="0"/>
                  <a:t>平均返回时间是：</a:t>
                </a:r>
                <a14:m>
                  <m:oMath xmlns:m="http://schemas.openxmlformats.org/officeDocument/2006/math">
                    <m:sSub>
                      <m:sSubPr>
                        <m:ctrlPr>
                          <a:rPr lang="en-US" altLang="zh-CN" sz="1600" b="1" i="1" smtClean="0">
                            <a:latin typeface="Cambria Math" panose="02040503050406030204" pitchFamily="18" charset="0"/>
                          </a:rPr>
                        </m:ctrlPr>
                      </m:sSubPr>
                      <m:e>
                        <m:r>
                          <a:rPr lang="en-US" altLang="zh-CN" sz="1600" b="1" i="1" smtClean="0">
                            <a:latin typeface="Cambria Math" panose="02040503050406030204" pitchFamily="18" charset="0"/>
                          </a:rPr>
                          <m:t>𝝁</m:t>
                        </m:r>
                      </m:e>
                      <m:sub>
                        <m:r>
                          <a:rPr lang="en-US" altLang="zh-CN" sz="1600" b="1" i="1" smtClean="0">
                            <a:latin typeface="Cambria Math" panose="02040503050406030204" pitchFamily="18" charset="0"/>
                          </a:rPr>
                          <m:t>𝒊</m:t>
                        </m:r>
                      </m:sub>
                    </m:sSub>
                    <m:r>
                      <a:rPr lang="en-US" altLang="zh-CN" sz="1600" b="1" i="1" smtClean="0">
                        <a:latin typeface="Cambria Math" panose="02040503050406030204" pitchFamily="18" charset="0"/>
                      </a:rPr>
                      <m:t>→∞,</m:t>
                    </m:r>
                    <m:r>
                      <a:rPr lang="zh-CN" altLang="en-US" sz="1600" b="1" i="1" smtClean="0">
                        <a:latin typeface="Cambria Math" panose="02040503050406030204" pitchFamily="18" charset="0"/>
                      </a:rPr>
                      <m:t>或</m:t>
                    </m:r>
                    <m:f>
                      <m:fPr>
                        <m:ctrlPr>
                          <a:rPr lang="en-US" altLang="zh-CN" sz="1600" b="1" i="1" smtClean="0">
                            <a:latin typeface="Cambria Math" panose="02040503050406030204" pitchFamily="18" charset="0"/>
                          </a:rPr>
                        </m:ctrlPr>
                      </m:fPr>
                      <m:num>
                        <m:r>
                          <a:rPr lang="en-US" altLang="zh-CN" sz="1600" b="1" i="1" smtClean="0">
                            <a:latin typeface="Cambria Math" panose="02040503050406030204" pitchFamily="18" charset="0"/>
                          </a:rPr>
                          <m:t>𝟏</m:t>
                        </m:r>
                      </m:num>
                      <m:den>
                        <m:sSub>
                          <m:sSubPr>
                            <m:ctrlPr>
                              <a:rPr lang="en-US" altLang="zh-CN" sz="1600" b="1" i="1" smtClean="0">
                                <a:latin typeface="Cambria Math" panose="02040503050406030204" pitchFamily="18" charset="0"/>
                              </a:rPr>
                            </m:ctrlPr>
                          </m:sSubPr>
                          <m:e>
                            <m:r>
                              <a:rPr lang="en-US" altLang="zh-CN" sz="1600" b="1" i="1" smtClean="0">
                                <a:latin typeface="Cambria Math" panose="02040503050406030204" pitchFamily="18" charset="0"/>
                              </a:rPr>
                              <m:t>𝝁</m:t>
                            </m:r>
                          </m:e>
                          <m:sub>
                            <m:r>
                              <a:rPr lang="en-US" altLang="zh-CN" sz="1600" b="1" i="1" smtClean="0">
                                <a:latin typeface="Cambria Math" panose="02040503050406030204" pitchFamily="18" charset="0"/>
                              </a:rPr>
                              <m:t>𝒊</m:t>
                            </m:r>
                          </m:sub>
                        </m:sSub>
                      </m:den>
                    </m:f>
                    <m:r>
                      <a:rPr lang="en-US" altLang="zh-CN" sz="1600" b="1" i="1" smtClean="0">
                        <a:latin typeface="Cambria Math" panose="02040503050406030204" pitchFamily="18" charset="0"/>
                      </a:rPr>
                      <m:t>→</m:t>
                    </m:r>
                    <m:r>
                      <a:rPr lang="en-US" altLang="zh-CN" sz="1600" b="1" i="1" smtClean="0">
                        <a:latin typeface="Cambria Math" panose="02040503050406030204" pitchFamily="18" charset="0"/>
                      </a:rPr>
                      <m:t>𝟎</m:t>
                    </m:r>
                  </m:oMath>
                </a14:m>
                <a:r>
                  <a:rPr lang="en-US" altLang="zh-CN" sz="1600" dirty="0"/>
                  <a:t>,</a:t>
                </a:r>
                <a:r>
                  <a:rPr lang="zh-CN" altLang="en-US" sz="1600" dirty="0"/>
                  <a:t>称为</a:t>
                </a:r>
                <a:r>
                  <a:rPr lang="zh-CN" altLang="en-US" sz="1600" dirty="0">
                    <a:solidFill>
                      <a:srgbClr val="FF0000"/>
                    </a:solidFill>
                  </a:rPr>
                  <a:t>零常返</a:t>
                </a:r>
                <a:endParaRPr lang="en-US" altLang="zh-CN" sz="1600" dirty="0">
                  <a:solidFill>
                    <a:srgbClr val="FF0000"/>
                  </a:solidFill>
                </a:endParaRPr>
              </a:p>
              <a:p>
                <a:pPr lvl="1"/>
                <a:r>
                  <a:rPr lang="zh-CN" altLang="en-US" sz="2000" dirty="0">
                    <a:solidFill>
                      <a:srgbClr val="FF0000"/>
                    </a:solidFill>
                  </a:rPr>
                  <a:t>不可约性：有两个状态</a:t>
                </a:r>
                <a14:m>
                  <m:oMath xmlns:m="http://schemas.openxmlformats.org/officeDocument/2006/math">
                    <m:sSub>
                      <m:sSubPr>
                        <m:ctrlPr>
                          <a:rPr lang="en-US" altLang="zh-CN" sz="2000" b="1" i="1" smtClean="0">
                            <a:solidFill>
                              <a:srgbClr val="FF0000"/>
                            </a:solidFill>
                            <a:latin typeface="Cambria Math" panose="02040503050406030204" pitchFamily="18" charset="0"/>
                          </a:rPr>
                        </m:ctrlPr>
                      </m:sSubPr>
                      <m:e>
                        <m:r>
                          <a:rPr lang="en-US" altLang="zh-CN" sz="2000" b="1" i="1" smtClean="0">
                            <a:solidFill>
                              <a:srgbClr val="FF0000"/>
                            </a:solidFill>
                            <a:latin typeface="Cambria Math" panose="02040503050406030204" pitchFamily="18" charset="0"/>
                          </a:rPr>
                          <m:t>𝒂</m:t>
                        </m:r>
                      </m:e>
                      <m:sub>
                        <m:r>
                          <a:rPr lang="en-US" altLang="zh-CN" sz="2000" b="1" i="1" smtClean="0">
                            <a:solidFill>
                              <a:srgbClr val="FF0000"/>
                            </a:solidFill>
                            <a:latin typeface="Cambria Math" panose="02040503050406030204" pitchFamily="18" charset="0"/>
                          </a:rPr>
                          <m:t>𝒊</m:t>
                        </m:r>
                      </m:sub>
                    </m:sSub>
                    <m:r>
                      <a:rPr lang="en-US" altLang="zh-CN" sz="2000" b="1" i="1" smtClean="0">
                        <a:solidFill>
                          <a:srgbClr val="FF0000"/>
                        </a:solidFill>
                        <a:latin typeface="Cambria Math" panose="02040503050406030204" pitchFamily="18" charset="0"/>
                      </a:rPr>
                      <m:t>,</m:t>
                    </m:r>
                    <m:sSub>
                      <m:sSubPr>
                        <m:ctrlPr>
                          <a:rPr lang="en-US" altLang="zh-CN" sz="2000" b="1" i="1" smtClean="0">
                            <a:solidFill>
                              <a:srgbClr val="FF0000"/>
                            </a:solidFill>
                            <a:latin typeface="Cambria Math" panose="02040503050406030204" pitchFamily="18" charset="0"/>
                          </a:rPr>
                        </m:ctrlPr>
                      </m:sSubPr>
                      <m:e>
                        <m:r>
                          <a:rPr lang="en-US" altLang="zh-CN" sz="2000" b="1" i="1" smtClean="0">
                            <a:solidFill>
                              <a:srgbClr val="FF0000"/>
                            </a:solidFill>
                            <a:latin typeface="Cambria Math" panose="02040503050406030204" pitchFamily="18" charset="0"/>
                          </a:rPr>
                          <m:t>𝒂</m:t>
                        </m:r>
                      </m:e>
                      <m:sub>
                        <m:r>
                          <a:rPr lang="en-US" altLang="zh-CN" sz="2000" b="1" i="1" smtClean="0">
                            <a:solidFill>
                              <a:srgbClr val="FF0000"/>
                            </a:solidFill>
                            <a:latin typeface="Cambria Math" panose="02040503050406030204" pitchFamily="18" charset="0"/>
                          </a:rPr>
                          <m:t>𝒋</m:t>
                        </m:r>
                      </m:sub>
                    </m:sSub>
                  </m:oMath>
                </a14:m>
                <a:r>
                  <a:rPr lang="en-US" altLang="zh-CN" sz="2000" dirty="0">
                    <a:solidFill>
                      <a:srgbClr val="FF0000"/>
                    </a:solidFill>
                  </a:rPr>
                  <a:t>,</a:t>
                </a:r>
                <a:r>
                  <a:rPr lang="zh-CN" altLang="en-US" sz="2000" dirty="0">
                    <a:solidFill>
                      <a:srgbClr val="FF0000"/>
                    </a:solidFill>
                  </a:rPr>
                  <a:t>如果由</a:t>
                </a:r>
                <a14:m>
                  <m:oMath xmlns:m="http://schemas.openxmlformats.org/officeDocument/2006/math">
                    <m:sSub>
                      <m:sSubPr>
                        <m:ctrlPr>
                          <a:rPr lang="en-US" altLang="zh-CN" sz="2000" b="1" i="1" smtClean="0">
                            <a:solidFill>
                              <a:srgbClr val="FF0000"/>
                            </a:solidFill>
                            <a:latin typeface="Cambria Math" panose="02040503050406030204" pitchFamily="18" charset="0"/>
                          </a:rPr>
                        </m:ctrlPr>
                      </m:sSubPr>
                      <m:e>
                        <m:r>
                          <a:rPr lang="en-US" altLang="zh-CN" sz="2000" b="1" i="1" smtClean="0">
                            <a:solidFill>
                              <a:srgbClr val="FF0000"/>
                            </a:solidFill>
                            <a:latin typeface="Cambria Math" panose="02040503050406030204" pitchFamily="18" charset="0"/>
                          </a:rPr>
                          <m:t>𝒂</m:t>
                        </m:r>
                      </m:e>
                      <m:sub>
                        <m:r>
                          <a:rPr lang="en-US" altLang="zh-CN" sz="2000" b="1" i="1" smtClean="0">
                            <a:solidFill>
                              <a:srgbClr val="FF0000"/>
                            </a:solidFill>
                            <a:latin typeface="Cambria Math" panose="02040503050406030204" pitchFamily="18" charset="0"/>
                          </a:rPr>
                          <m:t>𝒊</m:t>
                        </m:r>
                      </m:sub>
                    </m:sSub>
                  </m:oMath>
                </a14:m>
                <a:r>
                  <a:rPr lang="zh-CN" altLang="en-US" sz="2000" dirty="0">
                    <a:solidFill>
                      <a:srgbClr val="FF0000"/>
                    </a:solidFill>
                  </a:rPr>
                  <a:t>状态可到达</a:t>
                </a:r>
                <a14:m>
                  <m:oMath xmlns:m="http://schemas.openxmlformats.org/officeDocument/2006/math">
                    <m:sSub>
                      <m:sSubPr>
                        <m:ctrlPr>
                          <a:rPr lang="en-US" altLang="zh-CN" sz="2000" b="1" i="1" smtClean="0">
                            <a:solidFill>
                              <a:srgbClr val="FF0000"/>
                            </a:solidFill>
                            <a:latin typeface="Cambria Math" panose="02040503050406030204" pitchFamily="18" charset="0"/>
                          </a:rPr>
                        </m:ctrlPr>
                      </m:sSubPr>
                      <m:e>
                        <m:r>
                          <a:rPr lang="en-US" altLang="zh-CN" sz="2000" b="1" i="1" smtClean="0">
                            <a:solidFill>
                              <a:srgbClr val="FF0000"/>
                            </a:solidFill>
                            <a:latin typeface="Cambria Math" panose="02040503050406030204" pitchFamily="18" charset="0"/>
                          </a:rPr>
                          <m:t>𝒂</m:t>
                        </m:r>
                      </m:e>
                      <m:sub>
                        <m:r>
                          <a:rPr lang="en-US" altLang="zh-CN" sz="2000" b="1" i="1" smtClean="0">
                            <a:solidFill>
                              <a:srgbClr val="FF0000"/>
                            </a:solidFill>
                            <a:latin typeface="Cambria Math" panose="02040503050406030204" pitchFamily="18" charset="0"/>
                          </a:rPr>
                          <m:t>𝒋</m:t>
                        </m:r>
                      </m:sub>
                    </m:sSub>
                  </m:oMath>
                </a14:m>
                <a:r>
                  <a:rPr lang="zh-CN" altLang="en-US" sz="2000" dirty="0">
                    <a:solidFill>
                      <a:srgbClr val="FF0000"/>
                    </a:solidFill>
                  </a:rPr>
                  <a:t>状态，</a:t>
                </a:r>
                <a14:m>
                  <m:oMath xmlns:m="http://schemas.openxmlformats.org/officeDocument/2006/math">
                    <m:sSub>
                      <m:sSubPr>
                        <m:ctrlPr>
                          <a:rPr lang="en-US" altLang="zh-CN" sz="2000" b="1" i="1" smtClean="0">
                            <a:solidFill>
                              <a:srgbClr val="FF0000"/>
                            </a:solidFill>
                            <a:latin typeface="Cambria Math" panose="02040503050406030204" pitchFamily="18" charset="0"/>
                          </a:rPr>
                        </m:ctrlPr>
                      </m:sSubPr>
                      <m:e>
                        <m:r>
                          <a:rPr lang="en-US" altLang="zh-CN" sz="2000" b="1" i="1" smtClean="0">
                            <a:solidFill>
                              <a:srgbClr val="FF0000"/>
                            </a:solidFill>
                            <a:latin typeface="Cambria Math" panose="02040503050406030204" pitchFamily="18" charset="0"/>
                          </a:rPr>
                          <m:t>𝒂</m:t>
                        </m:r>
                      </m:e>
                      <m:sub>
                        <m:r>
                          <a:rPr lang="en-US" altLang="zh-CN" sz="2000" b="1" i="1" smtClean="0">
                            <a:solidFill>
                              <a:srgbClr val="FF0000"/>
                            </a:solidFill>
                            <a:latin typeface="Cambria Math" panose="02040503050406030204" pitchFamily="18" charset="0"/>
                          </a:rPr>
                          <m:t>𝒊</m:t>
                        </m:r>
                      </m:sub>
                    </m:sSub>
                    <m:r>
                      <a:rPr lang="en-US" altLang="zh-CN" sz="2000" b="1" i="1" smtClean="0">
                        <a:solidFill>
                          <a:srgbClr val="FF0000"/>
                        </a:solidFill>
                        <a:latin typeface="Cambria Math" panose="02040503050406030204" pitchFamily="18" charset="0"/>
                      </a:rPr>
                      <m:t>→</m:t>
                    </m:r>
                    <m:sSub>
                      <m:sSubPr>
                        <m:ctrlPr>
                          <a:rPr lang="en-US" altLang="zh-CN" sz="2000" b="1" i="1" smtClean="0">
                            <a:solidFill>
                              <a:srgbClr val="FF0000"/>
                            </a:solidFill>
                            <a:latin typeface="Cambria Math" panose="02040503050406030204" pitchFamily="18" charset="0"/>
                          </a:rPr>
                        </m:ctrlPr>
                      </m:sSubPr>
                      <m:e>
                        <m:r>
                          <a:rPr lang="en-US" altLang="zh-CN" sz="2000" b="1" i="1" smtClean="0">
                            <a:solidFill>
                              <a:srgbClr val="FF0000"/>
                            </a:solidFill>
                            <a:latin typeface="Cambria Math" panose="02040503050406030204" pitchFamily="18" charset="0"/>
                          </a:rPr>
                          <m:t>𝒂</m:t>
                        </m:r>
                      </m:e>
                      <m:sub>
                        <m:r>
                          <a:rPr lang="en-US" altLang="zh-CN" sz="2000" b="1" i="1" smtClean="0">
                            <a:solidFill>
                              <a:srgbClr val="FF0000"/>
                            </a:solidFill>
                            <a:latin typeface="Cambria Math" panose="02040503050406030204" pitchFamily="18" charset="0"/>
                          </a:rPr>
                          <m:t>𝒋</m:t>
                        </m:r>
                      </m:sub>
                    </m:sSub>
                  </m:oMath>
                </a14:m>
                <a:r>
                  <a:rPr lang="en-US" altLang="zh-CN" sz="2000" dirty="0">
                    <a:solidFill>
                      <a:srgbClr val="FF0000"/>
                    </a:solidFill>
                  </a:rPr>
                  <a:t>,</a:t>
                </a:r>
                <a:r>
                  <a:rPr lang="zh-CN" altLang="en-US" sz="2000" dirty="0">
                    <a:solidFill>
                      <a:srgbClr val="FF0000"/>
                    </a:solidFill>
                  </a:rPr>
                  <a:t>且</a:t>
                </a:r>
                <a14:m>
                  <m:oMath xmlns:m="http://schemas.openxmlformats.org/officeDocument/2006/math">
                    <m:sSub>
                      <m:sSubPr>
                        <m:ctrlPr>
                          <a:rPr lang="en-US" altLang="zh-CN" sz="2000" b="1" i="1" smtClean="0">
                            <a:solidFill>
                              <a:srgbClr val="FF0000"/>
                            </a:solidFill>
                            <a:latin typeface="Cambria Math" panose="02040503050406030204" pitchFamily="18" charset="0"/>
                          </a:rPr>
                        </m:ctrlPr>
                      </m:sSubPr>
                      <m:e>
                        <m:r>
                          <a:rPr lang="en-US" altLang="zh-CN" sz="2000" b="1" i="1" smtClean="0">
                            <a:solidFill>
                              <a:srgbClr val="FF0000"/>
                            </a:solidFill>
                            <a:latin typeface="Cambria Math" panose="02040503050406030204" pitchFamily="18" charset="0"/>
                          </a:rPr>
                          <m:t>𝒂</m:t>
                        </m:r>
                      </m:e>
                      <m:sub>
                        <m:r>
                          <a:rPr lang="en-US" altLang="zh-CN" sz="2000" b="1" i="1" smtClean="0">
                            <a:solidFill>
                              <a:srgbClr val="FF0000"/>
                            </a:solidFill>
                            <a:latin typeface="Cambria Math" panose="02040503050406030204" pitchFamily="18" charset="0"/>
                          </a:rPr>
                          <m:t>𝒋</m:t>
                        </m:r>
                      </m:sub>
                    </m:sSub>
                    <m:r>
                      <a:rPr lang="en-US" altLang="zh-CN" sz="2000" b="1" i="1" smtClean="0">
                        <a:solidFill>
                          <a:srgbClr val="FF0000"/>
                        </a:solidFill>
                        <a:latin typeface="Cambria Math" panose="02040503050406030204" pitchFamily="18" charset="0"/>
                      </a:rPr>
                      <m:t>→</m:t>
                    </m:r>
                    <m:sSub>
                      <m:sSubPr>
                        <m:ctrlPr>
                          <a:rPr lang="en-US" altLang="zh-CN" sz="2000" b="1" i="1" smtClean="0">
                            <a:solidFill>
                              <a:srgbClr val="FF0000"/>
                            </a:solidFill>
                            <a:latin typeface="Cambria Math" panose="02040503050406030204" pitchFamily="18" charset="0"/>
                          </a:rPr>
                        </m:ctrlPr>
                      </m:sSubPr>
                      <m:e>
                        <m:r>
                          <a:rPr lang="en-US" altLang="zh-CN" sz="2000" b="1" i="1" smtClean="0">
                            <a:solidFill>
                              <a:srgbClr val="FF0000"/>
                            </a:solidFill>
                            <a:latin typeface="Cambria Math" panose="02040503050406030204" pitchFamily="18" charset="0"/>
                          </a:rPr>
                          <m:t>𝒂</m:t>
                        </m:r>
                      </m:e>
                      <m:sub>
                        <m:r>
                          <a:rPr lang="en-US" altLang="zh-CN" sz="2000" b="1" i="1" smtClean="0">
                            <a:solidFill>
                              <a:srgbClr val="FF0000"/>
                            </a:solidFill>
                            <a:latin typeface="Cambria Math" panose="02040503050406030204" pitchFamily="18" charset="0"/>
                          </a:rPr>
                          <m:t>𝒊</m:t>
                        </m:r>
                      </m:sub>
                    </m:sSub>
                  </m:oMath>
                </a14:m>
                <a:r>
                  <a:rPr lang="en-US" altLang="zh-CN" sz="2000" dirty="0">
                    <a:solidFill>
                      <a:srgbClr val="FF0000"/>
                    </a:solidFill>
                  </a:rPr>
                  <a:t>,</a:t>
                </a:r>
                <a:r>
                  <a:rPr lang="zh-CN" altLang="en-US" sz="2000" dirty="0">
                    <a:solidFill>
                      <a:srgbClr val="FF0000"/>
                    </a:solidFill>
                  </a:rPr>
                  <a:t>则称状态相通：</a:t>
                </a:r>
                <a14:m>
                  <m:oMath xmlns:m="http://schemas.openxmlformats.org/officeDocument/2006/math">
                    <m:sSub>
                      <m:sSubPr>
                        <m:ctrlPr>
                          <a:rPr lang="en-US" altLang="zh-CN" sz="2000" b="1" i="1" smtClean="0">
                            <a:solidFill>
                              <a:srgbClr val="FF0000"/>
                            </a:solidFill>
                            <a:latin typeface="Cambria Math" panose="02040503050406030204" pitchFamily="18" charset="0"/>
                          </a:rPr>
                        </m:ctrlPr>
                      </m:sSubPr>
                      <m:e>
                        <m:r>
                          <a:rPr lang="en-US" altLang="zh-CN" sz="2000" b="1" i="1" smtClean="0">
                            <a:solidFill>
                              <a:srgbClr val="FF0000"/>
                            </a:solidFill>
                            <a:latin typeface="Cambria Math" panose="02040503050406030204" pitchFamily="18" charset="0"/>
                          </a:rPr>
                          <m:t>𝒂</m:t>
                        </m:r>
                      </m:e>
                      <m:sub>
                        <m:r>
                          <a:rPr lang="en-US" altLang="zh-CN" sz="2000" b="1" i="1" smtClean="0">
                            <a:solidFill>
                              <a:srgbClr val="FF0000"/>
                            </a:solidFill>
                            <a:latin typeface="Cambria Math" panose="02040503050406030204" pitchFamily="18" charset="0"/>
                          </a:rPr>
                          <m:t>𝒊</m:t>
                        </m:r>
                      </m:sub>
                    </m:sSub>
                    <m:r>
                      <a:rPr lang="en-US" altLang="zh-CN" sz="2000" b="1" i="1" smtClean="0">
                        <a:solidFill>
                          <a:srgbClr val="FF0000"/>
                        </a:solidFill>
                        <a:latin typeface="Cambria Math" panose="02040503050406030204" pitchFamily="18" charset="0"/>
                      </a:rPr>
                      <m:t>↔</m:t>
                    </m:r>
                    <m:sSub>
                      <m:sSubPr>
                        <m:ctrlPr>
                          <a:rPr lang="en-US" altLang="zh-CN" sz="2000" b="1" i="1" smtClean="0">
                            <a:solidFill>
                              <a:srgbClr val="FF0000"/>
                            </a:solidFill>
                            <a:latin typeface="Cambria Math" panose="02040503050406030204" pitchFamily="18" charset="0"/>
                          </a:rPr>
                        </m:ctrlPr>
                      </m:sSubPr>
                      <m:e>
                        <m:r>
                          <a:rPr lang="en-US" altLang="zh-CN" sz="2000" b="1" i="1" smtClean="0">
                            <a:solidFill>
                              <a:srgbClr val="FF0000"/>
                            </a:solidFill>
                            <a:latin typeface="Cambria Math" panose="02040503050406030204" pitchFamily="18" charset="0"/>
                          </a:rPr>
                          <m:t>𝒂</m:t>
                        </m:r>
                      </m:e>
                      <m:sub>
                        <m:r>
                          <a:rPr lang="en-US" altLang="zh-CN" sz="2000" b="1" i="1" smtClean="0">
                            <a:solidFill>
                              <a:srgbClr val="FF0000"/>
                            </a:solidFill>
                            <a:latin typeface="Cambria Math" panose="02040503050406030204" pitchFamily="18" charset="0"/>
                          </a:rPr>
                          <m:t>𝒋</m:t>
                        </m:r>
                      </m:sub>
                    </m:sSub>
                  </m:oMath>
                </a14:m>
                <a:endParaRPr lang="en-US" altLang="zh-CN" sz="2000" dirty="0">
                  <a:solidFill>
                    <a:srgbClr val="FF0000"/>
                  </a:solidFill>
                </a:endParaRPr>
              </a:p>
              <a:p>
                <a:pPr marL="880745" lvl="2" indent="0">
                  <a:buNone/>
                </a:pPr>
                <a:endParaRPr lang="en-US" altLang="zh-CN" sz="1600" dirty="0">
                  <a:solidFill>
                    <a:srgbClr val="FF0000"/>
                  </a:solidFill>
                </a:endParaRPr>
              </a:p>
              <a:p>
                <a:pPr lvl="1"/>
                <a:endParaRPr lang="zh-CN" altLang="en-US" sz="2000"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1">
                <a:blip r:embed="rId2"/>
                <a:stretch>
                  <a:fillRect l="-926" t="-1193" r="-463" b="-3579"/>
                </a:stretch>
              </a:blipFill>
            </p:spPr>
            <p:txBody>
              <a:bodyPr/>
              <a:lstStyle/>
              <a:p>
                <a:r>
                  <a:rPr lang="zh-CN" altLang="en-US">
                    <a:noFill/>
                  </a:rPr>
                  <a:t> </a:t>
                </a:r>
                <a:endParaRPr lang="zh-CN" altLang="en-US">
                  <a:noFill/>
                </a:endParaRPr>
              </a:p>
            </p:txBody>
          </p:sp>
        </mc:Fallback>
      </mc:AlternateContent>
    </p:spTree>
  </p:cSld>
  <p:clrMapOvr>
    <a:masterClrMapping/>
  </p:clrMapOvr>
  <p:transition spd="med">
    <p:random/>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a:t>
            </a:r>
            <a:r>
              <a:rPr lang="zh-CN" altLang="en-US" dirty="0"/>
              <a:t>齐次马尔科夫的遍历性和不可约性</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sz="2400" dirty="0"/>
                  <a:t>齐次马尔科夫链的遍历性和平稳分布</a:t>
                </a:r>
                <a:endParaRPr lang="en-US" altLang="zh-CN" sz="2400" dirty="0"/>
              </a:p>
              <a:p>
                <a:pPr lvl="1"/>
                <a:r>
                  <a:rPr lang="zh-CN" altLang="en-US" sz="2000" dirty="0"/>
                  <a:t>不可约性</a:t>
                </a:r>
                <a:endParaRPr lang="en-US" altLang="zh-CN" sz="2000" dirty="0"/>
              </a:p>
              <a:p>
                <a:pPr lvl="2"/>
                <a:r>
                  <a:rPr lang="zh-CN" altLang="en-US" sz="2000" dirty="0"/>
                  <a:t>有两个状态</a:t>
                </a:r>
                <a14:m>
                  <m:oMath xmlns:m="http://schemas.openxmlformats.org/officeDocument/2006/math">
                    <m:sSub>
                      <m:sSubPr>
                        <m:ctrlPr>
                          <a:rPr lang="en-US" altLang="zh-CN" sz="2000" i="1">
                            <a:latin typeface="Cambria Math" panose="02040503050406030204" pitchFamily="18" charset="0"/>
                          </a:rPr>
                        </m:ctrlPr>
                      </m:sSubPr>
                      <m:e>
                        <m:r>
                          <a:rPr lang="en-US" altLang="zh-CN" sz="2000">
                            <a:latin typeface="Cambria Math" panose="02040503050406030204" pitchFamily="18" charset="0"/>
                          </a:rPr>
                          <m:t>𝒂</m:t>
                        </m:r>
                      </m:e>
                      <m:sub>
                        <m:r>
                          <a:rPr lang="en-US" altLang="zh-CN" sz="2000">
                            <a:latin typeface="Cambria Math" panose="02040503050406030204" pitchFamily="18" charset="0"/>
                          </a:rPr>
                          <m:t>𝒊</m:t>
                        </m:r>
                      </m:sub>
                    </m:sSub>
                    <m:r>
                      <a:rPr lang="en-US" altLang="zh-CN" sz="2000">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a:latin typeface="Cambria Math" panose="02040503050406030204" pitchFamily="18" charset="0"/>
                          </a:rPr>
                          <m:t>𝒂</m:t>
                        </m:r>
                      </m:e>
                      <m:sub>
                        <m:r>
                          <a:rPr lang="en-US" altLang="zh-CN" sz="2000">
                            <a:latin typeface="Cambria Math" panose="02040503050406030204" pitchFamily="18" charset="0"/>
                          </a:rPr>
                          <m:t>𝒋</m:t>
                        </m:r>
                      </m:sub>
                    </m:sSub>
                  </m:oMath>
                </a14:m>
                <a:r>
                  <a:rPr lang="en-US" altLang="zh-CN" sz="2000" dirty="0"/>
                  <a:t>,</a:t>
                </a:r>
                <a:r>
                  <a:rPr lang="zh-CN" altLang="en-US" sz="2000" dirty="0"/>
                  <a:t>如果由</a:t>
                </a:r>
                <a14:m>
                  <m:oMath xmlns:m="http://schemas.openxmlformats.org/officeDocument/2006/math">
                    <m:sSub>
                      <m:sSubPr>
                        <m:ctrlPr>
                          <a:rPr lang="en-US" altLang="zh-CN" sz="2000" i="1">
                            <a:latin typeface="Cambria Math" panose="02040503050406030204" pitchFamily="18" charset="0"/>
                          </a:rPr>
                        </m:ctrlPr>
                      </m:sSubPr>
                      <m:e>
                        <m:r>
                          <a:rPr lang="en-US" altLang="zh-CN" sz="2000">
                            <a:latin typeface="Cambria Math" panose="02040503050406030204" pitchFamily="18" charset="0"/>
                          </a:rPr>
                          <m:t>𝒂</m:t>
                        </m:r>
                      </m:e>
                      <m:sub>
                        <m:r>
                          <a:rPr lang="en-US" altLang="zh-CN" sz="2000">
                            <a:latin typeface="Cambria Math" panose="02040503050406030204" pitchFamily="18" charset="0"/>
                          </a:rPr>
                          <m:t>𝒊</m:t>
                        </m:r>
                      </m:sub>
                    </m:sSub>
                  </m:oMath>
                </a14:m>
                <a:r>
                  <a:rPr lang="zh-CN" altLang="en-US" sz="2000" dirty="0"/>
                  <a:t>状态可到达</a:t>
                </a:r>
                <a14:m>
                  <m:oMath xmlns:m="http://schemas.openxmlformats.org/officeDocument/2006/math">
                    <m:sSub>
                      <m:sSubPr>
                        <m:ctrlPr>
                          <a:rPr lang="en-US" altLang="zh-CN" sz="2000" i="1">
                            <a:latin typeface="Cambria Math" panose="02040503050406030204" pitchFamily="18" charset="0"/>
                          </a:rPr>
                        </m:ctrlPr>
                      </m:sSubPr>
                      <m:e>
                        <m:r>
                          <a:rPr lang="en-US" altLang="zh-CN" sz="2000">
                            <a:latin typeface="Cambria Math" panose="02040503050406030204" pitchFamily="18" charset="0"/>
                          </a:rPr>
                          <m:t>𝒂</m:t>
                        </m:r>
                      </m:e>
                      <m:sub>
                        <m:r>
                          <a:rPr lang="en-US" altLang="zh-CN" sz="2000">
                            <a:latin typeface="Cambria Math" panose="02040503050406030204" pitchFamily="18" charset="0"/>
                          </a:rPr>
                          <m:t>𝒋</m:t>
                        </m:r>
                      </m:sub>
                    </m:sSub>
                  </m:oMath>
                </a14:m>
                <a:r>
                  <a:rPr lang="zh-CN" altLang="en-US" sz="2000" dirty="0"/>
                  <a:t>状态，</a:t>
                </a:r>
                <a14:m>
                  <m:oMath xmlns:m="http://schemas.openxmlformats.org/officeDocument/2006/math">
                    <m:sSub>
                      <m:sSubPr>
                        <m:ctrlPr>
                          <a:rPr lang="en-US" altLang="zh-CN" sz="2000" i="1">
                            <a:latin typeface="Cambria Math" panose="02040503050406030204" pitchFamily="18" charset="0"/>
                          </a:rPr>
                        </m:ctrlPr>
                      </m:sSubPr>
                      <m:e>
                        <m:r>
                          <a:rPr lang="en-US" altLang="zh-CN" sz="2000">
                            <a:latin typeface="Cambria Math" panose="02040503050406030204" pitchFamily="18" charset="0"/>
                          </a:rPr>
                          <m:t>𝒂</m:t>
                        </m:r>
                      </m:e>
                      <m:sub>
                        <m:r>
                          <a:rPr lang="en-US" altLang="zh-CN" sz="2000">
                            <a:latin typeface="Cambria Math" panose="02040503050406030204" pitchFamily="18" charset="0"/>
                          </a:rPr>
                          <m:t>𝒊</m:t>
                        </m:r>
                      </m:sub>
                    </m:sSub>
                    <m:r>
                      <a:rPr lang="en-US" altLang="zh-CN" sz="2000">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a:latin typeface="Cambria Math" panose="02040503050406030204" pitchFamily="18" charset="0"/>
                          </a:rPr>
                          <m:t>𝒂</m:t>
                        </m:r>
                      </m:e>
                      <m:sub>
                        <m:r>
                          <a:rPr lang="en-US" altLang="zh-CN" sz="2000">
                            <a:latin typeface="Cambria Math" panose="02040503050406030204" pitchFamily="18" charset="0"/>
                          </a:rPr>
                          <m:t>𝒋</m:t>
                        </m:r>
                      </m:sub>
                    </m:sSub>
                  </m:oMath>
                </a14:m>
                <a:r>
                  <a:rPr lang="en-US" altLang="zh-CN" sz="2000" dirty="0"/>
                  <a:t>,</a:t>
                </a:r>
                <a:r>
                  <a:rPr lang="zh-CN" altLang="en-US" sz="2000" dirty="0"/>
                  <a:t>且</a:t>
                </a:r>
                <a14:m>
                  <m:oMath xmlns:m="http://schemas.openxmlformats.org/officeDocument/2006/math">
                    <m:sSub>
                      <m:sSubPr>
                        <m:ctrlPr>
                          <a:rPr lang="en-US" altLang="zh-CN" sz="2000" i="1">
                            <a:latin typeface="Cambria Math" panose="02040503050406030204" pitchFamily="18" charset="0"/>
                          </a:rPr>
                        </m:ctrlPr>
                      </m:sSubPr>
                      <m:e>
                        <m:r>
                          <a:rPr lang="en-US" altLang="zh-CN" sz="2000">
                            <a:latin typeface="Cambria Math" panose="02040503050406030204" pitchFamily="18" charset="0"/>
                          </a:rPr>
                          <m:t>𝒂</m:t>
                        </m:r>
                      </m:e>
                      <m:sub>
                        <m:r>
                          <a:rPr lang="en-US" altLang="zh-CN" sz="2000">
                            <a:latin typeface="Cambria Math" panose="02040503050406030204" pitchFamily="18" charset="0"/>
                          </a:rPr>
                          <m:t>𝒋</m:t>
                        </m:r>
                      </m:sub>
                    </m:sSub>
                    <m:r>
                      <a:rPr lang="en-US" altLang="zh-CN" sz="2000">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a:latin typeface="Cambria Math" panose="02040503050406030204" pitchFamily="18" charset="0"/>
                          </a:rPr>
                          <m:t>𝒂</m:t>
                        </m:r>
                      </m:e>
                      <m:sub>
                        <m:r>
                          <a:rPr lang="en-US" altLang="zh-CN" sz="2000">
                            <a:latin typeface="Cambria Math" panose="02040503050406030204" pitchFamily="18" charset="0"/>
                          </a:rPr>
                          <m:t>𝒊</m:t>
                        </m:r>
                      </m:sub>
                    </m:sSub>
                  </m:oMath>
                </a14:m>
                <a:r>
                  <a:rPr lang="en-US" altLang="zh-CN" sz="2000" dirty="0"/>
                  <a:t>,</a:t>
                </a:r>
                <a:r>
                  <a:rPr lang="zh-CN" altLang="en-US" sz="2000" dirty="0"/>
                  <a:t>则称状态相通：</a:t>
                </a:r>
                <a14:m>
                  <m:oMath xmlns:m="http://schemas.openxmlformats.org/officeDocument/2006/math">
                    <m:sSub>
                      <m:sSubPr>
                        <m:ctrlPr>
                          <a:rPr lang="en-US" altLang="zh-CN" sz="2000" i="1">
                            <a:latin typeface="Cambria Math" panose="02040503050406030204" pitchFamily="18" charset="0"/>
                          </a:rPr>
                        </m:ctrlPr>
                      </m:sSubPr>
                      <m:e>
                        <m:r>
                          <a:rPr lang="en-US" altLang="zh-CN" sz="2000">
                            <a:latin typeface="Cambria Math" panose="02040503050406030204" pitchFamily="18" charset="0"/>
                          </a:rPr>
                          <m:t>𝒂</m:t>
                        </m:r>
                      </m:e>
                      <m:sub>
                        <m:r>
                          <a:rPr lang="en-US" altLang="zh-CN" sz="2000">
                            <a:latin typeface="Cambria Math" panose="02040503050406030204" pitchFamily="18" charset="0"/>
                          </a:rPr>
                          <m:t>𝒊</m:t>
                        </m:r>
                      </m:sub>
                    </m:sSub>
                    <m:r>
                      <a:rPr lang="en-US" altLang="zh-CN" sz="2000">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a:latin typeface="Cambria Math" panose="02040503050406030204" pitchFamily="18" charset="0"/>
                          </a:rPr>
                          <m:t>𝒂</m:t>
                        </m:r>
                      </m:e>
                      <m:sub>
                        <m:r>
                          <a:rPr lang="en-US" altLang="zh-CN" sz="2000">
                            <a:latin typeface="Cambria Math" panose="02040503050406030204" pitchFamily="18" charset="0"/>
                          </a:rPr>
                          <m:t>𝒋</m:t>
                        </m:r>
                      </m:sub>
                    </m:sSub>
                  </m:oMath>
                </a14:m>
                <a:endParaRPr lang="en-US" altLang="zh-CN" sz="2000" dirty="0"/>
              </a:p>
              <a:p>
                <a:pPr lvl="2"/>
                <a:r>
                  <a:rPr lang="zh-CN" altLang="en-US" sz="2000" dirty="0"/>
                  <a:t>如果马尔科夫链的所有状态都是相通的，则称这样的马尔科夫链为</a:t>
                </a:r>
                <a:r>
                  <a:rPr lang="zh-CN" altLang="en-US" sz="2000" dirty="0">
                    <a:solidFill>
                      <a:srgbClr val="FF0000"/>
                    </a:solidFill>
                  </a:rPr>
                  <a:t>不可约的</a:t>
                </a:r>
                <a:endParaRPr lang="en-US" altLang="zh-CN" sz="2000" dirty="0">
                  <a:solidFill>
                    <a:srgbClr val="FF0000"/>
                  </a:solidFill>
                </a:endParaRPr>
              </a:p>
              <a:p>
                <a:pPr lvl="3"/>
                <a:r>
                  <a:rPr lang="zh-CN" altLang="en-US" sz="1800" dirty="0"/>
                  <a:t>不可约马尔科夫链与遍历相关，如果不可约，则</a:t>
                </a:r>
                <a14:m>
                  <m:oMath xmlns:m="http://schemas.openxmlformats.org/officeDocument/2006/math">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𝒑</m:t>
                        </m:r>
                      </m:e>
                      <m:sub>
                        <m:r>
                          <a:rPr lang="en-US" altLang="zh-CN" sz="1800" b="1" i="1" smtClean="0">
                            <a:latin typeface="Cambria Math" panose="02040503050406030204" pitchFamily="18" charset="0"/>
                          </a:rPr>
                          <m:t>𝒊𝒋</m:t>
                        </m:r>
                      </m:sub>
                    </m:sSub>
                    <m:d>
                      <m:dPr>
                        <m:ctrlPr>
                          <a:rPr lang="en-US" altLang="zh-CN" sz="1800" b="1" i="1" smtClean="0">
                            <a:latin typeface="Cambria Math" panose="02040503050406030204" pitchFamily="18" charset="0"/>
                          </a:rPr>
                        </m:ctrlPr>
                      </m:dPr>
                      <m:e>
                        <m:r>
                          <a:rPr lang="en-US" altLang="zh-CN" sz="1800" b="1" i="1" smtClean="0">
                            <a:latin typeface="Cambria Math" panose="02040503050406030204" pitchFamily="18" charset="0"/>
                          </a:rPr>
                          <m:t>𝒏</m:t>
                        </m:r>
                      </m:e>
                    </m:d>
                    <m:r>
                      <a:rPr lang="en-US" altLang="zh-CN" sz="1800" b="1" i="1" smtClean="0">
                        <a:latin typeface="Cambria Math" panose="02040503050406030204" pitchFamily="18" charset="0"/>
                      </a:rPr>
                      <m:t>&gt;</m:t>
                    </m:r>
                    <m:r>
                      <a:rPr lang="en-US" altLang="zh-CN" sz="1800" b="1" i="1" smtClean="0">
                        <a:latin typeface="Cambria Math" panose="02040503050406030204" pitchFamily="18" charset="0"/>
                      </a:rPr>
                      <m:t>𝟎</m:t>
                    </m:r>
                  </m:oMath>
                </a14:m>
                <a:endParaRPr lang="en-US" altLang="zh-CN" sz="1800" dirty="0"/>
              </a:p>
              <a:p>
                <a:pPr lvl="3"/>
                <a:r>
                  <a:rPr lang="zh-CN" altLang="en-US" sz="1800" dirty="0"/>
                  <a:t>否则</a:t>
                </a:r>
                <a14:m>
                  <m:oMath xmlns:m="http://schemas.openxmlformats.org/officeDocument/2006/math">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𝒑</m:t>
                        </m:r>
                      </m:e>
                      <m:sub>
                        <m:r>
                          <a:rPr lang="en-US" altLang="zh-CN" sz="1800" b="1" i="1" smtClean="0">
                            <a:latin typeface="Cambria Math" panose="02040503050406030204" pitchFamily="18" charset="0"/>
                          </a:rPr>
                          <m:t>𝒊𝒋</m:t>
                        </m:r>
                      </m:sub>
                    </m:sSub>
                    <m:d>
                      <m:dPr>
                        <m:ctrlPr>
                          <a:rPr lang="en-US" altLang="zh-CN" sz="1800" b="1" i="1" smtClean="0">
                            <a:latin typeface="Cambria Math" panose="02040503050406030204" pitchFamily="18" charset="0"/>
                          </a:rPr>
                        </m:ctrlPr>
                      </m:dPr>
                      <m:e>
                        <m:r>
                          <a:rPr lang="en-US" altLang="zh-CN" sz="1800" b="1" i="1" smtClean="0">
                            <a:latin typeface="Cambria Math" panose="02040503050406030204" pitchFamily="18" charset="0"/>
                          </a:rPr>
                          <m:t>𝒏</m:t>
                        </m:r>
                      </m:e>
                    </m:d>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𝟎</m:t>
                    </m:r>
                  </m:oMath>
                </a14:m>
                <a:r>
                  <a:rPr lang="en-US" altLang="zh-CN" sz="1800" dirty="0"/>
                  <a:t>,</a:t>
                </a:r>
                <a:r>
                  <a:rPr lang="zh-CN" altLang="en-US" sz="1800" dirty="0"/>
                  <a:t>意味着一旦进入状态</a:t>
                </a:r>
                <a14:m>
                  <m:oMath xmlns:m="http://schemas.openxmlformats.org/officeDocument/2006/math">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𝒂</m:t>
                        </m:r>
                      </m:e>
                      <m:sub>
                        <m:r>
                          <a:rPr lang="en-US" altLang="zh-CN" sz="1800" b="1" i="1" smtClean="0">
                            <a:latin typeface="Cambria Math" panose="02040503050406030204" pitchFamily="18" charset="0"/>
                          </a:rPr>
                          <m:t>𝒊</m:t>
                        </m:r>
                      </m:sub>
                    </m:sSub>
                  </m:oMath>
                </a14:m>
                <a:r>
                  <a:rPr lang="en-US" altLang="zh-CN" sz="1800" dirty="0"/>
                  <a:t>,</a:t>
                </a:r>
                <a:r>
                  <a:rPr lang="zh-CN" altLang="en-US" sz="1800" dirty="0"/>
                  <a:t>以后就不能进入状态</a:t>
                </a:r>
                <a14:m>
                  <m:oMath xmlns:m="http://schemas.openxmlformats.org/officeDocument/2006/math">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𝒂</m:t>
                        </m:r>
                      </m:e>
                      <m:sub>
                        <m:r>
                          <a:rPr lang="en-US" altLang="zh-CN" sz="1800" b="1" i="1" smtClean="0">
                            <a:latin typeface="Cambria Math" panose="02040503050406030204" pitchFamily="18" charset="0"/>
                          </a:rPr>
                          <m:t>𝒋</m:t>
                        </m:r>
                      </m:sub>
                    </m:sSub>
                  </m:oMath>
                </a14:m>
                <a:r>
                  <a:rPr lang="en-US" altLang="zh-CN" sz="1800" dirty="0"/>
                  <a:t>,</a:t>
                </a:r>
                <a:r>
                  <a:rPr lang="zh-CN" altLang="en-US" sz="1800" dirty="0"/>
                  <a:t>也就是不能各态遍历</a:t>
                </a:r>
                <a:endParaRPr lang="en-US" altLang="zh-CN" sz="1800" dirty="0"/>
              </a:p>
              <a:p>
                <a:pPr marL="880745" lvl="2" indent="0">
                  <a:buNone/>
                </a:pPr>
                <a:endParaRPr lang="en-US" altLang="zh-CN" sz="1600" dirty="0">
                  <a:solidFill>
                    <a:srgbClr val="FF0000"/>
                  </a:solidFill>
                </a:endParaRPr>
              </a:p>
              <a:p>
                <a:r>
                  <a:rPr lang="zh-CN" altLang="en-US" sz="2400" dirty="0"/>
                  <a:t>例子，设有四个状态</a:t>
                </a:r>
                <a14:m>
                  <m:oMath xmlns:m="http://schemas.openxmlformats.org/officeDocument/2006/math">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𝟎</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𝟏</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𝟐</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𝟑</m:t>
                    </m:r>
                    <m:r>
                      <a:rPr lang="en-US" altLang="zh-CN" sz="2400" b="1" i="1" smtClean="0">
                        <a:latin typeface="Cambria Math" panose="02040503050406030204" pitchFamily="18" charset="0"/>
                      </a:rPr>
                      <m:t>}</m:t>
                    </m:r>
                  </m:oMath>
                </a14:m>
                <a:r>
                  <a:rPr lang="zh-CN" altLang="en-US" sz="2400" dirty="0"/>
                  <a:t>的马尔科夫链，其一步转移概率矩阵为</a:t>
                </a:r>
                <a14:m>
                  <m:oMath xmlns:m="http://schemas.openxmlformats.org/officeDocument/2006/math">
                    <m:r>
                      <a:rPr lang="en-US" altLang="zh-CN" sz="2400" b="1" i="1" smtClean="0">
                        <a:latin typeface="Cambria Math" panose="02040503050406030204" pitchFamily="18" charset="0"/>
                      </a:rPr>
                      <m:t>𝑷</m:t>
                    </m:r>
                    <m:r>
                      <a:rPr lang="en-US" altLang="zh-CN" sz="2400" b="1" i="1" smtClean="0">
                        <a:latin typeface="Cambria Math" panose="02040503050406030204" pitchFamily="18" charset="0"/>
                      </a:rPr>
                      <m:t>=</m:t>
                    </m:r>
                    <m:d>
                      <m:dPr>
                        <m:ctrlPr>
                          <a:rPr lang="en-US" altLang="zh-CN" sz="2400" b="1" i="1" smtClean="0">
                            <a:latin typeface="Cambria Math" panose="02040503050406030204" pitchFamily="18" charset="0"/>
                          </a:rPr>
                        </m:ctrlPr>
                      </m:dPr>
                      <m:e>
                        <m:m>
                          <m:mPr>
                            <m:plcHide m:val="on"/>
                            <m:mcs>
                              <m:mc>
                                <m:mcPr>
                                  <m:count m:val="4"/>
                                  <m:mcJc m:val="center"/>
                                </m:mcPr>
                              </m:mc>
                            </m:mcs>
                            <m:ctrlPr>
                              <a:rPr lang="en-US" altLang="zh-CN" sz="2400" b="1" i="1" smtClean="0">
                                <a:latin typeface="Cambria Math" panose="02040503050406030204" pitchFamily="18" charset="0"/>
                              </a:rPr>
                            </m:ctrlPr>
                          </m:mPr>
                          <m:mr>
                            <m:e>
                              <m:r>
                                <a:rPr lang="en-US" altLang="zh-CN" sz="2400" i="1">
                                  <a:latin typeface="Cambria Math" panose="02040503050406030204" pitchFamily="18" charset="0"/>
                                </a:rPr>
                                <m:t>𝟎</m:t>
                              </m:r>
                            </m:e>
                            <m:e>
                              <m:r>
                                <a:rPr lang="en-US" altLang="zh-CN" sz="2400" i="1">
                                  <a:latin typeface="Cambria Math" panose="02040503050406030204" pitchFamily="18" charset="0"/>
                                </a:rPr>
                                <m:t>𝟎</m:t>
                              </m:r>
                            </m:e>
                            <m:e>
                              <m:f>
                                <m:fPr>
                                  <m:ctrlPr>
                                    <a:rPr lang="en-US" altLang="zh-CN" sz="2400" i="1">
                                      <a:latin typeface="Cambria Math" panose="02040503050406030204" pitchFamily="18" charset="0"/>
                                    </a:rPr>
                                  </m:ctrlPr>
                                </m:fPr>
                                <m:num>
                                  <m:r>
                                    <a:rPr lang="en-US" altLang="zh-CN" sz="2400" i="1">
                                      <a:latin typeface="Cambria Math" panose="02040503050406030204" pitchFamily="18" charset="0"/>
                                    </a:rPr>
                                    <m:t>𝟏</m:t>
                                  </m:r>
                                </m:num>
                                <m:den>
                                  <m:r>
                                    <a:rPr lang="en-US" altLang="zh-CN" sz="2400" i="1">
                                      <a:latin typeface="Cambria Math" panose="02040503050406030204" pitchFamily="18" charset="0"/>
                                    </a:rPr>
                                    <m:t>𝟐</m:t>
                                  </m:r>
                                </m:den>
                              </m:f>
                            </m:e>
                            <m:e>
                              <m:f>
                                <m:fPr>
                                  <m:ctrlPr>
                                    <a:rPr lang="en-US" altLang="zh-CN" sz="2400" i="1">
                                      <a:latin typeface="Cambria Math" panose="02040503050406030204" pitchFamily="18" charset="0"/>
                                    </a:rPr>
                                  </m:ctrlPr>
                                </m:fPr>
                                <m:num>
                                  <m:r>
                                    <a:rPr lang="en-US" altLang="zh-CN" sz="2400" i="1">
                                      <a:latin typeface="Cambria Math" panose="02040503050406030204" pitchFamily="18" charset="0"/>
                                    </a:rPr>
                                    <m:t>𝟏</m:t>
                                  </m:r>
                                </m:num>
                                <m:den>
                                  <m:r>
                                    <a:rPr lang="en-US" altLang="zh-CN" sz="2400" i="1">
                                      <a:latin typeface="Cambria Math" panose="02040503050406030204" pitchFamily="18" charset="0"/>
                                    </a:rPr>
                                    <m:t>𝟐</m:t>
                                  </m:r>
                                </m:den>
                              </m:f>
                            </m:e>
                          </m:mr>
                          <m:mr>
                            <m:e>
                              <m:r>
                                <a:rPr lang="en-US" altLang="zh-CN" sz="2400" i="1">
                                  <a:latin typeface="Cambria Math" panose="02040503050406030204" pitchFamily="18" charset="0"/>
                                </a:rPr>
                                <m:t>𝟏</m:t>
                              </m:r>
                            </m:e>
                            <m:e>
                              <m:r>
                                <a:rPr lang="en-US" altLang="zh-CN" sz="2400" i="1">
                                  <a:latin typeface="Cambria Math" panose="02040503050406030204" pitchFamily="18" charset="0"/>
                                </a:rPr>
                                <m:t>𝟎</m:t>
                              </m:r>
                            </m:e>
                            <m:e>
                              <m:r>
                                <a:rPr lang="en-US" altLang="zh-CN" sz="2400" i="1">
                                  <a:latin typeface="Cambria Math" panose="02040503050406030204" pitchFamily="18" charset="0"/>
                                </a:rPr>
                                <m:t>𝟎</m:t>
                              </m:r>
                            </m:e>
                            <m:e>
                              <m:r>
                                <a:rPr lang="en-US" altLang="zh-CN" sz="2400" i="1">
                                  <a:latin typeface="Cambria Math" panose="02040503050406030204" pitchFamily="18" charset="0"/>
                                </a:rPr>
                                <m:t>𝟎</m:t>
                              </m:r>
                            </m:e>
                          </m:mr>
                          <m:mr>
                            <m:e>
                              <m:r>
                                <a:rPr lang="en-US" altLang="zh-CN" sz="2400" i="1">
                                  <a:latin typeface="Cambria Math" panose="02040503050406030204" pitchFamily="18" charset="0"/>
                                </a:rPr>
                                <m:t>𝟎</m:t>
                              </m:r>
                            </m:e>
                            <m:e>
                              <m:r>
                                <a:rPr lang="en-US" altLang="zh-CN" sz="2400" i="1">
                                  <a:latin typeface="Cambria Math" panose="02040503050406030204" pitchFamily="18" charset="0"/>
                                </a:rPr>
                                <m:t>𝟏</m:t>
                              </m:r>
                            </m:e>
                            <m:e>
                              <m:r>
                                <a:rPr lang="en-US" altLang="zh-CN" sz="2400" i="1">
                                  <a:latin typeface="Cambria Math" panose="02040503050406030204" pitchFamily="18" charset="0"/>
                                </a:rPr>
                                <m:t>𝟎</m:t>
                              </m:r>
                            </m:e>
                            <m:e>
                              <m:r>
                                <a:rPr lang="en-US" altLang="zh-CN" sz="2400" i="1">
                                  <a:latin typeface="Cambria Math" panose="02040503050406030204" pitchFamily="18" charset="0"/>
                                </a:rPr>
                                <m:t>𝟎</m:t>
                              </m:r>
                            </m:e>
                          </m:mr>
                          <m:mr>
                            <m:e>
                              <m:r>
                                <a:rPr lang="en-US" altLang="zh-CN" sz="2400" i="1">
                                  <a:latin typeface="Cambria Math" panose="02040503050406030204" pitchFamily="18" charset="0"/>
                                </a:rPr>
                                <m:t>𝟎</m:t>
                              </m:r>
                            </m:e>
                            <m:e>
                              <m:r>
                                <a:rPr lang="en-US" altLang="zh-CN" sz="2400" i="1">
                                  <a:latin typeface="Cambria Math" panose="02040503050406030204" pitchFamily="18" charset="0"/>
                                </a:rPr>
                                <m:t>𝟏</m:t>
                              </m:r>
                            </m:e>
                            <m:e>
                              <m:r>
                                <a:rPr lang="en-US" altLang="zh-CN" sz="2400" i="1">
                                  <a:latin typeface="Cambria Math" panose="02040503050406030204" pitchFamily="18" charset="0"/>
                                </a:rPr>
                                <m:t>𝟎</m:t>
                              </m:r>
                            </m:e>
                            <m:e>
                              <m:r>
                                <a:rPr lang="en-US" altLang="zh-CN" sz="2400" i="1">
                                  <a:latin typeface="Cambria Math" panose="02040503050406030204" pitchFamily="18" charset="0"/>
                                </a:rPr>
                                <m:t>𝟎</m:t>
                              </m:r>
                            </m:e>
                          </m:mr>
                        </m:m>
                      </m:e>
                    </m:d>
                  </m:oMath>
                </a14:m>
                <a:r>
                  <a:rPr lang="en-US" altLang="zh-CN" sz="2400" dirty="0"/>
                  <a:t>,</a:t>
                </a:r>
                <a:r>
                  <a:rPr lang="zh-CN" altLang="en-US" sz="2400" dirty="0"/>
                  <a:t>讨论其是否可约？</a:t>
                </a:r>
                <a:r>
                  <a:rPr lang="zh-CN" altLang="en-US" sz="2400" dirty="0">
                    <a:solidFill>
                      <a:srgbClr val="FF0000"/>
                    </a:solidFill>
                  </a:rPr>
                  <a:t>画出状态传递图</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1">
                <a:blip r:embed="rId2"/>
                <a:stretch>
                  <a:fillRect l="-926" t="-1193" r="-728" b="-434"/>
                </a:stretch>
              </a:blipFill>
            </p:spPr>
            <p:txBody>
              <a:bodyPr/>
              <a:lstStyle/>
              <a:p>
                <a:r>
                  <a:rPr lang="zh-CN" altLang="en-US">
                    <a:noFill/>
                  </a:rPr>
                  <a:t> </a:t>
                </a:r>
                <a:endParaRPr lang="zh-CN" altLang="en-US">
                  <a:noFill/>
                </a:endParaRPr>
              </a:p>
            </p:txBody>
          </p:sp>
        </mc:Fallback>
      </mc:AlternateContent>
    </p:spTree>
  </p:cSld>
  <p:clrMapOvr>
    <a:masterClrMapping/>
  </p:clrMapOvr>
  <p:transition spd="med">
    <p:random/>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a:t>
            </a:r>
            <a:r>
              <a:rPr lang="zh-CN" altLang="en-US" dirty="0"/>
              <a:t>齐次马尔科夫的遍历性和不可约性</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sz="2400" dirty="0"/>
                  <a:t>齐次马尔科夫链的遍历性和平稳分布</a:t>
                </a:r>
                <a:endParaRPr lang="en-US" altLang="zh-CN" sz="2400" dirty="0"/>
              </a:p>
              <a:p>
                <a:pPr lvl="1"/>
                <a:r>
                  <a:rPr lang="zh-CN" altLang="en-US" sz="2000" dirty="0"/>
                  <a:t>不可约性</a:t>
                </a:r>
                <a:endParaRPr lang="en-US" altLang="zh-CN" sz="2000" dirty="0"/>
              </a:p>
              <a:p>
                <a:pPr marL="880745" lvl="2" indent="0">
                  <a:buNone/>
                </a:pPr>
                <a:endParaRPr lang="en-US" altLang="zh-CN" sz="1600" dirty="0">
                  <a:solidFill>
                    <a:srgbClr val="FF0000"/>
                  </a:solidFill>
                </a:endParaRPr>
              </a:p>
              <a:p>
                <a:r>
                  <a:rPr lang="zh-CN" altLang="en-US" sz="2400" dirty="0"/>
                  <a:t>例子，设有五个状态</a:t>
                </a:r>
                <a14:m>
                  <m:oMath xmlns:m="http://schemas.openxmlformats.org/officeDocument/2006/math">
                    <m:r>
                      <a:rPr lang="en-US" altLang="zh-CN" sz="2400" b="1" i="1" smtClean="0">
                        <a:latin typeface="Cambria Math" panose="02040503050406030204" pitchFamily="18" charset="0"/>
                      </a:rPr>
                      <m:t>{</m:t>
                    </m:r>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𝒂</m:t>
                        </m:r>
                      </m:e>
                      <m:sub>
                        <m:r>
                          <a:rPr lang="en-US" altLang="zh-CN" sz="2400" b="1" i="1" smtClean="0">
                            <a:latin typeface="Cambria Math" panose="02040503050406030204" pitchFamily="18" charset="0"/>
                          </a:rPr>
                          <m:t>𝟏</m:t>
                        </m:r>
                      </m:sub>
                    </m:sSub>
                    <m:r>
                      <a:rPr lang="en-US" altLang="zh-CN" sz="2400" b="1" i="1" smtClean="0">
                        <a:latin typeface="Cambria Math" panose="02040503050406030204" pitchFamily="18" charset="0"/>
                      </a:rPr>
                      <m:t>,</m:t>
                    </m:r>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𝒂</m:t>
                        </m:r>
                      </m:e>
                      <m:sub>
                        <m:r>
                          <a:rPr lang="en-US" altLang="zh-CN" sz="2400" b="1" i="1" smtClean="0">
                            <a:latin typeface="Cambria Math" panose="02040503050406030204" pitchFamily="18" charset="0"/>
                          </a:rPr>
                          <m:t>𝟐</m:t>
                        </m:r>
                      </m:sub>
                    </m:sSub>
                    <m:r>
                      <a:rPr lang="en-US" altLang="zh-CN" sz="2400" b="1" i="1" smtClean="0">
                        <a:latin typeface="Cambria Math" panose="02040503050406030204" pitchFamily="18" charset="0"/>
                      </a:rPr>
                      <m:t>,</m:t>
                    </m:r>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𝒂</m:t>
                        </m:r>
                      </m:e>
                      <m:sub>
                        <m:r>
                          <a:rPr lang="en-US" altLang="zh-CN" sz="2400" b="1" i="1" smtClean="0">
                            <a:latin typeface="Cambria Math" panose="02040503050406030204" pitchFamily="18" charset="0"/>
                          </a:rPr>
                          <m:t>𝟑</m:t>
                        </m:r>
                      </m:sub>
                    </m:sSub>
                    <m:r>
                      <a:rPr lang="en-US" altLang="zh-CN" sz="2400" b="1" i="1" smtClean="0">
                        <a:latin typeface="Cambria Math" panose="02040503050406030204" pitchFamily="18" charset="0"/>
                      </a:rPr>
                      <m:t>,</m:t>
                    </m:r>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𝒂</m:t>
                        </m:r>
                      </m:e>
                      <m:sub>
                        <m:r>
                          <a:rPr lang="en-US" altLang="zh-CN" sz="2400" b="1" i="1" smtClean="0">
                            <a:latin typeface="Cambria Math" panose="02040503050406030204" pitchFamily="18" charset="0"/>
                          </a:rPr>
                          <m:t>𝟒</m:t>
                        </m:r>
                      </m:sub>
                    </m:sSub>
                    <m:r>
                      <a:rPr lang="en-US" altLang="zh-CN" sz="2400" b="1" i="1" smtClean="0">
                        <a:latin typeface="Cambria Math" panose="02040503050406030204" pitchFamily="18" charset="0"/>
                      </a:rPr>
                      <m:t>,</m:t>
                    </m:r>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𝒂</m:t>
                        </m:r>
                      </m:e>
                      <m:sub>
                        <m:r>
                          <a:rPr lang="en-US" altLang="zh-CN" sz="2400" b="1" i="1" smtClean="0">
                            <a:latin typeface="Cambria Math" panose="02040503050406030204" pitchFamily="18" charset="0"/>
                          </a:rPr>
                          <m:t>𝟓</m:t>
                        </m:r>
                      </m:sub>
                    </m:sSub>
                    <m:r>
                      <a:rPr lang="en-US" altLang="zh-CN" sz="2400" b="1" i="1" smtClean="0">
                        <a:latin typeface="Cambria Math" panose="02040503050406030204" pitchFamily="18" charset="0"/>
                      </a:rPr>
                      <m:t>}</m:t>
                    </m:r>
                  </m:oMath>
                </a14:m>
                <a:r>
                  <a:rPr lang="zh-CN" altLang="en-US" sz="2400" dirty="0"/>
                  <a:t>的马尔科夫链的传递图如下，讨论其不可约性。</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1">
                <a:blip r:embed="rId2"/>
                <a:stretch>
                  <a:fillRect l="-926" t="-1193"/>
                </a:stretch>
              </a:blipFill>
            </p:spPr>
            <p:txBody>
              <a:bodyPr/>
              <a:lstStyle/>
              <a:p>
                <a:r>
                  <a:rPr lang="zh-CN" altLang="en-US">
                    <a:noFill/>
                  </a:rPr>
                  <a:t> </a:t>
                </a:r>
                <a:endParaRPr lang="zh-CN" altLang="en-US">
                  <a:noFill/>
                </a:endParaRPr>
              </a:p>
            </p:txBody>
          </p:sp>
        </mc:Fallback>
      </mc:AlternateContent>
      <p:grpSp>
        <p:nvGrpSpPr>
          <p:cNvPr id="55" name="组合 54"/>
          <p:cNvGrpSpPr/>
          <p:nvPr/>
        </p:nvGrpSpPr>
        <p:grpSpPr>
          <a:xfrm>
            <a:off x="2864768" y="3249141"/>
            <a:ext cx="3672408" cy="2952328"/>
            <a:chOff x="1417482" y="3037223"/>
            <a:chExt cx="4168303" cy="3174451"/>
          </a:xfrm>
        </p:grpSpPr>
        <mc:AlternateContent xmlns:mc="http://schemas.openxmlformats.org/markup-compatibility/2006" xmlns:a14="http://schemas.microsoft.com/office/drawing/2010/main">
          <mc:Choice Requires="a14">
            <p:sp>
              <p:nvSpPr>
                <p:cNvPr id="43" name="椭圆 42"/>
                <p:cNvSpPr/>
                <p:nvPr/>
              </p:nvSpPr>
              <p:spPr bwMode="auto">
                <a:xfrm>
                  <a:off x="3372078" y="3037223"/>
                  <a:ext cx="576064" cy="485173"/>
                </a:xfrm>
                <a:prstGeom prst="ellipse">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vert="horz" wrap="square" lIns="97850" tIns="48925" rIns="97850" bIns="48925" numCol="1" rtlCol="0" anchor="t" anchorCtr="0" compatLnSpc="1">
                  <a:spAutoFit/>
                </a:bodyPr>
                <a:lstStyle/>
                <a:p>
                  <a:pPr marL="0" marR="0" indent="0" algn="l" defTabSz="914400" rtl="0" eaLnBrk="0" fontAlgn="base" latinLnBrk="0" hangingPunct="0">
                    <a:lnSpc>
                      <a:spcPct val="100000"/>
                    </a:lnSpc>
                    <a:spcBef>
                      <a:spcPct val="50000"/>
                    </a:spcBef>
                    <a:spcAft>
                      <a:spcPct val="0"/>
                    </a:spcAft>
                    <a:buClrTx/>
                    <a:buSzTx/>
                    <a:buFont typeface="Arial" panose="020B0604020202020204" pitchFamily="34" charset="0"/>
                    <a:buNone/>
                  </a:pPr>
                  <a14:m>
                    <m:oMathPara xmlns:m="http://schemas.openxmlformats.org/officeDocument/2006/math">
                      <m:oMathParaPr>
                        <m:jc m:val="centerGroup"/>
                      </m:oMathParaPr>
                      <m:oMath xmlns:m="http://schemas.openxmlformats.org/officeDocument/2006/math">
                        <m:r>
                          <a:rPr kumimoji="0" lang="en-US" altLang="zh-CN" sz="1600" b="0" i="1" u="none" strike="noStrike" cap="none" normalizeH="0" baseline="0" smtClean="0">
                            <a:ln>
                              <a:noFill/>
                            </a:ln>
                            <a:solidFill>
                              <a:srgbClr val="000000"/>
                            </a:solidFill>
                            <a:effectLst/>
                            <a:latin typeface="Cambria Math" panose="02040503050406030204" pitchFamily="18" charset="0"/>
                            <a:ea typeface="宋体" panose="02010600030101010101" pitchFamily="2" charset="-122"/>
                          </a:rPr>
                          <m:t>1</m:t>
                        </m:r>
                      </m:oMath>
                    </m:oMathPara>
                  </a14:m>
                  <a:endParaRPr kumimoji="0" lang="zh-CN" altLang="en-US"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endParaRPr>
                </a:p>
              </p:txBody>
            </p:sp>
          </mc:Choice>
          <mc:Fallback xmlns="">
            <p:sp>
              <p:nvSpPr>
                <p:cNvPr id="43" name="椭圆 42"/>
                <p:cNvSpPr>
                  <a:spLocks noRot="1" noChangeAspect="1" noMove="1" noResize="1" noEditPoints="1" noAdjustHandles="1" noChangeArrowheads="1" noChangeShapeType="1" noTextEdit="1"/>
                </p:cNvSpPr>
                <p:nvPr/>
              </p:nvSpPr>
              <p:spPr bwMode="auto">
                <a:xfrm>
                  <a:off x="3372078" y="3037223"/>
                  <a:ext cx="576064" cy="485173"/>
                </a:xfrm>
                <a:prstGeom prst="ellipse">
                  <a:avLst/>
                </a:prstGeom>
                <a:blipFill rotWithShape="1">
                  <a:blip r:embed="rId3"/>
                  <a:stretch>
                    <a:fillRect/>
                  </a:stretch>
                </a:blipFill>
                <a:ln>
                  <a:noFill/>
                </a:ln>
              </p:spPr>
              <p:txBody>
                <a:bodyPr/>
                <a:lstStyle/>
                <a:p>
                  <a:r>
                    <a:rPr lang="zh-CN" altLang="en-US">
                      <a:noFill/>
                    </a:rPr>
                    <a:t> </a:t>
                  </a:r>
                  <a:endParaRPr lang="zh-CN" altLang="en-US">
                    <a:noFill/>
                  </a:endParaRPr>
                </a:p>
              </p:txBody>
            </p:sp>
          </mc:Fallback>
        </mc:AlternateContent>
        <p:grpSp>
          <p:nvGrpSpPr>
            <p:cNvPr id="54" name="组合 53"/>
            <p:cNvGrpSpPr/>
            <p:nvPr/>
          </p:nvGrpSpPr>
          <p:grpSpPr>
            <a:xfrm>
              <a:off x="1417482" y="3146927"/>
              <a:ext cx="4168303" cy="3064747"/>
              <a:chOff x="1417482" y="3146927"/>
              <a:chExt cx="4168303" cy="3064747"/>
            </a:xfrm>
          </p:grpSpPr>
          <mc:AlternateContent xmlns:mc="http://schemas.openxmlformats.org/markup-compatibility/2006" xmlns:a14="http://schemas.microsoft.com/office/drawing/2010/main">
            <mc:Choice Requires="a14">
              <p:sp>
                <p:nvSpPr>
                  <p:cNvPr id="4" name="椭圆 3"/>
                  <p:cNvSpPr/>
                  <p:nvPr/>
                </p:nvSpPr>
                <p:spPr bwMode="auto">
                  <a:xfrm>
                    <a:off x="2796015" y="3552129"/>
                    <a:ext cx="576064" cy="485173"/>
                  </a:xfrm>
                  <a:prstGeom prst="ellipse">
                    <a:avLst/>
                  </a:prstGeom>
                  <a:ln/>
                </p:spPr>
                <p:style>
                  <a:lnRef idx="2">
                    <a:schemeClr val="dk1"/>
                  </a:lnRef>
                  <a:fillRef idx="1">
                    <a:schemeClr val="lt1"/>
                  </a:fillRef>
                  <a:effectRef idx="0">
                    <a:schemeClr val="dk1"/>
                  </a:effectRef>
                  <a:fontRef idx="minor">
                    <a:schemeClr val="dk1"/>
                  </a:fontRef>
                </p:style>
                <p:txBody>
                  <a:bodyPr vert="horz" wrap="square" lIns="97850" tIns="48925" rIns="97850" bIns="48925" numCol="1" rtlCol="0" anchor="t" anchorCtr="0" compatLnSpc="1">
                    <a:spAutoFit/>
                  </a:bodyPr>
                  <a:lstStyle/>
                  <a:p>
                    <a:pPr marL="0" marR="0" indent="0" algn="l" defTabSz="914400" rtl="0" eaLnBrk="0" fontAlgn="base" latinLnBrk="0" hangingPunct="0">
                      <a:lnSpc>
                        <a:spcPct val="100000"/>
                      </a:lnSpc>
                      <a:spcBef>
                        <a:spcPct val="50000"/>
                      </a:spcBef>
                      <a:spcAft>
                        <a:spcPct val="0"/>
                      </a:spcAft>
                      <a:buClrTx/>
                      <a:buSzTx/>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kumimoji="0" lang="en-US" altLang="zh-CN" sz="1600" b="0" i="1" u="none" strike="noStrike" cap="none" normalizeH="0" baseline="0" smtClean="0">
                                  <a:ln>
                                    <a:noFill/>
                                  </a:ln>
                                  <a:solidFill>
                                    <a:srgbClr val="000000"/>
                                  </a:solidFill>
                                  <a:effectLst/>
                                  <a:latin typeface="Cambria Math" panose="02040503050406030204" pitchFamily="18" charset="0"/>
                                  <a:ea typeface="宋体" panose="02010600030101010101" pitchFamily="2" charset="-122"/>
                                </a:rPr>
                              </m:ctrlPr>
                            </m:sSubPr>
                            <m:e>
                              <m:r>
                                <a:rPr kumimoji="0" lang="en-US" altLang="zh-CN" sz="1600" b="0" i="1" u="none" strike="noStrike" cap="none" normalizeH="0" baseline="0" smtClean="0">
                                  <a:ln>
                                    <a:noFill/>
                                  </a:ln>
                                  <a:solidFill>
                                    <a:srgbClr val="000000"/>
                                  </a:solidFill>
                                  <a:effectLst/>
                                  <a:latin typeface="Cambria Math" panose="02040503050406030204" pitchFamily="18" charset="0"/>
                                  <a:ea typeface="宋体" panose="02010600030101010101" pitchFamily="2" charset="-122"/>
                                </a:rPr>
                                <m:t>𝑎</m:t>
                              </m:r>
                            </m:e>
                            <m:sub>
                              <m:r>
                                <a:rPr kumimoji="0" lang="en-US" altLang="zh-CN" sz="1600" b="0" i="1" u="none" strike="noStrike" cap="none" normalizeH="0" baseline="0" smtClean="0">
                                  <a:ln>
                                    <a:noFill/>
                                  </a:ln>
                                  <a:solidFill>
                                    <a:srgbClr val="000000"/>
                                  </a:solidFill>
                                  <a:effectLst/>
                                  <a:latin typeface="Cambria Math" panose="02040503050406030204" pitchFamily="18" charset="0"/>
                                  <a:ea typeface="宋体" panose="02010600030101010101" pitchFamily="2" charset="-122"/>
                                </a:rPr>
                                <m:t>2</m:t>
                              </m:r>
                            </m:sub>
                          </m:sSub>
                        </m:oMath>
                      </m:oMathPara>
                    </a14:m>
                    <a:endParaRPr kumimoji="0" lang="zh-CN" altLang="en-US"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endParaRPr>
                  </a:p>
                </p:txBody>
              </p:sp>
            </mc:Choice>
            <mc:Fallback xmlns="">
              <p:sp>
                <p:nvSpPr>
                  <p:cNvPr id="4" name="椭圆 3"/>
                  <p:cNvSpPr>
                    <a:spLocks noRot="1" noChangeAspect="1" noMove="1" noResize="1" noEditPoints="1" noAdjustHandles="1" noChangeArrowheads="1" noChangeShapeType="1" noTextEdit="1"/>
                  </p:cNvSpPr>
                  <p:nvPr/>
                </p:nvSpPr>
                <p:spPr bwMode="auto">
                  <a:xfrm>
                    <a:off x="2796015" y="3552129"/>
                    <a:ext cx="576064" cy="485173"/>
                  </a:xfrm>
                  <a:prstGeom prst="ellipse">
                    <a:avLst/>
                  </a:prstGeom>
                  <a:blipFill rotWithShape="1">
                    <a:blip r:embed="rId4"/>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5" name="椭圆 4"/>
                  <p:cNvSpPr/>
                  <p:nvPr/>
                </p:nvSpPr>
                <p:spPr bwMode="auto">
                  <a:xfrm>
                    <a:off x="1417482" y="4401269"/>
                    <a:ext cx="576064" cy="485173"/>
                  </a:xfrm>
                  <a:prstGeom prst="ellipse">
                    <a:avLst/>
                  </a:prstGeom>
                  <a:ln/>
                </p:spPr>
                <p:style>
                  <a:lnRef idx="2">
                    <a:schemeClr val="dk1"/>
                  </a:lnRef>
                  <a:fillRef idx="1">
                    <a:schemeClr val="lt1"/>
                  </a:fillRef>
                  <a:effectRef idx="0">
                    <a:schemeClr val="dk1"/>
                  </a:effectRef>
                  <a:fontRef idx="minor">
                    <a:schemeClr val="dk1"/>
                  </a:fontRef>
                </p:style>
                <p:txBody>
                  <a:bodyPr vert="horz" wrap="square" lIns="97850" tIns="48925" rIns="97850" bIns="48925" numCol="1" rtlCol="0" anchor="t" anchorCtr="0" compatLnSpc="1">
                    <a:spAutoFit/>
                  </a:bodyPr>
                  <a:lstStyle/>
                  <a:p>
                    <a:pPr marL="0" marR="0" indent="0" algn="l" defTabSz="914400" rtl="0" eaLnBrk="0" fontAlgn="base" latinLnBrk="0" hangingPunct="0">
                      <a:lnSpc>
                        <a:spcPct val="100000"/>
                      </a:lnSpc>
                      <a:spcBef>
                        <a:spcPct val="50000"/>
                      </a:spcBef>
                      <a:spcAft>
                        <a:spcPct val="0"/>
                      </a:spcAft>
                      <a:buClrTx/>
                      <a:buSzTx/>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kumimoji="0" lang="en-US" altLang="zh-CN" sz="1600" b="0" i="1" u="none" strike="noStrike" cap="none" normalizeH="0" baseline="0" smtClean="0">
                                  <a:ln>
                                    <a:noFill/>
                                  </a:ln>
                                  <a:solidFill>
                                    <a:srgbClr val="000000"/>
                                  </a:solidFill>
                                  <a:effectLst/>
                                  <a:latin typeface="Cambria Math" panose="02040503050406030204" pitchFamily="18" charset="0"/>
                                  <a:ea typeface="宋体" panose="02010600030101010101" pitchFamily="2" charset="-122"/>
                                </a:rPr>
                              </m:ctrlPr>
                            </m:sSubPr>
                            <m:e>
                              <m:r>
                                <a:rPr kumimoji="0" lang="en-US" altLang="zh-CN" sz="1600" b="0" i="1" u="none" strike="noStrike" cap="none" normalizeH="0" baseline="0" smtClean="0">
                                  <a:ln>
                                    <a:noFill/>
                                  </a:ln>
                                  <a:solidFill>
                                    <a:srgbClr val="000000"/>
                                  </a:solidFill>
                                  <a:effectLst/>
                                  <a:latin typeface="Cambria Math" panose="02040503050406030204" pitchFamily="18" charset="0"/>
                                  <a:ea typeface="宋体" panose="02010600030101010101" pitchFamily="2" charset="-122"/>
                                </a:rPr>
                                <m:t>𝑎</m:t>
                              </m:r>
                            </m:e>
                            <m:sub>
                              <m:r>
                                <a:rPr kumimoji="0" lang="en-US" altLang="zh-CN" sz="1600" b="0" i="1" u="none" strike="noStrike" cap="none" normalizeH="0" baseline="0" smtClean="0">
                                  <a:ln>
                                    <a:noFill/>
                                  </a:ln>
                                  <a:solidFill>
                                    <a:srgbClr val="000000"/>
                                  </a:solidFill>
                                  <a:effectLst/>
                                  <a:latin typeface="Cambria Math" panose="02040503050406030204" pitchFamily="18" charset="0"/>
                                  <a:ea typeface="宋体" panose="02010600030101010101" pitchFamily="2" charset="-122"/>
                                </a:rPr>
                                <m:t>1</m:t>
                              </m:r>
                            </m:sub>
                          </m:sSub>
                        </m:oMath>
                      </m:oMathPara>
                    </a14:m>
                    <a:endParaRPr kumimoji="0" lang="zh-CN" altLang="en-US"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endParaRPr>
                  </a:p>
                </p:txBody>
              </p:sp>
            </mc:Choice>
            <mc:Fallback xmlns="">
              <p:sp>
                <p:nvSpPr>
                  <p:cNvPr id="5" name="椭圆 4"/>
                  <p:cNvSpPr>
                    <a:spLocks noRot="1" noChangeAspect="1" noMove="1" noResize="1" noEditPoints="1" noAdjustHandles="1" noChangeArrowheads="1" noChangeShapeType="1" noTextEdit="1"/>
                  </p:cNvSpPr>
                  <p:nvPr/>
                </p:nvSpPr>
                <p:spPr bwMode="auto">
                  <a:xfrm>
                    <a:off x="1417482" y="4401269"/>
                    <a:ext cx="576064" cy="485173"/>
                  </a:xfrm>
                  <a:prstGeom prst="ellipse">
                    <a:avLst/>
                  </a:prstGeom>
                  <a:blipFill rotWithShape="1">
                    <a:blip r:embed="rId5"/>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6" name="椭圆 5"/>
                  <p:cNvSpPr/>
                  <p:nvPr/>
                </p:nvSpPr>
                <p:spPr bwMode="auto">
                  <a:xfrm>
                    <a:off x="2796015" y="5201387"/>
                    <a:ext cx="576064" cy="485173"/>
                  </a:xfrm>
                  <a:prstGeom prst="ellipse">
                    <a:avLst/>
                  </a:prstGeom>
                  <a:ln/>
                </p:spPr>
                <p:style>
                  <a:lnRef idx="2">
                    <a:schemeClr val="dk1"/>
                  </a:lnRef>
                  <a:fillRef idx="1">
                    <a:schemeClr val="lt1"/>
                  </a:fillRef>
                  <a:effectRef idx="0">
                    <a:schemeClr val="dk1"/>
                  </a:effectRef>
                  <a:fontRef idx="minor">
                    <a:schemeClr val="dk1"/>
                  </a:fontRef>
                </p:style>
                <p:txBody>
                  <a:bodyPr vert="horz" wrap="square" lIns="97850" tIns="48925" rIns="97850" bIns="48925" numCol="1" rtlCol="0" anchor="t" anchorCtr="0" compatLnSpc="1">
                    <a:spAutoFit/>
                  </a:bodyPr>
                  <a:lstStyle/>
                  <a:p>
                    <a:pPr marL="0" marR="0" indent="0" algn="l" defTabSz="914400" rtl="0" eaLnBrk="0" fontAlgn="base" latinLnBrk="0" hangingPunct="0">
                      <a:lnSpc>
                        <a:spcPct val="100000"/>
                      </a:lnSpc>
                      <a:spcBef>
                        <a:spcPct val="50000"/>
                      </a:spcBef>
                      <a:spcAft>
                        <a:spcPct val="0"/>
                      </a:spcAft>
                      <a:buClrTx/>
                      <a:buSzTx/>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kumimoji="0" lang="en-US" altLang="zh-CN" sz="1600" b="0" i="1" u="none" strike="noStrike" cap="none" normalizeH="0" baseline="0" smtClean="0">
                                  <a:ln>
                                    <a:noFill/>
                                  </a:ln>
                                  <a:solidFill>
                                    <a:srgbClr val="000000"/>
                                  </a:solidFill>
                                  <a:effectLst/>
                                  <a:latin typeface="Cambria Math" panose="02040503050406030204" pitchFamily="18" charset="0"/>
                                  <a:ea typeface="宋体" panose="02010600030101010101" pitchFamily="2" charset="-122"/>
                                </a:rPr>
                              </m:ctrlPr>
                            </m:sSubPr>
                            <m:e>
                              <m:r>
                                <a:rPr kumimoji="0" lang="en-US" altLang="zh-CN" sz="1600" b="0" i="1" u="none" strike="noStrike" cap="none" normalizeH="0" baseline="0" smtClean="0">
                                  <a:ln>
                                    <a:noFill/>
                                  </a:ln>
                                  <a:solidFill>
                                    <a:srgbClr val="000000"/>
                                  </a:solidFill>
                                  <a:effectLst/>
                                  <a:latin typeface="Cambria Math" panose="02040503050406030204" pitchFamily="18" charset="0"/>
                                  <a:ea typeface="宋体" panose="02010600030101010101" pitchFamily="2" charset="-122"/>
                                </a:rPr>
                                <m:t>𝑎</m:t>
                              </m:r>
                            </m:e>
                            <m:sub>
                              <m:r>
                                <a:rPr kumimoji="0" lang="en-US" altLang="zh-CN" sz="1600" b="0" i="1" u="none" strike="noStrike" cap="none" normalizeH="0" baseline="0" smtClean="0">
                                  <a:ln>
                                    <a:noFill/>
                                  </a:ln>
                                  <a:solidFill>
                                    <a:srgbClr val="000000"/>
                                  </a:solidFill>
                                  <a:effectLst/>
                                  <a:latin typeface="Cambria Math" panose="02040503050406030204" pitchFamily="18" charset="0"/>
                                  <a:ea typeface="宋体" panose="02010600030101010101" pitchFamily="2" charset="-122"/>
                                </a:rPr>
                                <m:t>3</m:t>
                              </m:r>
                            </m:sub>
                          </m:sSub>
                        </m:oMath>
                      </m:oMathPara>
                    </a14:m>
                    <a:endParaRPr kumimoji="0" lang="zh-CN" altLang="en-US"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endParaRPr>
                  </a:p>
                </p:txBody>
              </p:sp>
            </mc:Choice>
            <mc:Fallback xmlns="">
              <p:sp>
                <p:nvSpPr>
                  <p:cNvPr id="6" name="椭圆 5"/>
                  <p:cNvSpPr>
                    <a:spLocks noRot="1" noChangeAspect="1" noMove="1" noResize="1" noEditPoints="1" noAdjustHandles="1" noChangeArrowheads="1" noChangeShapeType="1" noTextEdit="1"/>
                  </p:cNvSpPr>
                  <p:nvPr/>
                </p:nvSpPr>
                <p:spPr bwMode="auto">
                  <a:xfrm>
                    <a:off x="2796015" y="5201387"/>
                    <a:ext cx="576064" cy="485173"/>
                  </a:xfrm>
                  <a:prstGeom prst="ellipse">
                    <a:avLst/>
                  </a:prstGeom>
                  <a:blipFill rotWithShape="1">
                    <a:blip r:embed="rId6"/>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7" name="椭圆 6"/>
                  <p:cNvSpPr/>
                  <p:nvPr/>
                </p:nvSpPr>
                <p:spPr bwMode="auto">
                  <a:xfrm>
                    <a:off x="4548694" y="3680718"/>
                    <a:ext cx="576064" cy="485173"/>
                  </a:xfrm>
                  <a:prstGeom prst="ellipse">
                    <a:avLst/>
                  </a:prstGeom>
                  <a:ln/>
                </p:spPr>
                <p:style>
                  <a:lnRef idx="2">
                    <a:schemeClr val="dk1"/>
                  </a:lnRef>
                  <a:fillRef idx="1">
                    <a:schemeClr val="lt1"/>
                  </a:fillRef>
                  <a:effectRef idx="0">
                    <a:schemeClr val="dk1"/>
                  </a:effectRef>
                  <a:fontRef idx="minor">
                    <a:schemeClr val="dk1"/>
                  </a:fontRef>
                </p:style>
                <p:txBody>
                  <a:bodyPr vert="horz" wrap="square" lIns="97850" tIns="48925" rIns="97850" bIns="48925" numCol="1" rtlCol="0" anchor="t" anchorCtr="0" compatLnSpc="1">
                    <a:spAutoFit/>
                  </a:bodyPr>
                  <a:lstStyle/>
                  <a:p>
                    <a:pPr marL="0" marR="0" indent="0" algn="l" defTabSz="914400" rtl="0" eaLnBrk="0" fontAlgn="base" latinLnBrk="0" hangingPunct="0">
                      <a:lnSpc>
                        <a:spcPct val="100000"/>
                      </a:lnSpc>
                      <a:spcBef>
                        <a:spcPct val="50000"/>
                      </a:spcBef>
                      <a:spcAft>
                        <a:spcPct val="0"/>
                      </a:spcAft>
                      <a:buClrTx/>
                      <a:buSzTx/>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kumimoji="0" lang="en-US" altLang="zh-CN" sz="1600" b="0" i="1" u="none" strike="noStrike" cap="none" normalizeH="0" baseline="0" smtClean="0">
                                  <a:ln>
                                    <a:noFill/>
                                  </a:ln>
                                  <a:solidFill>
                                    <a:srgbClr val="000000"/>
                                  </a:solidFill>
                                  <a:effectLst/>
                                  <a:latin typeface="Cambria Math" panose="02040503050406030204" pitchFamily="18" charset="0"/>
                                  <a:ea typeface="宋体" panose="02010600030101010101" pitchFamily="2" charset="-122"/>
                                </a:rPr>
                              </m:ctrlPr>
                            </m:sSubPr>
                            <m:e>
                              <m:r>
                                <a:rPr kumimoji="0" lang="en-US" altLang="zh-CN" sz="1600" b="0" i="1" u="none" strike="noStrike" cap="none" normalizeH="0" baseline="0" smtClean="0">
                                  <a:ln>
                                    <a:noFill/>
                                  </a:ln>
                                  <a:solidFill>
                                    <a:srgbClr val="000000"/>
                                  </a:solidFill>
                                  <a:effectLst/>
                                  <a:latin typeface="Cambria Math" panose="02040503050406030204" pitchFamily="18" charset="0"/>
                                  <a:ea typeface="宋体" panose="02010600030101010101" pitchFamily="2" charset="-122"/>
                                </a:rPr>
                                <m:t>𝑎</m:t>
                              </m:r>
                            </m:e>
                            <m:sub>
                              <m:r>
                                <a:rPr kumimoji="0" lang="en-US" altLang="zh-CN" sz="1600" b="0" i="1" u="none" strike="noStrike" cap="none" normalizeH="0" baseline="0" smtClean="0">
                                  <a:ln>
                                    <a:noFill/>
                                  </a:ln>
                                  <a:solidFill>
                                    <a:srgbClr val="000000"/>
                                  </a:solidFill>
                                  <a:effectLst/>
                                  <a:latin typeface="Cambria Math" panose="02040503050406030204" pitchFamily="18" charset="0"/>
                                  <a:ea typeface="宋体" panose="02010600030101010101" pitchFamily="2" charset="-122"/>
                                </a:rPr>
                                <m:t>5</m:t>
                              </m:r>
                            </m:sub>
                          </m:sSub>
                        </m:oMath>
                      </m:oMathPara>
                    </a14:m>
                    <a:endParaRPr kumimoji="0" lang="zh-CN" altLang="en-US"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endParaRPr>
                  </a:p>
                </p:txBody>
              </p:sp>
            </mc:Choice>
            <mc:Fallback xmlns="">
              <p:sp>
                <p:nvSpPr>
                  <p:cNvPr id="7" name="椭圆 6"/>
                  <p:cNvSpPr>
                    <a:spLocks noRot="1" noChangeAspect="1" noMove="1" noResize="1" noEditPoints="1" noAdjustHandles="1" noChangeArrowheads="1" noChangeShapeType="1" noTextEdit="1"/>
                  </p:cNvSpPr>
                  <p:nvPr/>
                </p:nvSpPr>
                <p:spPr bwMode="auto">
                  <a:xfrm>
                    <a:off x="4548694" y="3680718"/>
                    <a:ext cx="576064" cy="485173"/>
                  </a:xfrm>
                  <a:prstGeom prst="ellipse">
                    <a:avLst/>
                  </a:prstGeom>
                  <a:blipFill rotWithShape="1">
                    <a:blip r:embed="rId7"/>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8" name="椭圆 7"/>
                  <p:cNvSpPr/>
                  <p:nvPr/>
                </p:nvSpPr>
                <p:spPr bwMode="auto">
                  <a:xfrm>
                    <a:off x="4498774" y="5228878"/>
                    <a:ext cx="576064" cy="485173"/>
                  </a:xfrm>
                  <a:prstGeom prst="ellipse">
                    <a:avLst/>
                  </a:prstGeom>
                  <a:ln/>
                </p:spPr>
                <p:style>
                  <a:lnRef idx="2">
                    <a:schemeClr val="dk1"/>
                  </a:lnRef>
                  <a:fillRef idx="1">
                    <a:schemeClr val="lt1"/>
                  </a:fillRef>
                  <a:effectRef idx="0">
                    <a:schemeClr val="dk1"/>
                  </a:effectRef>
                  <a:fontRef idx="minor">
                    <a:schemeClr val="dk1"/>
                  </a:fontRef>
                </p:style>
                <p:txBody>
                  <a:bodyPr vert="horz" wrap="square" lIns="97850" tIns="48925" rIns="97850" bIns="48925" numCol="1" rtlCol="0" anchor="t" anchorCtr="0" compatLnSpc="1">
                    <a:spAutoFit/>
                  </a:bodyPr>
                  <a:lstStyle/>
                  <a:p>
                    <a:pPr marL="0" marR="0" indent="0" algn="l" defTabSz="914400" rtl="0" eaLnBrk="0" fontAlgn="base" latinLnBrk="0" hangingPunct="0">
                      <a:lnSpc>
                        <a:spcPct val="100000"/>
                      </a:lnSpc>
                      <a:spcBef>
                        <a:spcPct val="50000"/>
                      </a:spcBef>
                      <a:spcAft>
                        <a:spcPct val="0"/>
                      </a:spcAft>
                      <a:buClrTx/>
                      <a:buSzTx/>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kumimoji="0" lang="en-US" altLang="zh-CN" sz="1600" b="0" i="1" u="none" strike="noStrike" cap="none" normalizeH="0" baseline="0" smtClean="0">
                                  <a:ln>
                                    <a:noFill/>
                                  </a:ln>
                                  <a:solidFill>
                                    <a:srgbClr val="000000"/>
                                  </a:solidFill>
                                  <a:effectLst/>
                                  <a:latin typeface="Cambria Math" panose="02040503050406030204" pitchFamily="18" charset="0"/>
                                  <a:ea typeface="宋体" panose="02010600030101010101" pitchFamily="2" charset="-122"/>
                                </a:rPr>
                              </m:ctrlPr>
                            </m:sSubPr>
                            <m:e>
                              <m:r>
                                <a:rPr kumimoji="0" lang="en-US" altLang="zh-CN" sz="1600" b="0" i="1" u="none" strike="noStrike" cap="none" normalizeH="0" baseline="0" smtClean="0">
                                  <a:ln>
                                    <a:noFill/>
                                  </a:ln>
                                  <a:solidFill>
                                    <a:srgbClr val="000000"/>
                                  </a:solidFill>
                                  <a:effectLst/>
                                  <a:latin typeface="Cambria Math" panose="02040503050406030204" pitchFamily="18" charset="0"/>
                                  <a:ea typeface="宋体" panose="02010600030101010101" pitchFamily="2" charset="-122"/>
                                </a:rPr>
                                <m:t>𝑎</m:t>
                              </m:r>
                            </m:e>
                            <m:sub>
                              <m:r>
                                <a:rPr kumimoji="0" lang="en-US" altLang="zh-CN" sz="1600" b="0" i="1" u="none" strike="noStrike" cap="none" normalizeH="0" baseline="0" smtClean="0">
                                  <a:ln>
                                    <a:noFill/>
                                  </a:ln>
                                  <a:solidFill>
                                    <a:srgbClr val="000000"/>
                                  </a:solidFill>
                                  <a:effectLst/>
                                  <a:latin typeface="Cambria Math" panose="02040503050406030204" pitchFamily="18" charset="0"/>
                                  <a:ea typeface="宋体" panose="02010600030101010101" pitchFamily="2" charset="-122"/>
                                </a:rPr>
                                <m:t>4</m:t>
                              </m:r>
                            </m:sub>
                          </m:sSub>
                        </m:oMath>
                      </m:oMathPara>
                    </a14:m>
                    <a:endParaRPr kumimoji="0" lang="zh-CN" altLang="en-US"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endParaRPr>
                  </a:p>
                </p:txBody>
              </p:sp>
            </mc:Choice>
            <mc:Fallback xmlns="">
              <p:sp>
                <p:nvSpPr>
                  <p:cNvPr id="8" name="椭圆 7"/>
                  <p:cNvSpPr>
                    <a:spLocks noRot="1" noChangeAspect="1" noMove="1" noResize="1" noEditPoints="1" noAdjustHandles="1" noChangeArrowheads="1" noChangeShapeType="1" noTextEdit="1"/>
                  </p:cNvSpPr>
                  <p:nvPr/>
                </p:nvSpPr>
                <p:spPr bwMode="auto">
                  <a:xfrm>
                    <a:off x="4498774" y="5228878"/>
                    <a:ext cx="576064" cy="485173"/>
                  </a:xfrm>
                  <a:prstGeom prst="ellipse">
                    <a:avLst/>
                  </a:prstGeom>
                  <a:blipFill rotWithShape="1">
                    <a:blip r:embed="rId8"/>
                    <a:stretch>
                      <a:fillRect/>
                    </a:stretch>
                  </a:blipFill>
                </p:spPr>
                <p:txBody>
                  <a:bodyPr/>
                  <a:lstStyle/>
                  <a:p>
                    <a:r>
                      <a:rPr lang="zh-CN" altLang="en-US">
                        <a:noFill/>
                      </a:rPr>
                      <a:t> </a:t>
                    </a:r>
                    <a:endParaRPr lang="zh-CN" altLang="en-US">
                      <a:noFill/>
                    </a:endParaRPr>
                  </a:p>
                </p:txBody>
              </p:sp>
            </mc:Fallback>
          </mc:AlternateContent>
          <p:cxnSp>
            <p:nvCxnSpPr>
              <p:cNvPr id="10" name="曲线连接符 9"/>
              <p:cNvCxnSpPr>
                <a:stCxn id="4" idx="6"/>
                <a:endCxn id="4" idx="1"/>
              </p:cNvCxnSpPr>
              <p:nvPr/>
            </p:nvCxnSpPr>
            <p:spPr bwMode="auto">
              <a:xfrm flipH="1" flipV="1">
                <a:off x="2880378" y="3623181"/>
                <a:ext cx="491701" cy="171535"/>
              </a:xfrm>
              <a:prstGeom prst="curvedConnector4">
                <a:avLst>
                  <a:gd name="adj1" fmla="val -46492"/>
                  <a:gd name="adj2" fmla="val 274689"/>
                </a:avLst>
              </a:prstGeom>
              <a:ln>
                <a:tailEnd type="triangle"/>
              </a:ln>
            </p:spPr>
            <p:style>
              <a:lnRef idx="1">
                <a:schemeClr val="dk1"/>
              </a:lnRef>
              <a:fillRef idx="0">
                <a:schemeClr val="dk1"/>
              </a:fillRef>
              <a:effectRef idx="0">
                <a:schemeClr val="dk1"/>
              </a:effectRef>
              <a:fontRef idx="minor">
                <a:schemeClr val="tx1"/>
              </a:fontRef>
            </p:style>
          </p:cxnSp>
          <p:cxnSp>
            <p:nvCxnSpPr>
              <p:cNvPr id="14" name="曲线连接符 13"/>
              <p:cNvCxnSpPr>
                <a:stCxn id="6" idx="4"/>
                <a:endCxn id="6" idx="6"/>
              </p:cNvCxnSpPr>
              <p:nvPr/>
            </p:nvCxnSpPr>
            <p:spPr bwMode="auto">
              <a:xfrm rot="5400000" flipH="1" flipV="1">
                <a:off x="3106770" y="5421251"/>
                <a:ext cx="242586" cy="288032"/>
              </a:xfrm>
              <a:prstGeom prst="curvedConnector4">
                <a:avLst>
                  <a:gd name="adj1" fmla="val -94235"/>
                  <a:gd name="adj2" fmla="val 179366"/>
                </a:avLst>
              </a:prstGeom>
              <a:ln>
                <a:tailEnd type="triangle"/>
              </a:ln>
            </p:spPr>
            <p:style>
              <a:lnRef idx="1">
                <a:schemeClr val="dk1"/>
              </a:lnRef>
              <a:fillRef idx="0">
                <a:schemeClr val="dk1"/>
              </a:fillRef>
              <a:effectRef idx="0">
                <a:schemeClr val="dk1"/>
              </a:effectRef>
              <a:fontRef idx="minor">
                <a:schemeClr val="tx1"/>
              </a:fontRef>
            </p:style>
          </p:cxnSp>
          <p:cxnSp>
            <p:nvCxnSpPr>
              <p:cNvPr id="16" name="曲线连接符 15"/>
              <p:cNvCxnSpPr>
                <a:stCxn id="7" idx="6"/>
                <a:endCxn id="7" idx="2"/>
              </p:cNvCxnSpPr>
              <p:nvPr/>
            </p:nvCxnSpPr>
            <p:spPr bwMode="auto">
              <a:xfrm flipH="1">
                <a:off x="4548694" y="3923305"/>
                <a:ext cx="576064" cy="12700"/>
              </a:xfrm>
              <a:prstGeom prst="curvedConnector5">
                <a:avLst>
                  <a:gd name="adj1" fmla="val -39683"/>
                  <a:gd name="adj2" fmla="val -4665378"/>
                  <a:gd name="adj3" fmla="val 139683"/>
                </a:avLst>
              </a:prstGeom>
              <a:ln>
                <a:tailEnd type="triangle"/>
              </a:ln>
            </p:spPr>
            <p:style>
              <a:lnRef idx="1">
                <a:schemeClr val="dk1"/>
              </a:lnRef>
              <a:fillRef idx="0">
                <a:schemeClr val="dk1"/>
              </a:fillRef>
              <a:effectRef idx="0">
                <a:schemeClr val="dk1"/>
              </a:effectRef>
              <a:fontRef idx="minor">
                <a:schemeClr val="tx1"/>
              </a:fontRef>
            </p:style>
          </p:cxnSp>
          <p:cxnSp>
            <p:nvCxnSpPr>
              <p:cNvPr id="18" name="曲线连接符 17"/>
              <p:cNvCxnSpPr/>
              <p:nvPr/>
            </p:nvCxnSpPr>
            <p:spPr bwMode="auto">
              <a:xfrm flipH="1">
                <a:off x="4537808" y="5431273"/>
                <a:ext cx="576064" cy="12700"/>
              </a:xfrm>
              <a:prstGeom prst="curvedConnector5">
                <a:avLst>
                  <a:gd name="adj1" fmla="val -39683"/>
                  <a:gd name="adj2" fmla="val 4665236"/>
                  <a:gd name="adj3" fmla="val 139683"/>
                </a:avLst>
              </a:prstGeom>
              <a:ln>
                <a:tailEnd type="triangle"/>
              </a:ln>
            </p:spPr>
            <p:style>
              <a:lnRef idx="1">
                <a:schemeClr val="dk1"/>
              </a:lnRef>
              <a:fillRef idx="0">
                <a:schemeClr val="dk1"/>
              </a:fillRef>
              <a:effectRef idx="0">
                <a:schemeClr val="dk1"/>
              </a:effectRef>
              <a:fontRef idx="minor">
                <a:schemeClr val="tx1"/>
              </a:fontRef>
            </p:style>
          </p:cxnSp>
          <p:cxnSp>
            <p:nvCxnSpPr>
              <p:cNvPr id="26" name="曲线连接符 25"/>
              <p:cNvCxnSpPr>
                <a:stCxn id="7" idx="3"/>
                <a:endCxn id="8" idx="1"/>
              </p:cNvCxnSpPr>
              <p:nvPr/>
            </p:nvCxnSpPr>
            <p:spPr bwMode="auto">
              <a:xfrm rot="5400000">
                <a:off x="4005552" y="4672424"/>
                <a:ext cx="1205091" cy="49920"/>
              </a:xfrm>
              <a:prstGeom prst="curvedConnector3">
                <a:avLst>
                  <a:gd name="adj1" fmla="val 49999"/>
                </a:avLst>
              </a:prstGeom>
              <a:noFill/>
              <a:ln>
                <a:noFill/>
                <a:tailEnd type="triangle"/>
              </a:ln>
              <a:effectLst>
                <a:outerShdw dist="170861" dir="19080767" algn="ctr" rotWithShape="0">
                  <a:srgbClr val="996633"/>
                </a:outerShdw>
              </a:effectLst>
            </p:spPr>
          </p:cxnSp>
          <p:cxnSp>
            <p:nvCxnSpPr>
              <p:cNvPr id="30" name="直接箭头连接符 29"/>
              <p:cNvCxnSpPr>
                <a:stCxn id="5" idx="7"/>
                <a:endCxn id="4" idx="3"/>
              </p:cNvCxnSpPr>
              <p:nvPr/>
            </p:nvCxnSpPr>
            <p:spPr bwMode="auto">
              <a:xfrm flipV="1">
                <a:off x="1909183" y="3966250"/>
                <a:ext cx="971195" cy="50607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2" name="直接箭头连接符 31"/>
              <p:cNvCxnSpPr>
                <a:stCxn id="5" idx="5"/>
                <a:endCxn id="6" idx="2"/>
              </p:cNvCxnSpPr>
              <p:nvPr/>
            </p:nvCxnSpPr>
            <p:spPr bwMode="auto">
              <a:xfrm>
                <a:off x="1909183" y="4815390"/>
                <a:ext cx="886832" cy="62858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4" name="直接箭头连接符 33"/>
              <p:cNvCxnSpPr>
                <a:stCxn id="6" idx="0"/>
                <a:endCxn id="4" idx="4"/>
              </p:cNvCxnSpPr>
              <p:nvPr/>
            </p:nvCxnSpPr>
            <p:spPr bwMode="auto">
              <a:xfrm flipV="1">
                <a:off x="3084047" y="4037302"/>
                <a:ext cx="0" cy="116408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39" name="椭圆 38"/>
                  <p:cNvSpPr/>
                  <p:nvPr/>
                </p:nvSpPr>
                <p:spPr bwMode="auto">
                  <a:xfrm>
                    <a:off x="1931920" y="3517919"/>
                    <a:ext cx="576064" cy="823472"/>
                  </a:xfrm>
                  <a:prstGeom prst="ellipse">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vert="horz" wrap="square" lIns="97850" tIns="48925" rIns="97850" bIns="48925" numCol="1" rtlCol="0" anchor="t" anchorCtr="0" compatLnSpc="1">
                    <a:spAutoFit/>
                  </a:bodyPr>
                  <a:lstStyle/>
                  <a:p>
                    <a:pPr marL="0" marR="0" indent="0" algn="l" defTabSz="914400" rtl="0" eaLnBrk="0" fontAlgn="base" latinLnBrk="0" hangingPunct="0">
                      <a:lnSpc>
                        <a:spcPct val="100000"/>
                      </a:lnSpc>
                      <a:spcBef>
                        <a:spcPct val="50000"/>
                      </a:spcBef>
                      <a:spcAft>
                        <a:spcPct val="0"/>
                      </a:spcAft>
                      <a:buClrTx/>
                      <a:buSzTx/>
                      <a:buFont typeface="Arial" panose="020B0604020202020204" pitchFamily="34" charset="0"/>
                      <a:buNone/>
                    </a:pPr>
                    <a14:m>
                      <m:oMathPara xmlns:m="http://schemas.openxmlformats.org/officeDocument/2006/math">
                        <m:oMathParaPr>
                          <m:jc m:val="centerGroup"/>
                        </m:oMathParaPr>
                        <m:oMath xmlns:m="http://schemas.openxmlformats.org/officeDocument/2006/math">
                          <m:f>
                            <m:fPr>
                              <m:ctrlPr>
                                <a:rPr kumimoji="0" lang="en-US" altLang="zh-CN" sz="1600" b="0" i="1" u="none" strike="noStrike" cap="none" normalizeH="0" baseline="0" smtClean="0">
                                  <a:ln>
                                    <a:noFill/>
                                  </a:ln>
                                  <a:solidFill>
                                    <a:srgbClr val="000000"/>
                                  </a:solidFill>
                                  <a:effectLst/>
                                  <a:latin typeface="Cambria Math" panose="02040503050406030204" pitchFamily="18" charset="0"/>
                                  <a:ea typeface="宋体" panose="02010600030101010101" pitchFamily="2" charset="-122"/>
                                </a:rPr>
                              </m:ctrlPr>
                            </m:fPr>
                            <m:num>
                              <m:r>
                                <a:rPr kumimoji="0" lang="en-US" altLang="zh-CN" sz="1600" b="0" i="1" u="none" strike="noStrike" cap="none" normalizeH="0" baseline="0" smtClean="0">
                                  <a:ln>
                                    <a:noFill/>
                                  </a:ln>
                                  <a:solidFill>
                                    <a:srgbClr val="000000"/>
                                  </a:solidFill>
                                  <a:effectLst/>
                                  <a:latin typeface="Cambria Math" panose="02040503050406030204" pitchFamily="18" charset="0"/>
                                  <a:ea typeface="宋体" panose="02010600030101010101" pitchFamily="2" charset="-122"/>
                                </a:rPr>
                                <m:t>1</m:t>
                              </m:r>
                            </m:num>
                            <m:den>
                              <m:r>
                                <a:rPr kumimoji="0" lang="en-US" altLang="zh-CN" sz="1600" b="0" i="1" u="none" strike="noStrike" cap="none" normalizeH="0" baseline="0" smtClean="0">
                                  <a:ln>
                                    <a:noFill/>
                                  </a:ln>
                                  <a:solidFill>
                                    <a:srgbClr val="000000"/>
                                  </a:solidFill>
                                  <a:effectLst/>
                                  <a:latin typeface="Cambria Math" panose="02040503050406030204" pitchFamily="18" charset="0"/>
                                  <a:ea typeface="宋体" panose="02010600030101010101" pitchFamily="2" charset="-122"/>
                                </a:rPr>
                                <m:t>3</m:t>
                              </m:r>
                            </m:den>
                          </m:f>
                        </m:oMath>
                      </m:oMathPara>
                    </a14:m>
                    <a:endParaRPr kumimoji="0" lang="zh-CN" altLang="en-US"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endParaRPr>
                  </a:p>
                </p:txBody>
              </p:sp>
            </mc:Choice>
            <mc:Fallback xmlns="">
              <p:sp>
                <p:nvSpPr>
                  <p:cNvPr id="39" name="椭圆 38"/>
                  <p:cNvSpPr>
                    <a:spLocks noRot="1" noChangeAspect="1" noMove="1" noResize="1" noEditPoints="1" noAdjustHandles="1" noChangeArrowheads="1" noChangeShapeType="1" noTextEdit="1"/>
                  </p:cNvSpPr>
                  <p:nvPr/>
                </p:nvSpPr>
                <p:spPr bwMode="auto">
                  <a:xfrm>
                    <a:off x="1931920" y="3517919"/>
                    <a:ext cx="576064" cy="823472"/>
                  </a:xfrm>
                  <a:prstGeom prst="ellipse">
                    <a:avLst/>
                  </a:prstGeom>
                  <a:blipFill rotWithShape="1">
                    <a:blip r:embed="rId9"/>
                    <a:stretch>
                      <a:fillRect/>
                    </a:stretch>
                  </a:blipFill>
                  <a:ln>
                    <a:noFill/>
                  </a:ln>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40" name="椭圆 39"/>
                  <p:cNvSpPr/>
                  <p:nvPr/>
                </p:nvSpPr>
                <p:spPr bwMode="auto">
                  <a:xfrm>
                    <a:off x="1911825" y="4892301"/>
                    <a:ext cx="576064" cy="823472"/>
                  </a:xfrm>
                  <a:prstGeom prst="ellipse">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vert="horz" wrap="square" lIns="97850" tIns="48925" rIns="97850" bIns="48925" numCol="1" rtlCol="0" anchor="t" anchorCtr="0" compatLnSpc="1">
                    <a:spAutoFit/>
                  </a:bodyPr>
                  <a:lstStyle/>
                  <a:p>
                    <a:pPr marL="0" marR="0" indent="0" algn="l" defTabSz="914400" rtl="0" eaLnBrk="0" fontAlgn="base" latinLnBrk="0" hangingPunct="0">
                      <a:lnSpc>
                        <a:spcPct val="100000"/>
                      </a:lnSpc>
                      <a:spcBef>
                        <a:spcPct val="50000"/>
                      </a:spcBef>
                      <a:spcAft>
                        <a:spcPct val="0"/>
                      </a:spcAft>
                      <a:buClrTx/>
                      <a:buSzTx/>
                      <a:buFont typeface="Arial" panose="020B0604020202020204" pitchFamily="34" charset="0"/>
                      <a:buNone/>
                    </a:pPr>
                    <a14:m>
                      <m:oMathPara xmlns:m="http://schemas.openxmlformats.org/officeDocument/2006/math">
                        <m:oMathParaPr>
                          <m:jc m:val="centerGroup"/>
                        </m:oMathParaPr>
                        <m:oMath xmlns:m="http://schemas.openxmlformats.org/officeDocument/2006/math">
                          <m:f>
                            <m:fPr>
                              <m:ctrlPr>
                                <a:rPr kumimoji="0" lang="en-US" altLang="zh-CN" sz="1600" b="0" i="1" u="none" strike="noStrike" cap="none" normalizeH="0" baseline="0" smtClean="0">
                                  <a:ln>
                                    <a:noFill/>
                                  </a:ln>
                                  <a:solidFill>
                                    <a:srgbClr val="000000"/>
                                  </a:solidFill>
                                  <a:effectLst/>
                                  <a:latin typeface="Cambria Math" panose="02040503050406030204" pitchFamily="18" charset="0"/>
                                  <a:ea typeface="宋体" panose="02010600030101010101" pitchFamily="2" charset="-122"/>
                                </a:rPr>
                              </m:ctrlPr>
                            </m:fPr>
                            <m:num>
                              <m:r>
                                <a:rPr kumimoji="0" lang="en-US" altLang="zh-CN" sz="1600" b="0" i="1" u="none" strike="noStrike" cap="none" normalizeH="0" baseline="0" smtClean="0">
                                  <a:ln>
                                    <a:noFill/>
                                  </a:ln>
                                  <a:solidFill>
                                    <a:srgbClr val="000000"/>
                                  </a:solidFill>
                                  <a:effectLst/>
                                  <a:latin typeface="Cambria Math" panose="02040503050406030204" pitchFamily="18" charset="0"/>
                                  <a:ea typeface="宋体" panose="02010600030101010101" pitchFamily="2" charset="-122"/>
                                </a:rPr>
                                <m:t>2</m:t>
                              </m:r>
                            </m:num>
                            <m:den>
                              <m:r>
                                <a:rPr kumimoji="0" lang="en-US" altLang="zh-CN" sz="1600" b="0" i="1" u="none" strike="noStrike" cap="none" normalizeH="0" baseline="0" smtClean="0">
                                  <a:ln>
                                    <a:noFill/>
                                  </a:ln>
                                  <a:solidFill>
                                    <a:srgbClr val="000000"/>
                                  </a:solidFill>
                                  <a:effectLst/>
                                  <a:latin typeface="Cambria Math" panose="02040503050406030204" pitchFamily="18" charset="0"/>
                                  <a:ea typeface="宋体" panose="02010600030101010101" pitchFamily="2" charset="-122"/>
                                </a:rPr>
                                <m:t>3</m:t>
                              </m:r>
                            </m:den>
                          </m:f>
                        </m:oMath>
                      </m:oMathPara>
                    </a14:m>
                    <a:endParaRPr kumimoji="0" lang="zh-CN" altLang="en-US"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endParaRPr>
                  </a:p>
                </p:txBody>
              </p:sp>
            </mc:Choice>
            <mc:Fallback xmlns="">
              <p:sp>
                <p:nvSpPr>
                  <p:cNvPr id="40" name="椭圆 39"/>
                  <p:cNvSpPr>
                    <a:spLocks noRot="1" noChangeAspect="1" noMove="1" noResize="1" noEditPoints="1" noAdjustHandles="1" noChangeArrowheads="1" noChangeShapeType="1" noTextEdit="1"/>
                  </p:cNvSpPr>
                  <p:nvPr/>
                </p:nvSpPr>
                <p:spPr bwMode="auto">
                  <a:xfrm>
                    <a:off x="1911825" y="4892301"/>
                    <a:ext cx="576064" cy="823472"/>
                  </a:xfrm>
                  <a:prstGeom prst="ellipse">
                    <a:avLst/>
                  </a:prstGeom>
                  <a:blipFill rotWithShape="1">
                    <a:blip r:embed="rId10"/>
                    <a:stretch>
                      <a:fillRect/>
                    </a:stretch>
                  </a:blipFill>
                  <a:ln>
                    <a:noFill/>
                  </a:ln>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41" name="椭圆 40"/>
                  <p:cNvSpPr/>
                  <p:nvPr/>
                </p:nvSpPr>
                <p:spPr bwMode="auto">
                  <a:xfrm>
                    <a:off x="2937361" y="4245838"/>
                    <a:ext cx="576064" cy="787226"/>
                  </a:xfrm>
                  <a:prstGeom prst="ellipse">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vert="horz" wrap="square" lIns="97850" tIns="48925" rIns="97850" bIns="48925" numCol="1" rtlCol="0" anchor="t" anchorCtr="0" compatLnSpc="1">
                    <a:spAutoFit/>
                  </a:bodyPr>
                  <a:lstStyle/>
                  <a:p>
                    <a:pPr marL="0" marR="0" indent="0" algn="l" defTabSz="914400" rtl="0" eaLnBrk="0" fontAlgn="base" latinLnBrk="0" hangingPunct="0">
                      <a:lnSpc>
                        <a:spcPct val="100000"/>
                      </a:lnSpc>
                      <a:spcBef>
                        <a:spcPct val="50000"/>
                      </a:spcBef>
                      <a:spcAft>
                        <a:spcPct val="0"/>
                      </a:spcAft>
                      <a:buClrTx/>
                      <a:buSzTx/>
                      <a:buFont typeface="Arial" panose="020B0604020202020204" pitchFamily="34" charset="0"/>
                      <a:buNone/>
                    </a:pPr>
                    <a14:m>
                      <m:oMathPara xmlns:m="http://schemas.openxmlformats.org/officeDocument/2006/math">
                        <m:oMathParaPr>
                          <m:jc m:val="centerGroup"/>
                        </m:oMathParaPr>
                        <m:oMath xmlns:m="http://schemas.openxmlformats.org/officeDocument/2006/math">
                          <m:f>
                            <m:fPr>
                              <m:ctrlPr>
                                <a:rPr kumimoji="0" lang="en-US" altLang="zh-CN" sz="1600" b="0" i="1" u="none" strike="noStrike" cap="none" normalizeH="0" baseline="0" smtClean="0">
                                  <a:ln>
                                    <a:noFill/>
                                  </a:ln>
                                  <a:solidFill>
                                    <a:srgbClr val="000000"/>
                                  </a:solidFill>
                                  <a:effectLst/>
                                  <a:latin typeface="Cambria Math" panose="02040503050406030204" pitchFamily="18" charset="0"/>
                                  <a:ea typeface="宋体" panose="02010600030101010101" pitchFamily="2" charset="-122"/>
                                </a:rPr>
                              </m:ctrlPr>
                            </m:fPr>
                            <m:num>
                              <m:r>
                                <a:rPr kumimoji="0" lang="en-US" altLang="zh-CN" sz="1600" b="0" i="1" u="none" strike="noStrike" cap="none" normalizeH="0" baseline="0" smtClean="0">
                                  <a:ln>
                                    <a:noFill/>
                                  </a:ln>
                                  <a:solidFill>
                                    <a:srgbClr val="000000"/>
                                  </a:solidFill>
                                  <a:effectLst/>
                                  <a:latin typeface="Cambria Math" panose="02040503050406030204" pitchFamily="18" charset="0"/>
                                  <a:ea typeface="宋体" panose="02010600030101010101" pitchFamily="2" charset="-122"/>
                                </a:rPr>
                                <m:t>1</m:t>
                              </m:r>
                            </m:num>
                            <m:den>
                              <m:r>
                                <a:rPr kumimoji="0" lang="en-US" altLang="zh-CN" sz="1600" b="0" i="1" u="none" strike="noStrike" cap="none" normalizeH="0" baseline="0" smtClean="0">
                                  <a:ln>
                                    <a:noFill/>
                                  </a:ln>
                                  <a:solidFill>
                                    <a:srgbClr val="000000"/>
                                  </a:solidFill>
                                  <a:effectLst/>
                                  <a:latin typeface="Cambria Math" panose="02040503050406030204" pitchFamily="18" charset="0"/>
                                  <a:ea typeface="宋体" panose="02010600030101010101" pitchFamily="2" charset="-122"/>
                                </a:rPr>
                                <m:t>2</m:t>
                              </m:r>
                            </m:den>
                          </m:f>
                        </m:oMath>
                      </m:oMathPara>
                    </a14:m>
                    <a:endParaRPr kumimoji="0" lang="zh-CN" altLang="en-US"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endParaRPr>
                  </a:p>
                </p:txBody>
              </p:sp>
            </mc:Choice>
            <mc:Fallback xmlns="">
              <p:sp>
                <p:nvSpPr>
                  <p:cNvPr id="41" name="椭圆 40"/>
                  <p:cNvSpPr>
                    <a:spLocks noRot="1" noChangeAspect="1" noMove="1" noResize="1" noEditPoints="1" noAdjustHandles="1" noChangeArrowheads="1" noChangeShapeType="1" noTextEdit="1"/>
                  </p:cNvSpPr>
                  <p:nvPr/>
                </p:nvSpPr>
                <p:spPr bwMode="auto">
                  <a:xfrm>
                    <a:off x="2937361" y="4245838"/>
                    <a:ext cx="576064" cy="787226"/>
                  </a:xfrm>
                  <a:prstGeom prst="ellipse">
                    <a:avLst/>
                  </a:prstGeom>
                  <a:blipFill rotWithShape="1">
                    <a:blip r:embed="rId11"/>
                    <a:stretch>
                      <a:fillRect/>
                    </a:stretch>
                  </a:blipFill>
                  <a:ln>
                    <a:noFill/>
                  </a:ln>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42" name="椭圆 41"/>
                  <p:cNvSpPr/>
                  <p:nvPr/>
                </p:nvSpPr>
                <p:spPr bwMode="auto">
                  <a:xfrm>
                    <a:off x="3359362" y="5404456"/>
                    <a:ext cx="576064" cy="787226"/>
                  </a:xfrm>
                  <a:prstGeom prst="ellipse">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vert="horz" wrap="square" lIns="97850" tIns="48925" rIns="97850" bIns="48925" numCol="1" rtlCol="0" anchor="t" anchorCtr="0" compatLnSpc="1">
                    <a:spAutoFit/>
                  </a:bodyPr>
                  <a:lstStyle/>
                  <a:p>
                    <a:pPr marL="0" marR="0" indent="0" algn="l" defTabSz="914400" rtl="0" eaLnBrk="0" fontAlgn="base" latinLnBrk="0" hangingPunct="0">
                      <a:lnSpc>
                        <a:spcPct val="100000"/>
                      </a:lnSpc>
                      <a:spcBef>
                        <a:spcPct val="50000"/>
                      </a:spcBef>
                      <a:spcAft>
                        <a:spcPct val="0"/>
                      </a:spcAft>
                      <a:buClrTx/>
                      <a:buSzTx/>
                      <a:buFont typeface="Arial" panose="020B0604020202020204" pitchFamily="34" charset="0"/>
                      <a:buNone/>
                    </a:pPr>
                    <a14:m>
                      <m:oMathPara xmlns:m="http://schemas.openxmlformats.org/officeDocument/2006/math">
                        <m:oMathParaPr>
                          <m:jc m:val="centerGroup"/>
                        </m:oMathParaPr>
                        <m:oMath xmlns:m="http://schemas.openxmlformats.org/officeDocument/2006/math">
                          <m:f>
                            <m:fPr>
                              <m:ctrlPr>
                                <a:rPr kumimoji="0" lang="en-US" altLang="zh-CN" sz="1600" b="0" i="1" u="none" strike="noStrike" cap="none" normalizeH="0" baseline="0" smtClean="0">
                                  <a:ln>
                                    <a:noFill/>
                                  </a:ln>
                                  <a:solidFill>
                                    <a:srgbClr val="000000"/>
                                  </a:solidFill>
                                  <a:effectLst/>
                                  <a:latin typeface="Cambria Math" panose="02040503050406030204" pitchFamily="18" charset="0"/>
                                  <a:ea typeface="宋体" panose="02010600030101010101" pitchFamily="2" charset="-122"/>
                                </a:rPr>
                              </m:ctrlPr>
                            </m:fPr>
                            <m:num>
                              <m:r>
                                <a:rPr kumimoji="0" lang="en-US" altLang="zh-CN" sz="1600" b="0" i="1" u="none" strike="noStrike" cap="none" normalizeH="0" baseline="0" smtClean="0">
                                  <a:ln>
                                    <a:noFill/>
                                  </a:ln>
                                  <a:solidFill>
                                    <a:srgbClr val="000000"/>
                                  </a:solidFill>
                                  <a:effectLst/>
                                  <a:latin typeface="Cambria Math" panose="02040503050406030204" pitchFamily="18" charset="0"/>
                                  <a:ea typeface="宋体" panose="02010600030101010101" pitchFamily="2" charset="-122"/>
                                </a:rPr>
                                <m:t>1</m:t>
                              </m:r>
                            </m:num>
                            <m:den>
                              <m:r>
                                <a:rPr kumimoji="0" lang="en-US" altLang="zh-CN" sz="1600" b="0" i="1" u="none" strike="noStrike" cap="none" normalizeH="0" baseline="0" smtClean="0">
                                  <a:ln>
                                    <a:noFill/>
                                  </a:ln>
                                  <a:solidFill>
                                    <a:srgbClr val="000000"/>
                                  </a:solidFill>
                                  <a:effectLst/>
                                  <a:latin typeface="Cambria Math" panose="02040503050406030204" pitchFamily="18" charset="0"/>
                                  <a:ea typeface="宋体" panose="02010600030101010101" pitchFamily="2" charset="-122"/>
                                </a:rPr>
                                <m:t>2</m:t>
                              </m:r>
                            </m:den>
                          </m:f>
                        </m:oMath>
                      </m:oMathPara>
                    </a14:m>
                    <a:endParaRPr kumimoji="0" lang="zh-CN" altLang="en-US"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endParaRPr>
                  </a:p>
                </p:txBody>
              </p:sp>
            </mc:Choice>
            <mc:Fallback xmlns="">
              <p:sp>
                <p:nvSpPr>
                  <p:cNvPr id="42" name="椭圆 41"/>
                  <p:cNvSpPr>
                    <a:spLocks noRot="1" noChangeAspect="1" noMove="1" noResize="1" noEditPoints="1" noAdjustHandles="1" noChangeArrowheads="1" noChangeShapeType="1" noTextEdit="1"/>
                  </p:cNvSpPr>
                  <p:nvPr/>
                </p:nvSpPr>
                <p:spPr bwMode="auto">
                  <a:xfrm>
                    <a:off x="3359362" y="5404456"/>
                    <a:ext cx="576064" cy="787226"/>
                  </a:xfrm>
                  <a:prstGeom prst="ellipse">
                    <a:avLst/>
                  </a:prstGeom>
                  <a:blipFill rotWithShape="1">
                    <a:blip r:embed="rId12"/>
                    <a:stretch>
                      <a:fillRect/>
                    </a:stretch>
                  </a:blipFill>
                  <a:ln>
                    <a:noFill/>
                  </a:ln>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44" name="椭圆 43"/>
                  <p:cNvSpPr/>
                  <p:nvPr/>
                </p:nvSpPr>
                <p:spPr bwMode="auto">
                  <a:xfrm>
                    <a:off x="3929068" y="5424448"/>
                    <a:ext cx="576064" cy="787226"/>
                  </a:xfrm>
                  <a:prstGeom prst="ellipse">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vert="horz" wrap="square" lIns="97850" tIns="48925" rIns="97850" bIns="48925" numCol="1" rtlCol="0" anchor="t" anchorCtr="0" compatLnSpc="1">
                    <a:spAutoFit/>
                  </a:bodyPr>
                  <a:lstStyle/>
                  <a:p>
                    <a:pPr marL="0" marR="0" indent="0" algn="l" defTabSz="914400" rtl="0" eaLnBrk="0" fontAlgn="base" latinLnBrk="0" hangingPunct="0">
                      <a:lnSpc>
                        <a:spcPct val="100000"/>
                      </a:lnSpc>
                      <a:spcBef>
                        <a:spcPct val="50000"/>
                      </a:spcBef>
                      <a:spcAft>
                        <a:spcPct val="0"/>
                      </a:spcAft>
                      <a:buClrTx/>
                      <a:buSzTx/>
                      <a:buFont typeface="Arial" panose="020B0604020202020204" pitchFamily="34" charset="0"/>
                      <a:buNone/>
                    </a:pPr>
                    <a14:m>
                      <m:oMathPara xmlns:m="http://schemas.openxmlformats.org/officeDocument/2006/math">
                        <m:oMathParaPr>
                          <m:jc m:val="centerGroup"/>
                        </m:oMathParaPr>
                        <m:oMath xmlns:m="http://schemas.openxmlformats.org/officeDocument/2006/math">
                          <m:f>
                            <m:fPr>
                              <m:ctrlPr>
                                <a:rPr kumimoji="0" lang="en-US" altLang="zh-CN" sz="1600" b="0" i="1" u="none" strike="noStrike" cap="none" normalizeH="0" baseline="0" smtClean="0">
                                  <a:ln>
                                    <a:noFill/>
                                  </a:ln>
                                  <a:solidFill>
                                    <a:srgbClr val="000000"/>
                                  </a:solidFill>
                                  <a:effectLst/>
                                  <a:latin typeface="Cambria Math" panose="02040503050406030204" pitchFamily="18" charset="0"/>
                                  <a:ea typeface="宋体" panose="02010600030101010101" pitchFamily="2" charset="-122"/>
                                </a:rPr>
                              </m:ctrlPr>
                            </m:fPr>
                            <m:num>
                              <m:r>
                                <a:rPr kumimoji="0" lang="en-US" altLang="zh-CN" sz="1600" b="0" i="1" u="none" strike="noStrike" cap="none" normalizeH="0" baseline="0" smtClean="0">
                                  <a:ln>
                                    <a:noFill/>
                                  </a:ln>
                                  <a:solidFill>
                                    <a:srgbClr val="000000"/>
                                  </a:solidFill>
                                  <a:effectLst/>
                                  <a:latin typeface="Cambria Math" panose="02040503050406030204" pitchFamily="18" charset="0"/>
                                  <a:ea typeface="宋体" panose="02010600030101010101" pitchFamily="2" charset="-122"/>
                                </a:rPr>
                                <m:t>1</m:t>
                              </m:r>
                            </m:num>
                            <m:den>
                              <m:r>
                                <a:rPr kumimoji="0" lang="en-US" altLang="zh-CN" sz="1600" b="0" i="1" u="none" strike="noStrike" cap="none" normalizeH="0" baseline="0" smtClean="0">
                                  <a:ln>
                                    <a:noFill/>
                                  </a:ln>
                                  <a:solidFill>
                                    <a:srgbClr val="000000"/>
                                  </a:solidFill>
                                  <a:effectLst/>
                                  <a:latin typeface="Cambria Math" panose="02040503050406030204" pitchFamily="18" charset="0"/>
                                  <a:ea typeface="宋体" panose="02010600030101010101" pitchFamily="2" charset="-122"/>
                                </a:rPr>
                                <m:t>2</m:t>
                              </m:r>
                            </m:den>
                          </m:f>
                        </m:oMath>
                      </m:oMathPara>
                    </a14:m>
                    <a:endParaRPr kumimoji="0" lang="zh-CN" altLang="en-US"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endParaRPr>
                  </a:p>
                </p:txBody>
              </p:sp>
            </mc:Choice>
            <mc:Fallback xmlns="">
              <p:sp>
                <p:nvSpPr>
                  <p:cNvPr id="44" name="椭圆 43"/>
                  <p:cNvSpPr>
                    <a:spLocks noRot="1" noChangeAspect="1" noMove="1" noResize="1" noEditPoints="1" noAdjustHandles="1" noChangeArrowheads="1" noChangeShapeType="1" noTextEdit="1"/>
                  </p:cNvSpPr>
                  <p:nvPr/>
                </p:nvSpPr>
                <p:spPr bwMode="auto">
                  <a:xfrm>
                    <a:off x="3929068" y="5424448"/>
                    <a:ext cx="576064" cy="787226"/>
                  </a:xfrm>
                  <a:prstGeom prst="ellipse">
                    <a:avLst/>
                  </a:prstGeom>
                  <a:blipFill rotWithShape="1">
                    <a:blip r:embed="rId13"/>
                    <a:stretch>
                      <a:fillRect/>
                    </a:stretch>
                  </a:blipFill>
                  <a:ln>
                    <a:noFill/>
                  </a:ln>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45" name="椭圆 44"/>
                  <p:cNvSpPr/>
                  <p:nvPr/>
                </p:nvSpPr>
                <p:spPr bwMode="auto">
                  <a:xfrm>
                    <a:off x="3929068" y="3146927"/>
                    <a:ext cx="576064" cy="787226"/>
                  </a:xfrm>
                  <a:prstGeom prst="ellipse">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vert="horz" wrap="square" lIns="97850" tIns="48925" rIns="97850" bIns="48925" numCol="1" rtlCol="0" anchor="t" anchorCtr="0" compatLnSpc="1">
                    <a:spAutoFit/>
                  </a:bodyPr>
                  <a:lstStyle/>
                  <a:p>
                    <a:pPr marL="0" marR="0" indent="0" algn="l" defTabSz="914400" rtl="0" eaLnBrk="0" fontAlgn="base" latinLnBrk="0" hangingPunct="0">
                      <a:lnSpc>
                        <a:spcPct val="100000"/>
                      </a:lnSpc>
                      <a:spcBef>
                        <a:spcPct val="50000"/>
                      </a:spcBef>
                      <a:spcAft>
                        <a:spcPct val="0"/>
                      </a:spcAft>
                      <a:buClrTx/>
                      <a:buSzTx/>
                      <a:buFont typeface="Arial" panose="020B0604020202020204" pitchFamily="34" charset="0"/>
                      <a:buNone/>
                    </a:pPr>
                    <a14:m>
                      <m:oMathPara xmlns:m="http://schemas.openxmlformats.org/officeDocument/2006/math">
                        <m:oMathParaPr>
                          <m:jc m:val="centerGroup"/>
                        </m:oMathParaPr>
                        <m:oMath xmlns:m="http://schemas.openxmlformats.org/officeDocument/2006/math">
                          <m:f>
                            <m:fPr>
                              <m:ctrlPr>
                                <a:rPr kumimoji="0" lang="en-US" altLang="zh-CN" sz="1600" b="0" i="1" u="none" strike="noStrike" cap="none" normalizeH="0" baseline="0" smtClean="0">
                                  <a:ln>
                                    <a:noFill/>
                                  </a:ln>
                                  <a:solidFill>
                                    <a:srgbClr val="000000"/>
                                  </a:solidFill>
                                  <a:effectLst/>
                                  <a:latin typeface="Cambria Math" panose="02040503050406030204" pitchFamily="18" charset="0"/>
                                  <a:ea typeface="宋体" panose="02010600030101010101" pitchFamily="2" charset="-122"/>
                                </a:rPr>
                              </m:ctrlPr>
                            </m:fPr>
                            <m:num>
                              <m:r>
                                <a:rPr kumimoji="0" lang="en-US" altLang="zh-CN" sz="1600" b="0" i="1" u="none" strike="noStrike" cap="none" normalizeH="0" baseline="0" smtClean="0">
                                  <a:ln>
                                    <a:noFill/>
                                  </a:ln>
                                  <a:solidFill>
                                    <a:srgbClr val="000000"/>
                                  </a:solidFill>
                                  <a:effectLst/>
                                  <a:latin typeface="Cambria Math" panose="02040503050406030204" pitchFamily="18" charset="0"/>
                                  <a:ea typeface="宋体" panose="02010600030101010101" pitchFamily="2" charset="-122"/>
                                </a:rPr>
                                <m:t>1</m:t>
                              </m:r>
                            </m:num>
                            <m:den>
                              <m:r>
                                <a:rPr kumimoji="0" lang="en-US" altLang="zh-CN" sz="1600" b="0" i="1" u="none" strike="noStrike" cap="none" normalizeH="0" baseline="0" smtClean="0">
                                  <a:ln>
                                    <a:noFill/>
                                  </a:ln>
                                  <a:solidFill>
                                    <a:srgbClr val="000000"/>
                                  </a:solidFill>
                                  <a:effectLst/>
                                  <a:latin typeface="Cambria Math" panose="02040503050406030204" pitchFamily="18" charset="0"/>
                                  <a:ea typeface="宋体" panose="02010600030101010101" pitchFamily="2" charset="-122"/>
                                </a:rPr>
                                <m:t>2</m:t>
                              </m:r>
                            </m:den>
                          </m:f>
                        </m:oMath>
                      </m:oMathPara>
                    </a14:m>
                    <a:endParaRPr kumimoji="0" lang="zh-CN" altLang="en-US"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endParaRPr>
                  </a:p>
                </p:txBody>
              </p:sp>
            </mc:Choice>
            <mc:Fallback xmlns="">
              <p:sp>
                <p:nvSpPr>
                  <p:cNvPr id="45" name="椭圆 44"/>
                  <p:cNvSpPr>
                    <a:spLocks noRot="1" noChangeAspect="1" noMove="1" noResize="1" noEditPoints="1" noAdjustHandles="1" noChangeArrowheads="1" noChangeShapeType="1" noTextEdit="1"/>
                  </p:cNvSpPr>
                  <p:nvPr/>
                </p:nvSpPr>
                <p:spPr bwMode="auto">
                  <a:xfrm>
                    <a:off x="3929068" y="3146927"/>
                    <a:ext cx="576064" cy="787226"/>
                  </a:xfrm>
                  <a:prstGeom prst="ellipse">
                    <a:avLst/>
                  </a:prstGeom>
                  <a:blipFill rotWithShape="1">
                    <a:blip r:embed="rId14"/>
                    <a:stretch>
                      <a:fillRect/>
                    </a:stretch>
                  </a:blipFill>
                  <a:ln>
                    <a:noFill/>
                  </a:ln>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46" name="椭圆 45"/>
                  <p:cNvSpPr/>
                  <p:nvPr/>
                </p:nvSpPr>
                <p:spPr bwMode="auto">
                  <a:xfrm>
                    <a:off x="4056994" y="4219285"/>
                    <a:ext cx="576064" cy="787226"/>
                  </a:xfrm>
                  <a:prstGeom prst="ellipse">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vert="horz" wrap="square" lIns="97850" tIns="48925" rIns="97850" bIns="48925" numCol="1" rtlCol="0" anchor="t" anchorCtr="0" compatLnSpc="1">
                    <a:spAutoFit/>
                  </a:bodyPr>
                  <a:lstStyle/>
                  <a:p>
                    <a:pPr marL="0" marR="0" indent="0" algn="l" defTabSz="914400" rtl="0" eaLnBrk="0" fontAlgn="base" latinLnBrk="0" hangingPunct="0">
                      <a:lnSpc>
                        <a:spcPct val="100000"/>
                      </a:lnSpc>
                      <a:spcBef>
                        <a:spcPct val="50000"/>
                      </a:spcBef>
                      <a:spcAft>
                        <a:spcPct val="0"/>
                      </a:spcAft>
                      <a:buClrTx/>
                      <a:buSzTx/>
                      <a:buFont typeface="Arial" panose="020B0604020202020204" pitchFamily="34" charset="0"/>
                      <a:buNone/>
                    </a:pPr>
                    <a14:m>
                      <m:oMathPara xmlns:m="http://schemas.openxmlformats.org/officeDocument/2006/math">
                        <m:oMathParaPr>
                          <m:jc m:val="centerGroup"/>
                        </m:oMathParaPr>
                        <m:oMath xmlns:m="http://schemas.openxmlformats.org/officeDocument/2006/math">
                          <m:f>
                            <m:fPr>
                              <m:ctrlPr>
                                <a:rPr kumimoji="0" lang="en-US" altLang="zh-CN" sz="1600" b="0" i="1" u="none" strike="noStrike" cap="none" normalizeH="0" baseline="0" smtClean="0">
                                  <a:ln>
                                    <a:noFill/>
                                  </a:ln>
                                  <a:solidFill>
                                    <a:srgbClr val="000000"/>
                                  </a:solidFill>
                                  <a:effectLst/>
                                  <a:latin typeface="Cambria Math" panose="02040503050406030204" pitchFamily="18" charset="0"/>
                                  <a:ea typeface="宋体" panose="02010600030101010101" pitchFamily="2" charset="-122"/>
                                </a:rPr>
                              </m:ctrlPr>
                            </m:fPr>
                            <m:num>
                              <m:r>
                                <a:rPr kumimoji="0" lang="en-US" altLang="zh-CN" sz="1600" b="0" i="1" u="none" strike="noStrike" cap="none" normalizeH="0" baseline="0" smtClean="0">
                                  <a:ln>
                                    <a:noFill/>
                                  </a:ln>
                                  <a:solidFill>
                                    <a:srgbClr val="000000"/>
                                  </a:solidFill>
                                  <a:effectLst/>
                                  <a:latin typeface="Cambria Math" panose="02040503050406030204" pitchFamily="18" charset="0"/>
                                  <a:ea typeface="宋体" panose="02010600030101010101" pitchFamily="2" charset="-122"/>
                                </a:rPr>
                                <m:t>1</m:t>
                              </m:r>
                            </m:num>
                            <m:den>
                              <m:r>
                                <a:rPr kumimoji="0" lang="en-US" altLang="zh-CN" sz="1600" b="0" i="1" u="none" strike="noStrike" cap="none" normalizeH="0" baseline="0" smtClean="0">
                                  <a:ln>
                                    <a:noFill/>
                                  </a:ln>
                                  <a:solidFill>
                                    <a:srgbClr val="000000"/>
                                  </a:solidFill>
                                  <a:effectLst/>
                                  <a:latin typeface="Cambria Math" panose="02040503050406030204" pitchFamily="18" charset="0"/>
                                  <a:ea typeface="宋体" panose="02010600030101010101" pitchFamily="2" charset="-122"/>
                                </a:rPr>
                                <m:t>2</m:t>
                              </m:r>
                            </m:den>
                          </m:f>
                        </m:oMath>
                      </m:oMathPara>
                    </a14:m>
                    <a:endParaRPr kumimoji="0" lang="zh-CN" altLang="en-US"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endParaRPr>
                  </a:p>
                </p:txBody>
              </p:sp>
            </mc:Choice>
            <mc:Fallback xmlns="">
              <p:sp>
                <p:nvSpPr>
                  <p:cNvPr id="46" name="椭圆 45"/>
                  <p:cNvSpPr>
                    <a:spLocks noRot="1" noChangeAspect="1" noMove="1" noResize="1" noEditPoints="1" noAdjustHandles="1" noChangeArrowheads="1" noChangeShapeType="1" noTextEdit="1"/>
                  </p:cNvSpPr>
                  <p:nvPr/>
                </p:nvSpPr>
                <p:spPr bwMode="auto">
                  <a:xfrm>
                    <a:off x="4056994" y="4219285"/>
                    <a:ext cx="576064" cy="787226"/>
                  </a:xfrm>
                  <a:prstGeom prst="ellipse">
                    <a:avLst/>
                  </a:prstGeom>
                  <a:blipFill rotWithShape="1">
                    <a:blip r:embed="rId15"/>
                    <a:stretch>
                      <a:fillRect/>
                    </a:stretch>
                  </a:blipFill>
                  <a:ln>
                    <a:noFill/>
                  </a:ln>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47" name="椭圆 46"/>
                  <p:cNvSpPr/>
                  <p:nvPr/>
                </p:nvSpPr>
                <p:spPr bwMode="auto">
                  <a:xfrm>
                    <a:off x="5009721" y="4245838"/>
                    <a:ext cx="576064" cy="787226"/>
                  </a:xfrm>
                  <a:prstGeom prst="ellipse">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vert="horz" wrap="square" lIns="97850" tIns="48925" rIns="97850" bIns="48925" numCol="1" rtlCol="0" anchor="t" anchorCtr="0" compatLnSpc="1">
                    <a:spAutoFit/>
                  </a:bodyPr>
                  <a:lstStyle/>
                  <a:p>
                    <a:pPr marL="0" marR="0" indent="0" algn="l" defTabSz="914400" rtl="0" eaLnBrk="0" fontAlgn="base" latinLnBrk="0" hangingPunct="0">
                      <a:lnSpc>
                        <a:spcPct val="100000"/>
                      </a:lnSpc>
                      <a:spcBef>
                        <a:spcPct val="50000"/>
                      </a:spcBef>
                      <a:spcAft>
                        <a:spcPct val="0"/>
                      </a:spcAft>
                      <a:buClrTx/>
                      <a:buSzTx/>
                      <a:buFont typeface="Arial" panose="020B0604020202020204" pitchFamily="34" charset="0"/>
                      <a:buNone/>
                    </a:pPr>
                    <a14:m>
                      <m:oMathPara xmlns:m="http://schemas.openxmlformats.org/officeDocument/2006/math">
                        <m:oMathParaPr>
                          <m:jc m:val="centerGroup"/>
                        </m:oMathParaPr>
                        <m:oMath xmlns:m="http://schemas.openxmlformats.org/officeDocument/2006/math">
                          <m:f>
                            <m:fPr>
                              <m:ctrlPr>
                                <a:rPr kumimoji="0" lang="en-US" altLang="zh-CN" sz="1600" b="0" i="1" u="none" strike="noStrike" cap="none" normalizeH="0" baseline="0" smtClean="0">
                                  <a:ln>
                                    <a:noFill/>
                                  </a:ln>
                                  <a:solidFill>
                                    <a:srgbClr val="000000"/>
                                  </a:solidFill>
                                  <a:effectLst/>
                                  <a:latin typeface="Cambria Math" panose="02040503050406030204" pitchFamily="18" charset="0"/>
                                  <a:ea typeface="宋体" panose="02010600030101010101" pitchFamily="2" charset="-122"/>
                                </a:rPr>
                              </m:ctrlPr>
                            </m:fPr>
                            <m:num>
                              <m:r>
                                <a:rPr kumimoji="0" lang="en-US" altLang="zh-CN" sz="1600" b="0" i="1" u="none" strike="noStrike" cap="none" normalizeH="0" baseline="0" smtClean="0">
                                  <a:ln>
                                    <a:noFill/>
                                  </a:ln>
                                  <a:solidFill>
                                    <a:srgbClr val="000000"/>
                                  </a:solidFill>
                                  <a:effectLst/>
                                  <a:latin typeface="Cambria Math" panose="02040503050406030204" pitchFamily="18" charset="0"/>
                                  <a:ea typeface="宋体" panose="02010600030101010101" pitchFamily="2" charset="-122"/>
                                </a:rPr>
                                <m:t>1</m:t>
                              </m:r>
                            </m:num>
                            <m:den>
                              <m:r>
                                <a:rPr kumimoji="0" lang="en-US" altLang="zh-CN" sz="1600" b="0" i="1" u="none" strike="noStrike" cap="none" normalizeH="0" baseline="0" smtClean="0">
                                  <a:ln>
                                    <a:noFill/>
                                  </a:ln>
                                  <a:solidFill>
                                    <a:srgbClr val="000000"/>
                                  </a:solidFill>
                                  <a:effectLst/>
                                  <a:latin typeface="Cambria Math" panose="02040503050406030204" pitchFamily="18" charset="0"/>
                                  <a:ea typeface="宋体" panose="02010600030101010101" pitchFamily="2" charset="-122"/>
                                </a:rPr>
                                <m:t>2</m:t>
                              </m:r>
                            </m:den>
                          </m:f>
                        </m:oMath>
                      </m:oMathPara>
                    </a14:m>
                    <a:endParaRPr kumimoji="0" lang="zh-CN" altLang="en-US"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endParaRPr>
                  </a:p>
                </p:txBody>
              </p:sp>
            </mc:Choice>
            <mc:Fallback xmlns="">
              <p:sp>
                <p:nvSpPr>
                  <p:cNvPr id="47" name="椭圆 46"/>
                  <p:cNvSpPr>
                    <a:spLocks noRot="1" noChangeAspect="1" noMove="1" noResize="1" noEditPoints="1" noAdjustHandles="1" noChangeArrowheads="1" noChangeShapeType="1" noTextEdit="1"/>
                  </p:cNvSpPr>
                  <p:nvPr/>
                </p:nvSpPr>
                <p:spPr bwMode="auto">
                  <a:xfrm>
                    <a:off x="5009721" y="4245838"/>
                    <a:ext cx="576064" cy="787226"/>
                  </a:xfrm>
                  <a:prstGeom prst="ellipse">
                    <a:avLst/>
                  </a:prstGeom>
                  <a:blipFill rotWithShape="1">
                    <a:blip r:embed="rId16"/>
                    <a:stretch>
                      <a:fillRect/>
                    </a:stretch>
                  </a:blipFill>
                  <a:ln>
                    <a:noFill/>
                  </a:ln>
                </p:spPr>
                <p:txBody>
                  <a:bodyPr/>
                  <a:lstStyle/>
                  <a:p>
                    <a:r>
                      <a:rPr lang="zh-CN" altLang="en-US">
                        <a:noFill/>
                      </a:rPr>
                      <a:t> </a:t>
                    </a:r>
                    <a:endParaRPr lang="zh-CN" altLang="en-US">
                      <a:noFill/>
                    </a:endParaRPr>
                  </a:p>
                </p:txBody>
              </p:sp>
            </mc:Fallback>
          </mc:AlternateContent>
          <p:cxnSp>
            <p:nvCxnSpPr>
              <p:cNvPr id="51" name="直接箭头连接符 50"/>
              <p:cNvCxnSpPr>
                <a:stCxn id="8" idx="7"/>
                <a:endCxn id="7" idx="5"/>
              </p:cNvCxnSpPr>
              <p:nvPr/>
            </p:nvCxnSpPr>
            <p:spPr bwMode="auto">
              <a:xfrm flipV="1">
                <a:off x="4990475" y="4094839"/>
                <a:ext cx="49920" cy="120509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3" name="直接箭头连接符 52"/>
              <p:cNvCxnSpPr>
                <a:stCxn id="7" idx="3"/>
                <a:endCxn id="8" idx="1"/>
              </p:cNvCxnSpPr>
              <p:nvPr/>
            </p:nvCxnSpPr>
            <p:spPr bwMode="auto">
              <a:xfrm flipH="1">
                <a:off x="4583137" y="4094839"/>
                <a:ext cx="49920" cy="120509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spTree>
  </p:cSld>
  <p:clrMapOvr>
    <a:masterClrMapping/>
  </p:clrMapOvr>
  <p:transition spd="med">
    <p:random/>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a:t>
            </a:r>
            <a:r>
              <a:rPr lang="zh-CN" altLang="en-US" dirty="0"/>
              <a:t>随机变量的仿真</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dirty="0"/>
                  <a:t>如何产生一个所需分布的随机变量</a:t>
                </a:r>
                <a:endParaRPr lang="en-US" altLang="zh-CN" dirty="0"/>
              </a:p>
              <a:p>
                <a:pPr lvl="1"/>
                <a:r>
                  <a:rPr lang="zh-CN" altLang="en-US" dirty="0"/>
                  <a:t>系统仿真</a:t>
                </a:r>
                <a:endParaRPr lang="en-US" altLang="zh-CN" dirty="0"/>
              </a:p>
              <a:p>
                <a:pPr lvl="2"/>
                <a:r>
                  <a:rPr lang="zh-CN" altLang="en-US" dirty="0"/>
                  <a:t>实际系统试验消耗人力物力太多，风险代价太大</a:t>
                </a:r>
                <a:endParaRPr lang="en-US" altLang="zh-CN" dirty="0"/>
              </a:p>
              <a:p>
                <a:pPr lvl="2"/>
                <a:r>
                  <a:rPr lang="zh-CN" altLang="en-US" dirty="0"/>
                  <a:t>电子设备的热噪声、通信信道的畸变、图像中的灰度失真、飞行器高度表接收的地面杂波，机械系统的振动噪声</a:t>
                </a:r>
                <a:r>
                  <a:rPr lang="en-US" altLang="zh-CN" dirty="0"/>
                  <a:t>…</a:t>
                </a:r>
              </a:p>
              <a:p>
                <a:pPr lvl="1"/>
                <a:r>
                  <a:rPr lang="zh-CN" altLang="en-US" dirty="0"/>
                  <a:t>各种分布的随机变量的基础是均匀分布的随机变量</a:t>
                </a:r>
                <a:endParaRPr lang="en-US" altLang="zh-CN" dirty="0"/>
              </a:p>
              <a:p>
                <a:pPr lvl="2"/>
                <a:r>
                  <a:rPr lang="zh-CN" altLang="en-US" dirty="0"/>
                  <a:t>函数变换</a:t>
                </a:r>
                <a:endParaRPr lang="en-US" altLang="zh-CN" dirty="0"/>
              </a:p>
              <a:p>
                <a:r>
                  <a:rPr lang="zh-CN" altLang="en-US" dirty="0"/>
                  <a:t>均匀分布随机数的产生</a:t>
                </a:r>
                <a:endParaRPr lang="en-US" altLang="zh-CN" dirty="0"/>
              </a:p>
              <a:p>
                <a:pPr lvl="1"/>
                <a:r>
                  <a:rPr lang="zh-CN" altLang="en-US" dirty="0"/>
                  <a:t>伪随机数</a:t>
                </a:r>
                <a:endParaRPr lang="en-US" altLang="zh-CN" dirty="0"/>
              </a:p>
              <a:p>
                <a:pPr lvl="1"/>
                <a:r>
                  <a:rPr lang="zh-CN" altLang="en-US" dirty="0"/>
                  <a:t>同余法</a:t>
                </a:r>
                <a:endParaRPr lang="en-US" altLang="zh-CN" dirty="0"/>
              </a:p>
              <a:p>
                <a:pPr lvl="1"/>
                <a:r>
                  <a:rPr lang="zh-CN" altLang="en-US" dirty="0"/>
                  <a:t>例如：</a:t>
                </a:r>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𝒚</m:t>
                        </m:r>
                      </m:e>
                      <m:sub>
                        <m:r>
                          <a:rPr lang="en-US" altLang="zh-CN" b="1" i="1" smtClean="0">
                            <a:latin typeface="Cambria Math" panose="02040503050406030204" pitchFamily="18" charset="0"/>
                          </a:rPr>
                          <m:t>𝒏</m:t>
                        </m:r>
                        <m:r>
                          <a:rPr lang="en-US" altLang="zh-CN" b="1" i="1" smtClean="0">
                            <a:latin typeface="Cambria Math" panose="02040503050406030204" pitchFamily="18" charset="0"/>
                          </a:rPr>
                          <m:t>+</m:t>
                        </m:r>
                        <m:r>
                          <a:rPr lang="en-US" altLang="zh-CN" b="1" i="1" smtClean="0">
                            <a:latin typeface="Cambria Math" panose="02040503050406030204" pitchFamily="18" charset="0"/>
                          </a:rPr>
                          <m:t>𝟏</m:t>
                        </m:r>
                      </m:sub>
                    </m:sSub>
                    <m:r>
                      <a:rPr lang="en-US" altLang="zh-CN" b="1" i="1" smtClean="0">
                        <a:latin typeface="Cambria Math" panose="02040503050406030204" pitchFamily="18" charset="0"/>
                      </a:rPr>
                      <m:t>=</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𝒚</m:t>
                        </m:r>
                      </m:e>
                      <m:sub>
                        <m:r>
                          <a:rPr lang="en-US" altLang="zh-CN" b="1" i="1" smtClean="0">
                            <a:latin typeface="Cambria Math" panose="02040503050406030204" pitchFamily="18" charset="0"/>
                          </a:rPr>
                          <m:t>𝒏</m:t>
                        </m:r>
                      </m:sub>
                    </m:sSub>
                    <m:r>
                      <a:rPr lang="en-US" altLang="zh-CN" b="1" i="1" smtClean="0">
                        <a:latin typeface="Cambria Math" panose="02040503050406030204" pitchFamily="18" charset="0"/>
                      </a:rPr>
                      <m:t>+</m:t>
                    </m:r>
                    <m:r>
                      <a:rPr lang="en-US" altLang="zh-CN" b="1" i="1" smtClean="0">
                        <a:latin typeface="Cambria Math" panose="02040503050406030204" pitchFamily="18" charset="0"/>
                      </a:rPr>
                      <m:t>𝒄</m:t>
                    </m:r>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𝒎𝒐𝒅</m:t>
                        </m:r>
                        <m:r>
                          <a:rPr lang="en-US" altLang="zh-CN" b="1" i="1" smtClean="0">
                            <a:latin typeface="Cambria Math" panose="02040503050406030204" pitchFamily="18" charset="0"/>
                          </a:rPr>
                          <m:t> </m:t>
                        </m:r>
                        <m:r>
                          <a:rPr lang="en-US" altLang="zh-CN" b="1" i="1" smtClean="0">
                            <a:latin typeface="Cambria Math" panose="02040503050406030204" pitchFamily="18" charset="0"/>
                          </a:rPr>
                          <m:t>𝑴</m:t>
                        </m:r>
                      </m:e>
                    </m:d>
                    <m:r>
                      <a:rPr lang="en-US" altLang="zh-CN" b="1" i="1" smtClean="0">
                        <a:latin typeface="Cambria Math" panose="02040503050406030204" pitchFamily="18" charset="0"/>
                      </a:rPr>
                      <m:t>, </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1" i="1" smtClean="0">
                            <a:latin typeface="Cambria Math" panose="02040503050406030204" pitchFamily="18" charset="0"/>
                          </a:rPr>
                          <m:t>𝒏</m:t>
                        </m:r>
                        <m:r>
                          <a:rPr lang="en-US" altLang="zh-CN" b="1" i="1" smtClean="0">
                            <a:latin typeface="Cambria Math" panose="02040503050406030204" pitchFamily="18" charset="0"/>
                          </a:rPr>
                          <m:t>+</m:t>
                        </m:r>
                        <m:r>
                          <a:rPr lang="en-US" altLang="zh-CN" b="1" i="1" smtClean="0">
                            <a:latin typeface="Cambria Math" panose="02040503050406030204" pitchFamily="18" charset="0"/>
                          </a:rPr>
                          <m:t>𝟏</m:t>
                        </m:r>
                      </m:sub>
                    </m:sSub>
                    <m:r>
                      <a:rPr lang="en-US" altLang="zh-CN" b="1" i="1" smtClean="0">
                        <a:latin typeface="Cambria Math" panose="02040503050406030204" pitchFamily="18" charset="0"/>
                      </a:rPr>
                      <m:t>=</m:t>
                    </m:r>
                    <m:f>
                      <m:fPr>
                        <m:ctrlPr>
                          <a:rPr lang="en-US" altLang="zh-CN" b="1" i="1" smtClean="0">
                            <a:latin typeface="Cambria Math" panose="02040503050406030204" pitchFamily="18" charset="0"/>
                          </a:rPr>
                        </m:ctrlPr>
                      </m:fPr>
                      <m:num>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𝒚</m:t>
                            </m:r>
                          </m:e>
                          <m:sub>
                            <m:r>
                              <a:rPr lang="en-US" altLang="zh-CN" b="1" i="1" smtClean="0">
                                <a:latin typeface="Cambria Math" panose="02040503050406030204" pitchFamily="18" charset="0"/>
                              </a:rPr>
                              <m:t>𝒏</m:t>
                            </m:r>
                            <m:r>
                              <a:rPr lang="en-US" altLang="zh-CN" b="1" i="1" smtClean="0">
                                <a:latin typeface="Cambria Math" panose="02040503050406030204" pitchFamily="18" charset="0"/>
                              </a:rPr>
                              <m:t>+</m:t>
                            </m:r>
                            <m:r>
                              <a:rPr lang="en-US" altLang="zh-CN" b="1" i="1" smtClean="0">
                                <a:latin typeface="Cambria Math" panose="02040503050406030204" pitchFamily="18" charset="0"/>
                              </a:rPr>
                              <m:t>𝟏</m:t>
                            </m:r>
                          </m:sub>
                        </m:sSub>
                      </m:num>
                      <m:den>
                        <m:r>
                          <a:rPr lang="en-US" altLang="zh-CN" b="1" i="1" smtClean="0">
                            <a:latin typeface="Cambria Math" panose="02040503050406030204" pitchFamily="18" charset="0"/>
                          </a:rPr>
                          <m:t>𝑴</m:t>
                        </m:r>
                      </m:den>
                    </m:f>
                  </m:oMath>
                </a14:m>
                <a:r>
                  <a:rPr lang="en-US" altLang="zh-CN" dirty="0"/>
                  <a:t>,</a:t>
                </a:r>
                <a:r>
                  <a:rPr lang="zh-CN" altLang="en-US" dirty="0"/>
                  <a:t>可以产生</a:t>
                </a:r>
                <a14:m>
                  <m:oMath xmlns:m="http://schemas.openxmlformats.org/officeDocument/2006/math">
                    <m:r>
                      <a:rPr lang="en-US" altLang="zh-CN" b="1" i="1" smtClean="0">
                        <a:latin typeface="Cambria Math" panose="02040503050406030204" pitchFamily="18" charset="0"/>
                      </a:rPr>
                      <m:t>[</m:t>
                    </m:r>
                    <m:r>
                      <a:rPr lang="en-US" altLang="zh-CN" b="1" i="1" smtClean="0">
                        <a:latin typeface="Cambria Math" panose="02040503050406030204" pitchFamily="18" charset="0"/>
                      </a:rPr>
                      <m:t>𝟎</m:t>
                    </m:r>
                    <m:r>
                      <a:rPr lang="en-US" altLang="zh-CN" b="1" i="1" smtClean="0">
                        <a:latin typeface="Cambria Math" panose="02040503050406030204" pitchFamily="18" charset="0"/>
                      </a:rPr>
                      <m:t>,</m:t>
                    </m:r>
                    <m:r>
                      <a:rPr lang="en-US" altLang="zh-CN" b="1" i="1" smtClean="0">
                        <a:latin typeface="Cambria Math" panose="02040503050406030204" pitchFamily="18" charset="0"/>
                      </a:rPr>
                      <m:t>𝟏</m:t>
                    </m:r>
                    <m:r>
                      <a:rPr lang="en-US" altLang="zh-CN" b="1" i="1" smtClean="0">
                        <a:latin typeface="Cambria Math" panose="02040503050406030204" pitchFamily="18" charset="0"/>
                      </a:rPr>
                      <m:t>]</m:t>
                    </m:r>
                  </m:oMath>
                </a14:m>
                <a:r>
                  <a:rPr lang="zh-CN" altLang="en-US" dirty="0"/>
                  <a:t>区间上均匀分布的随机数，</a:t>
                </a:r>
                <a14:m>
                  <m:oMath xmlns:m="http://schemas.openxmlformats.org/officeDocument/2006/math">
                    <m:r>
                      <a:rPr lang="en-US" altLang="zh-CN" b="1" i="1" smtClean="0">
                        <a:latin typeface="Cambria Math" panose="02040503050406030204" pitchFamily="18" charset="0"/>
                      </a:rPr>
                      <m:t>𝑴</m:t>
                    </m:r>
                  </m:oMath>
                </a14:m>
                <a:r>
                  <a:rPr lang="zh-CN" altLang="en-US" dirty="0"/>
                  <a:t>为正整数</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1">
                <a:blip r:embed="rId2"/>
                <a:stretch>
                  <a:fillRect l="-1389" t="-1735" r="-397" b="-1735"/>
                </a:stretch>
              </a:blipFill>
            </p:spPr>
            <p:txBody>
              <a:bodyPr/>
              <a:lstStyle/>
              <a:p>
                <a:r>
                  <a:rPr lang="zh-CN" altLang="en-US">
                    <a:noFill/>
                  </a:rPr>
                  <a:t> </a:t>
                </a:r>
                <a:endParaRPr lang="zh-CN" altLang="en-US">
                  <a:noFill/>
                </a:endParaRPr>
              </a:p>
            </p:txBody>
          </p:sp>
        </mc:Fallback>
      </mc:AlternateContent>
    </p:spTree>
  </p:cSld>
  <p:clrMapOvr>
    <a:masterClrMapping/>
  </p:clrMapOvr>
  <p:transition spd="med">
    <p:random/>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a:t>
            </a:r>
            <a:r>
              <a:rPr lang="zh-CN" altLang="en-US" dirty="0"/>
              <a:t>齐次马尔科夫的遍历性和不可约性</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sz="2400" dirty="0"/>
                  <a:t>齐次马尔科夫链的遍历性和平稳分布</a:t>
                </a:r>
                <a:endParaRPr lang="en-US" altLang="zh-CN" sz="2400" dirty="0"/>
              </a:p>
              <a:p>
                <a:pPr lvl="1"/>
                <a:r>
                  <a:rPr lang="zh-CN" altLang="en-US" sz="2000" dirty="0"/>
                  <a:t>不可约性</a:t>
                </a:r>
                <a:endParaRPr lang="en-US" altLang="zh-CN" sz="2000" dirty="0"/>
              </a:p>
              <a:p>
                <a:pPr lvl="1"/>
                <a:r>
                  <a:rPr lang="zh-CN" altLang="en-US" sz="2000" dirty="0"/>
                  <a:t>周期的状态和非周期的状态</a:t>
                </a:r>
                <a:endParaRPr lang="en-US" altLang="zh-CN" sz="2000" dirty="0"/>
              </a:p>
              <a:p>
                <a:pPr lvl="2"/>
                <a:r>
                  <a:rPr lang="zh-CN" altLang="en-US" sz="1600" dirty="0"/>
                  <a:t>定义：如果存在不等于</a:t>
                </a:r>
                <a:r>
                  <a:rPr lang="en-US" altLang="zh-CN" sz="1600" dirty="0"/>
                  <a:t>1</a:t>
                </a:r>
                <a:r>
                  <a:rPr lang="zh-CN" altLang="en-US" sz="1600" dirty="0"/>
                  <a:t>的正整数</a:t>
                </a:r>
                <a14:m>
                  <m:oMath xmlns:m="http://schemas.openxmlformats.org/officeDocument/2006/math">
                    <m:r>
                      <a:rPr lang="en-US" altLang="zh-CN" sz="1600" b="1" i="1" smtClean="0">
                        <a:latin typeface="Cambria Math" panose="02040503050406030204" pitchFamily="18" charset="0"/>
                      </a:rPr>
                      <m:t>𝒉</m:t>
                    </m:r>
                  </m:oMath>
                </a14:m>
                <a:r>
                  <a:rPr lang="zh-CN" altLang="en-US" sz="1600" dirty="0"/>
                  <a:t>，只要</a:t>
                </a:r>
                <a14:m>
                  <m:oMath xmlns:m="http://schemas.openxmlformats.org/officeDocument/2006/math">
                    <m:r>
                      <a:rPr lang="en-US" altLang="zh-CN" sz="1600" b="1" i="1" smtClean="0">
                        <a:latin typeface="Cambria Math" panose="02040503050406030204" pitchFamily="18" charset="0"/>
                      </a:rPr>
                      <m:t>𝒏</m:t>
                    </m:r>
                  </m:oMath>
                </a14:m>
                <a:r>
                  <a:rPr lang="zh-CN" altLang="en-US" sz="1600" dirty="0"/>
                  <a:t>能被</a:t>
                </a:r>
                <a14:m>
                  <m:oMath xmlns:m="http://schemas.openxmlformats.org/officeDocument/2006/math">
                    <m:r>
                      <a:rPr lang="en-US" altLang="zh-CN" sz="1600" b="1" i="1" smtClean="0">
                        <a:latin typeface="Cambria Math" panose="02040503050406030204" pitchFamily="18" charset="0"/>
                      </a:rPr>
                      <m:t>𝒉</m:t>
                    </m:r>
                  </m:oMath>
                </a14:m>
                <a:r>
                  <a:rPr lang="zh-CN" altLang="en-US" sz="1600" dirty="0"/>
                  <a:t>整除就有</a:t>
                </a:r>
                <a14:m>
                  <m:oMath xmlns:m="http://schemas.openxmlformats.org/officeDocument/2006/math">
                    <m:sSub>
                      <m:sSubPr>
                        <m:ctrlPr>
                          <a:rPr lang="en-US" altLang="zh-CN" sz="1600" b="1" i="1" smtClean="0">
                            <a:latin typeface="Cambria Math" panose="02040503050406030204" pitchFamily="18" charset="0"/>
                          </a:rPr>
                        </m:ctrlPr>
                      </m:sSubPr>
                      <m:e>
                        <m:r>
                          <a:rPr lang="en-US" altLang="zh-CN" sz="1600" b="1" i="1" smtClean="0">
                            <a:latin typeface="Cambria Math" panose="02040503050406030204" pitchFamily="18" charset="0"/>
                          </a:rPr>
                          <m:t>𝒑</m:t>
                        </m:r>
                      </m:e>
                      <m:sub>
                        <m:r>
                          <a:rPr lang="en-US" altLang="zh-CN" sz="1600" b="1" i="1" smtClean="0">
                            <a:latin typeface="Cambria Math" panose="02040503050406030204" pitchFamily="18" charset="0"/>
                          </a:rPr>
                          <m:t>𝒊𝒊</m:t>
                        </m:r>
                      </m:sub>
                    </m:sSub>
                    <m:d>
                      <m:dPr>
                        <m:ctrlPr>
                          <a:rPr lang="en-US" altLang="zh-CN" sz="1600" b="1" i="1" smtClean="0">
                            <a:latin typeface="Cambria Math" panose="02040503050406030204" pitchFamily="18" charset="0"/>
                          </a:rPr>
                        </m:ctrlPr>
                      </m:dPr>
                      <m:e>
                        <m:r>
                          <a:rPr lang="en-US" altLang="zh-CN" sz="1600" b="1" i="1" smtClean="0">
                            <a:latin typeface="Cambria Math" panose="02040503050406030204" pitchFamily="18" charset="0"/>
                          </a:rPr>
                          <m:t>𝒏</m:t>
                        </m:r>
                      </m:e>
                    </m:d>
                    <m:r>
                      <a:rPr lang="en-US" altLang="zh-CN" sz="1600" b="1" i="1" smtClean="0">
                        <a:latin typeface="Cambria Math" panose="02040503050406030204" pitchFamily="18" charset="0"/>
                      </a:rPr>
                      <m:t>&gt;</m:t>
                    </m:r>
                    <m:r>
                      <a:rPr lang="en-US" altLang="zh-CN" sz="1600" b="1" i="1" smtClean="0">
                        <a:latin typeface="Cambria Math" panose="02040503050406030204" pitchFamily="18" charset="0"/>
                      </a:rPr>
                      <m:t>𝟎</m:t>
                    </m:r>
                  </m:oMath>
                </a14:m>
                <a:r>
                  <a:rPr lang="zh-CN" altLang="en-US" sz="1600" dirty="0"/>
                  <a:t>，或者说当</a:t>
                </a:r>
                <a14:m>
                  <m:oMath xmlns:m="http://schemas.openxmlformats.org/officeDocument/2006/math">
                    <m:r>
                      <a:rPr lang="en-US" altLang="zh-CN" sz="1600" b="1" i="1" smtClean="0">
                        <a:latin typeface="Cambria Math" panose="02040503050406030204" pitchFamily="18" charset="0"/>
                      </a:rPr>
                      <m:t>𝒏</m:t>
                    </m:r>
                  </m:oMath>
                </a14:m>
                <a:r>
                  <a:rPr lang="zh-CN" altLang="en-US" sz="1600" dirty="0"/>
                  <a:t>不能被</a:t>
                </a:r>
                <a14:m>
                  <m:oMath xmlns:m="http://schemas.openxmlformats.org/officeDocument/2006/math">
                    <m:r>
                      <a:rPr lang="en-US" altLang="zh-CN" sz="1600" b="1" i="1" smtClean="0">
                        <a:latin typeface="Cambria Math" panose="02040503050406030204" pitchFamily="18" charset="0"/>
                      </a:rPr>
                      <m:t>𝒉</m:t>
                    </m:r>
                  </m:oMath>
                </a14:m>
                <a:r>
                  <a:rPr lang="zh-CN" altLang="en-US" sz="1600" dirty="0"/>
                  <a:t>整除时</a:t>
                </a:r>
                <a14:m>
                  <m:oMath xmlns:m="http://schemas.openxmlformats.org/officeDocument/2006/math">
                    <m:sSub>
                      <m:sSubPr>
                        <m:ctrlPr>
                          <a:rPr lang="en-US" altLang="zh-CN" sz="1600" b="1" i="1" smtClean="0">
                            <a:latin typeface="Cambria Math" panose="02040503050406030204" pitchFamily="18" charset="0"/>
                          </a:rPr>
                        </m:ctrlPr>
                      </m:sSubPr>
                      <m:e>
                        <m:r>
                          <a:rPr lang="en-US" altLang="zh-CN" sz="1600" b="1" i="1" smtClean="0">
                            <a:latin typeface="Cambria Math" panose="02040503050406030204" pitchFamily="18" charset="0"/>
                          </a:rPr>
                          <m:t>𝒑</m:t>
                        </m:r>
                      </m:e>
                      <m:sub>
                        <m:r>
                          <a:rPr lang="en-US" altLang="zh-CN" sz="1600" b="1" i="1" smtClean="0">
                            <a:latin typeface="Cambria Math" panose="02040503050406030204" pitchFamily="18" charset="0"/>
                          </a:rPr>
                          <m:t>𝒊𝒊</m:t>
                        </m:r>
                      </m:sub>
                    </m:sSub>
                    <m:d>
                      <m:dPr>
                        <m:ctrlPr>
                          <a:rPr lang="en-US" altLang="zh-CN" sz="1600" b="1" i="1" smtClean="0">
                            <a:latin typeface="Cambria Math" panose="02040503050406030204" pitchFamily="18" charset="0"/>
                          </a:rPr>
                        </m:ctrlPr>
                      </m:dPr>
                      <m:e>
                        <m:r>
                          <a:rPr lang="en-US" altLang="zh-CN" sz="1600" b="1" i="1" smtClean="0">
                            <a:latin typeface="Cambria Math" panose="02040503050406030204" pitchFamily="18" charset="0"/>
                          </a:rPr>
                          <m:t>𝒏</m:t>
                        </m:r>
                      </m:e>
                    </m:d>
                    <m:r>
                      <a:rPr lang="en-US" altLang="zh-CN" sz="1600" b="1" i="1" smtClean="0">
                        <a:latin typeface="Cambria Math" panose="02040503050406030204" pitchFamily="18" charset="0"/>
                      </a:rPr>
                      <m:t>=</m:t>
                    </m:r>
                    <m:r>
                      <a:rPr lang="en-US" altLang="zh-CN" sz="1600" b="1" i="1" smtClean="0">
                        <a:latin typeface="Cambria Math" panose="02040503050406030204" pitchFamily="18" charset="0"/>
                      </a:rPr>
                      <m:t>𝟎</m:t>
                    </m:r>
                  </m:oMath>
                </a14:m>
                <a:r>
                  <a:rPr lang="zh-CN" altLang="en-US" sz="1600" dirty="0"/>
                  <a:t>，则称</a:t>
                </a:r>
                <a14:m>
                  <m:oMath xmlns:m="http://schemas.openxmlformats.org/officeDocument/2006/math">
                    <m:sSub>
                      <m:sSubPr>
                        <m:ctrlPr>
                          <a:rPr lang="en-US" altLang="zh-CN" sz="1600" b="1" i="1" smtClean="0">
                            <a:latin typeface="Cambria Math" panose="02040503050406030204" pitchFamily="18" charset="0"/>
                          </a:rPr>
                        </m:ctrlPr>
                      </m:sSubPr>
                      <m:e>
                        <m:r>
                          <a:rPr lang="en-US" altLang="zh-CN" sz="1600" b="1" i="1" smtClean="0">
                            <a:latin typeface="Cambria Math" panose="02040503050406030204" pitchFamily="18" charset="0"/>
                          </a:rPr>
                          <m:t>𝒂</m:t>
                        </m:r>
                      </m:e>
                      <m:sub>
                        <m:r>
                          <a:rPr lang="en-US" altLang="zh-CN" sz="1600" b="1" i="1" smtClean="0">
                            <a:latin typeface="Cambria Math" panose="02040503050406030204" pitchFamily="18" charset="0"/>
                          </a:rPr>
                          <m:t>𝒊</m:t>
                        </m:r>
                      </m:sub>
                    </m:sSub>
                  </m:oMath>
                </a14:m>
                <a:r>
                  <a:rPr lang="zh-CN" altLang="en-US" sz="1600" dirty="0"/>
                  <a:t>状态是</a:t>
                </a:r>
                <a:r>
                  <a:rPr lang="zh-CN" altLang="en-US" sz="1600" dirty="0">
                    <a:solidFill>
                      <a:srgbClr val="FF0000"/>
                    </a:solidFill>
                  </a:rPr>
                  <a:t>周期性状态</a:t>
                </a:r>
                <a:endParaRPr lang="en-US" altLang="zh-CN" sz="1600" dirty="0">
                  <a:solidFill>
                    <a:srgbClr val="FF0000"/>
                  </a:solidFill>
                </a:endParaRPr>
              </a:p>
              <a:p>
                <a:pPr lvl="2"/>
                <a:r>
                  <a:rPr lang="zh-CN" altLang="en-US" sz="1600" dirty="0">
                    <a:solidFill>
                      <a:srgbClr val="FF0000"/>
                    </a:solidFill>
                  </a:rPr>
                  <a:t>过程从</a:t>
                </a:r>
                <a14:m>
                  <m:oMath xmlns:m="http://schemas.openxmlformats.org/officeDocument/2006/math">
                    <m:sSub>
                      <m:sSubPr>
                        <m:ctrlPr>
                          <a:rPr lang="en-US" altLang="zh-CN" sz="1600" b="1" i="1" smtClean="0">
                            <a:solidFill>
                              <a:srgbClr val="FF0000"/>
                            </a:solidFill>
                            <a:latin typeface="Cambria Math" panose="02040503050406030204" pitchFamily="18" charset="0"/>
                          </a:rPr>
                        </m:ctrlPr>
                      </m:sSubPr>
                      <m:e>
                        <m:r>
                          <a:rPr lang="en-US" altLang="zh-CN" sz="1600" b="1" i="1" smtClean="0">
                            <a:solidFill>
                              <a:srgbClr val="FF0000"/>
                            </a:solidFill>
                            <a:latin typeface="Cambria Math" panose="02040503050406030204" pitchFamily="18" charset="0"/>
                          </a:rPr>
                          <m:t>𝒂</m:t>
                        </m:r>
                      </m:e>
                      <m:sub>
                        <m:r>
                          <a:rPr lang="en-US" altLang="zh-CN" sz="1600" b="1" i="1" smtClean="0">
                            <a:solidFill>
                              <a:srgbClr val="FF0000"/>
                            </a:solidFill>
                            <a:latin typeface="Cambria Math" panose="02040503050406030204" pitchFamily="18" charset="0"/>
                          </a:rPr>
                          <m:t>𝒊</m:t>
                        </m:r>
                      </m:sub>
                    </m:sSub>
                  </m:oMath>
                </a14:m>
                <a:r>
                  <a:rPr lang="zh-CN" altLang="en-US" sz="1600" dirty="0"/>
                  <a:t>出发，只有当</a:t>
                </a:r>
                <a14:m>
                  <m:oMath xmlns:m="http://schemas.openxmlformats.org/officeDocument/2006/math">
                    <m:r>
                      <a:rPr lang="en-US" altLang="zh-CN" sz="1600" b="1" i="1" smtClean="0">
                        <a:latin typeface="Cambria Math" panose="02040503050406030204" pitchFamily="18" charset="0"/>
                      </a:rPr>
                      <m:t>𝒏</m:t>
                    </m:r>
                    <m:r>
                      <a:rPr lang="en-US" altLang="zh-CN" sz="1600" b="1" i="1" smtClean="0">
                        <a:latin typeface="Cambria Math" panose="02040503050406030204" pitchFamily="18" charset="0"/>
                      </a:rPr>
                      <m:t>=</m:t>
                    </m:r>
                    <m:r>
                      <a:rPr lang="en-US" altLang="zh-CN" sz="1600" b="1" i="1" smtClean="0">
                        <a:latin typeface="Cambria Math" panose="02040503050406030204" pitchFamily="18" charset="0"/>
                      </a:rPr>
                      <m:t>𝒉</m:t>
                    </m:r>
                    <m:r>
                      <a:rPr lang="en-US" altLang="zh-CN" sz="1600" b="1" i="1" smtClean="0">
                        <a:latin typeface="Cambria Math" panose="02040503050406030204" pitchFamily="18" charset="0"/>
                      </a:rPr>
                      <m:t>,</m:t>
                    </m:r>
                    <m:r>
                      <a:rPr lang="en-US" altLang="zh-CN" sz="1600" b="1" i="1" smtClean="0">
                        <a:latin typeface="Cambria Math" panose="02040503050406030204" pitchFamily="18" charset="0"/>
                      </a:rPr>
                      <m:t>𝟐</m:t>
                    </m:r>
                    <m:r>
                      <a:rPr lang="en-US" altLang="zh-CN" sz="1600" b="1" i="1" smtClean="0">
                        <a:latin typeface="Cambria Math" panose="02040503050406030204" pitchFamily="18" charset="0"/>
                      </a:rPr>
                      <m:t>𝒉</m:t>
                    </m:r>
                    <m:r>
                      <a:rPr lang="en-US" altLang="zh-CN" sz="1600" b="1" i="1" smtClean="0">
                        <a:latin typeface="Cambria Math" panose="02040503050406030204" pitchFamily="18" charset="0"/>
                      </a:rPr>
                      <m:t>,</m:t>
                    </m:r>
                    <m:r>
                      <a:rPr lang="en-US" altLang="zh-CN" sz="1600" b="1" i="1" smtClean="0">
                        <a:latin typeface="Cambria Math" panose="02040503050406030204" pitchFamily="18" charset="0"/>
                      </a:rPr>
                      <m:t>𝟑</m:t>
                    </m:r>
                    <m:r>
                      <a:rPr lang="en-US" altLang="zh-CN" sz="1600" b="1" i="1" smtClean="0">
                        <a:latin typeface="Cambria Math" panose="02040503050406030204" pitchFamily="18" charset="0"/>
                      </a:rPr>
                      <m:t>𝒉</m:t>
                    </m:r>
                    <m:r>
                      <a:rPr lang="en-US" altLang="zh-CN" sz="1600" b="1" i="1" smtClean="0">
                        <a:latin typeface="Cambria Math" panose="02040503050406030204" pitchFamily="18" charset="0"/>
                      </a:rPr>
                      <m:t>,⋯</m:t>
                    </m:r>
                  </m:oMath>
                </a14:m>
                <a:r>
                  <a:rPr lang="zh-CN" altLang="en-US" sz="1600" dirty="0"/>
                  <a:t>时，过程有可能返回状态</a:t>
                </a:r>
                <a14:m>
                  <m:oMath xmlns:m="http://schemas.openxmlformats.org/officeDocument/2006/math">
                    <m:sSub>
                      <m:sSubPr>
                        <m:ctrlPr>
                          <a:rPr lang="en-US" altLang="zh-CN" sz="1600" b="1" i="1" smtClean="0">
                            <a:latin typeface="Cambria Math" panose="02040503050406030204" pitchFamily="18" charset="0"/>
                          </a:rPr>
                        </m:ctrlPr>
                      </m:sSubPr>
                      <m:e>
                        <m:r>
                          <a:rPr lang="en-US" altLang="zh-CN" sz="1600" b="1" i="1" smtClean="0">
                            <a:latin typeface="Cambria Math" panose="02040503050406030204" pitchFamily="18" charset="0"/>
                          </a:rPr>
                          <m:t>𝒂</m:t>
                        </m:r>
                      </m:e>
                      <m:sub>
                        <m:r>
                          <a:rPr lang="en-US" altLang="zh-CN" sz="1600" b="1" i="1" smtClean="0">
                            <a:latin typeface="Cambria Math" panose="02040503050406030204" pitchFamily="18" charset="0"/>
                          </a:rPr>
                          <m:t>𝒊</m:t>
                        </m:r>
                      </m:sub>
                    </m:sSub>
                  </m:oMath>
                </a14:m>
                <a:r>
                  <a:rPr lang="zh-CN" altLang="en-US" sz="1600" dirty="0"/>
                  <a:t>，取最大公约数</a:t>
                </a:r>
                <a14:m>
                  <m:oMath xmlns:m="http://schemas.openxmlformats.org/officeDocument/2006/math">
                    <m:r>
                      <a:rPr lang="en-US" altLang="zh-CN" sz="1600" b="1" i="1" smtClean="0">
                        <a:latin typeface="Cambria Math" panose="02040503050406030204" pitchFamily="18" charset="0"/>
                      </a:rPr>
                      <m:t>𝒉</m:t>
                    </m:r>
                  </m:oMath>
                </a14:m>
                <a:r>
                  <a:rPr lang="zh-CN" altLang="en-US" sz="1600" dirty="0"/>
                  <a:t>是它的周期。该过程即为周期性的，状态</a:t>
                </a:r>
                <a14:m>
                  <m:oMath xmlns:m="http://schemas.openxmlformats.org/officeDocument/2006/math">
                    <m:sSub>
                      <m:sSubPr>
                        <m:ctrlPr>
                          <a:rPr lang="en-US" altLang="zh-CN" sz="1600" b="1" i="1" smtClean="0">
                            <a:latin typeface="Cambria Math" panose="02040503050406030204" pitchFamily="18" charset="0"/>
                          </a:rPr>
                        </m:ctrlPr>
                      </m:sSubPr>
                      <m:e>
                        <m:r>
                          <a:rPr lang="en-US" altLang="zh-CN" sz="1600" b="1" i="1" smtClean="0">
                            <a:latin typeface="Cambria Math" panose="02040503050406030204" pitchFamily="18" charset="0"/>
                          </a:rPr>
                          <m:t>𝒂</m:t>
                        </m:r>
                      </m:e>
                      <m:sub>
                        <m:r>
                          <a:rPr lang="en-US" altLang="zh-CN" sz="1600" b="1" i="1" smtClean="0">
                            <a:latin typeface="Cambria Math" panose="02040503050406030204" pitchFamily="18" charset="0"/>
                          </a:rPr>
                          <m:t>𝒊</m:t>
                        </m:r>
                      </m:sub>
                    </m:sSub>
                  </m:oMath>
                </a14:m>
                <a:r>
                  <a:rPr lang="zh-CN" altLang="en-US" sz="1600" dirty="0"/>
                  <a:t>是周期性状态。</a:t>
                </a:r>
                <a:endParaRPr lang="en-US" altLang="zh-CN" sz="1600" dirty="0"/>
              </a:p>
              <a:p>
                <a:pPr lvl="2"/>
                <a:r>
                  <a:rPr lang="zh-CN" altLang="en-US" sz="1600" dirty="0"/>
                  <a:t>如果除了</a:t>
                </a:r>
                <a14:m>
                  <m:oMath xmlns:m="http://schemas.openxmlformats.org/officeDocument/2006/math">
                    <m:r>
                      <a:rPr lang="en-US" altLang="zh-CN" sz="1600" b="1" i="1" smtClean="0">
                        <a:latin typeface="Cambria Math" panose="02040503050406030204" pitchFamily="18" charset="0"/>
                      </a:rPr>
                      <m:t>𝒉</m:t>
                    </m:r>
                    <m:r>
                      <a:rPr lang="en-US" altLang="zh-CN" sz="1600" b="1" i="1" smtClean="0">
                        <a:latin typeface="Cambria Math" panose="02040503050406030204" pitchFamily="18" charset="0"/>
                      </a:rPr>
                      <m:t>=</m:t>
                    </m:r>
                    <m:r>
                      <a:rPr lang="en-US" altLang="zh-CN" sz="1600" b="1" i="1" smtClean="0">
                        <a:latin typeface="Cambria Math" panose="02040503050406030204" pitchFamily="18" charset="0"/>
                      </a:rPr>
                      <m:t>𝟏</m:t>
                    </m:r>
                  </m:oMath>
                </a14:m>
                <a:r>
                  <a:rPr lang="zh-CN" altLang="en-US" sz="1600" dirty="0"/>
                  <a:t>外，使</a:t>
                </a:r>
                <a14:m>
                  <m:oMath xmlns:m="http://schemas.openxmlformats.org/officeDocument/2006/math">
                    <m:sSub>
                      <m:sSubPr>
                        <m:ctrlPr>
                          <a:rPr lang="en-US" altLang="zh-CN" sz="1600" b="1" i="1" smtClean="0">
                            <a:latin typeface="Cambria Math" panose="02040503050406030204" pitchFamily="18" charset="0"/>
                          </a:rPr>
                        </m:ctrlPr>
                      </m:sSubPr>
                      <m:e>
                        <m:r>
                          <a:rPr lang="en-US" altLang="zh-CN" sz="1600" b="1" i="1" smtClean="0">
                            <a:latin typeface="Cambria Math" panose="02040503050406030204" pitchFamily="18" charset="0"/>
                          </a:rPr>
                          <m:t>𝒑</m:t>
                        </m:r>
                      </m:e>
                      <m:sub>
                        <m:r>
                          <a:rPr lang="en-US" altLang="zh-CN" sz="1600" b="1" i="1" smtClean="0">
                            <a:latin typeface="Cambria Math" panose="02040503050406030204" pitchFamily="18" charset="0"/>
                          </a:rPr>
                          <m:t>𝒊𝒊</m:t>
                        </m:r>
                      </m:sub>
                    </m:sSub>
                    <m:d>
                      <m:dPr>
                        <m:ctrlPr>
                          <a:rPr lang="en-US" altLang="zh-CN" sz="1600" b="1" i="1" smtClean="0">
                            <a:latin typeface="Cambria Math" panose="02040503050406030204" pitchFamily="18" charset="0"/>
                          </a:rPr>
                        </m:ctrlPr>
                      </m:dPr>
                      <m:e>
                        <m:r>
                          <a:rPr lang="en-US" altLang="zh-CN" sz="1600" b="1" i="1" smtClean="0">
                            <a:latin typeface="Cambria Math" panose="02040503050406030204" pitchFamily="18" charset="0"/>
                          </a:rPr>
                          <m:t>𝒏</m:t>
                        </m:r>
                      </m:e>
                    </m:d>
                    <m:r>
                      <a:rPr lang="en-US" altLang="zh-CN" sz="1600" b="1" i="1" smtClean="0">
                        <a:latin typeface="Cambria Math" panose="02040503050406030204" pitchFamily="18" charset="0"/>
                      </a:rPr>
                      <m:t>&gt;</m:t>
                    </m:r>
                    <m:r>
                      <a:rPr lang="en-US" altLang="zh-CN" sz="1600" b="1" i="1" smtClean="0">
                        <a:latin typeface="Cambria Math" panose="02040503050406030204" pitchFamily="18" charset="0"/>
                      </a:rPr>
                      <m:t>𝟎</m:t>
                    </m:r>
                  </m:oMath>
                </a14:m>
                <a:r>
                  <a:rPr lang="zh-CN" altLang="en-US" sz="1600" dirty="0"/>
                  <a:t>的各</a:t>
                </a:r>
                <a14:m>
                  <m:oMath xmlns:m="http://schemas.openxmlformats.org/officeDocument/2006/math">
                    <m:r>
                      <a:rPr lang="en-US" altLang="zh-CN" sz="1600" b="1" i="1" smtClean="0">
                        <a:latin typeface="Cambria Math" panose="02040503050406030204" pitchFamily="18" charset="0"/>
                      </a:rPr>
                      <m:t>𝒏</m:t>
                    </m:r>
                  </m:oMath>
                </a14:m>
                <a:r>
                  <a:rPr lang="zh-CN" altLang="en-US" sz="1600" dirty="0"/>
                  <a:t>值没有其它公约数，则称该状态</a:t>
                </a:r>
                <a14:m>
                  <m:oMath xmlns:m="http://schemas.openxmlformats.org/officeDocument/2006/math">
                    <m:sSub>
                      <m:sSubPr>
                        <m:ctrlPr>
                          <a:rPr lang="en-US" altLang="zh-CN" sz="1600" b="1" i="1" smtClean="0">
                            <a:latin typeface="Cambria Math" panose="02040503050406030204" pitchFamily="18" charset="0"/>
                          </a:rPr>
                        </m:ctrlPr>
                      </m:sSubPr>
                      <m:e>
                        <m:r>
                          <a:rPr lang="en-US" altLang="zh-CN" sz="1600" b="1" i="1" smtClean="0">
                            <a:latin typeface="Cambria Math" panose="02040503050406030204" pitchFamily="18" charset="0"/>
                          </a:rPr>
                          <m:t>𝒂</m:t>
                        </m:r>
                      </m:e>
                      <m:sub>
                        <m:r>
                          <a:rPr lang="en-US" altLang="zh-CN" sz="1600" b="1" i="1" smtClean="0">
                            <a:latin typeface="Cambria Math" panose="02040503050406030204" pitchFamily="18" charset="0"/>
                          </a:rPr>
                          <m:t>𝒊</m:t>
                        </m:r>
                      </m:sub>
                    </m:sSub>
                  </m:oMath>
                </a14:m>
                <a:r>
                  <a:rPr lang="zh-CN" altLang="en-US" sz="1600" dirty="0"/>
                  <a:t>是非周期性的。</a:t>
                </a:r>
                <a:endParaRPr lang="en-US" altLang="zh-CN" sz="1600" dirty="0"/>
              </a:p>
              <a:p>
                <a:r>
                  <a:rPr lang="zh-CN" altLang="en-US" sz="2400" dirty="0"/>
                  <a:t>例子，设有四个状态</a:t>
                </a:r>
                <a14:m>
                  <m:oMath xmlns:m="http://schemas.openxmlformats.org/officeDocument/2006/math">
                    <m:r>
                      <a:rPr lang="en-US" altLang="zh-CN" sz="2400" i="1">
                        <a:latin typeface="Cambria Math" panose="02040503050406030204" pitchFamily="18" charset="0"/>
                      </a:rPr>
                      <m:t>{</m:t>
                    </m:r>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𝒂</m:t>
                        </m:r>
                      </m:e>
                      <m:sub>
                        <m:r>
                          <a:rPr lang="en-US" altLang="zh-CN" sz="2400" b="1" i="1" smtClean="0">
                            <a:latin typeface="Cambria Math" panose="02040503050406030204" pitchFamily="18" charset="0"/>
                          </a:rPr>
                          <m:t>𝟎</m:t>
                        </m:r>
                      </m:sub>
                    </m:sSub>
                    <m:r>
                      <a:rPr lang="en-US" altLang="zh-CN" sz="2400" b="1" i="1" smtClean="0">
                        <a:latin typeface="Cambria Math" panose="02040503050406030204" pitchFamily="18" charset="0"/>
                      </a:rPr>
                      <m:t>,</m:t>
                    </m:r>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𝒂</m:t>
                        </m:r>
                      </m:e>
                      <m:sub>
                        <m:r>
                          <a:rPr lang="en-US" altLang="zh-CN" sz="2400" b="1" i="1" smtClean="0">
                            <a:latin typeface="Cambria Math" panose="02040503050406030204" pitchFamily="18" charset="0"/>
                          </a:rPr>
                          <m:t>𝟏</m:t>
                        </m:r>
                      </m:sub>
                    </m:sSub>
                    <m:r>
                      <a:rPr lang="en-US" altLang="zh-CN" sz="2400" b="1" i="1" smtClean="0">
                        <a:latin typeface="Cambria Math" panose="02040503050406030204" pitchFamily="18" charset="0"/>
                      </a:rPr>
                      <m:t>,</m:t>
                    </m:r>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𝒂</m:t>
                        </m:r>
                      </m:e>
                      <m:sub>
                        <m:r>
                          <a:rPr lang="en-US" altLang="zh-CN" sz="2400" b="1" i="1" smtClean="0">
                            <a:latin typeface="Cambria Math" panose="02040503050406030204" pitchFamily="18" charset="0"/>
                          </a:rPr>
                          <m:t>𝟐</m:t>
                        </m:r>
                      </m:sub>
                    </m:sSub>
                    <m:r>
                      <a:rPr lang="en-US" altLang="zh-CN" sz="2400" b="1" i="1" smtClean="0">
                        <a:latin typeface="Cambria Math" panose="02040503050406030204" pitchFamily="18" charset="0"/>
                      </a:rPr>
                      <m:t>,</m:t>
                    </m:r>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𝒂</m:t>
                        </m:r>
                      </m:e>
                      <m:sub>
                        <m:r>
                          <a:rPr lang="en-US" altLang="zh-CN" sz="2400" b="1" i="1" smtClean="0">
                            <a:latin typeface="Cambria Math" panose="02040503050406030204" pitchFamily="18" charset="0"/>
                          </a:rPr>
                          <m:t>𝟑</m:t>
                        </m:r>
                      </m:sub>
                    </m:sSub>
                    <m:r>
                      <a:rPr lang="en-US" altLang="zh-CN" sz="2400" i="1">
                        <a:latin typeface="Cambria Math" panose="02040503050406030204" pitchFamily="18" charset="0"/>
                      </a:rPr>
                      <m:t>}</m:t>
                    </m:r>
                  </m:oMath>
                </a14:m>
                <a:r>
                  <a:rPr lang="zh-CN" altLang="en-US" sz="2400" dirty="0"/>
                  <a:t>的马尔科夫链，其一步转移概率矩阵为</a:t>
                </a:r>
                <a14:m>
                  <m:oMath xmlns:m="http://schemas.openxmlformats.org/officeDocument/2006/math">
                    <m:r>
                      <a:rPr lang="en-US" altLang="zh-CN" sz="2400" i="1">
                        <a:latin typeface="Cambria Math" panose="02040503050406030204" pitchFamily="18" charset="0"/>
                      </a:rPr>
                      <m:t>𝑷</m:t>
                    </m:r>
                    <m:r>
                      <a:rPr lang="en-US" altLang="zh-CN" sz="2400" i="1">
                        <a:latin typeface="Cambria Math" panose="02040503050406030204" pitchFamily="18" charset="0"/>
                      </a:rPr>
                      <m:t>=</m:t>
                    </m:r>
                    <m:d>
                      <m:dPr>
                        <m:ctrlPr>
                          <a:rPr lang="en-US" altLang="zh-CN" sz="2400" i="1">
                            <a:latin typeface="Cambria Math" panose="02040503050406030204" pitchFamily="18" charset="0"/>
                          </a:rPr>
                        </m:ctrlPr>
                      </m:dPr>
                      <m:e>
                        <m:m>
                          <m:mPr>
                            <m:plcHide m:val="on"/>
                            <m:mcs>
                              <m:mc>
                                <m:mcPr>
                                  <m:count m:val="4"/>
                                  <m:mcJc m:val="center"/>
                                </m:mcPr>
                              </m:mc>
                            </m:mcs>
                            <m:ctrlPr>
                              <a:rPr lang="en-US" altLang="zh-CN" sz="2400" i="1">
                                <a:latin typeface="Cambria Math" panose="02040503050406030204" pitchFamily="18" charset="0"/>
                              </a:rPr>
                            </m:ctrlPr>
                          </m:mPr>
                          <m:mr>
                            <m:e>
                              <m:r>
                                <a:rPr lang="en-US" altLang="zh-CN" sz="2400" i="1">
                                  <a:latin typeface="Cambria Math" panose="02040503050406030204" pitchFamily="18" charset="0"/>
                                </a:rPr>
                                <m:t>𝟎</m:t>
                              </m:r>
                            </m:e>
                            <m:e>
                              <m:f>
                                <m:fPr>
                                  <m:ctrlPr>
                                    <a:rPr lang="en-US" altLang="zh-CN" sz="2400" b="1" i="1" smtClean="0">
                                      <a:latin typeface="Cambria Math" panose="02040503050406030204" pitchFamily="18" charset="0"/>
                                    </a:rPr>
                                  </m:ctrlPr>
                                </m:fPr>
                                <m:num>
                                  <m:r>
                                    <a:rPr lang="en-US" altLang="zh-CN" sz="2400" b="1" i="1" smtClean="0">
                                      <a:latin typeface="Cambria Math" panose="02040503050406030204" pitchFamily="18" charset="0"/>
                                    </a:rPr>
                                    <m:t>𝟏</m:t>
                                  </m:r>
                                </m:num>
                                <m:den>
                                  <m:r>
                                    <a:rPr lang="en-US" altLang="zh-CN" sz="2400" b="1" i="1" smtClean="0">
                                      <a:latin typeface="Cambria Math" panose="02040503050406030204" pitchFamily="18" charset="0"/>
                                    </a:rPr>
                                    <m:t>𝟐</m:t>
                                  </m:r>
                                </m:den>
                              </m:f>
                            </m:e>
                            <m:e>
                              <m:r>
                                <a:rPr lang="en-US" altLang="zh-CN" sz="2400" b="1" i="1" smtClean="0">
                                  <a:latin typeface="Cambria Math" panose="02040503050406030204" pitchFamily="18" charset="0"/>
                                </a:rPr>
                                <m:t>𝟎</m:t>
                              </m:r>
                            </m:e>
                            <m:e>
                              <m:f>
                                <m:fPr>
                                  <m:ctrlPr>
                                    <a:rPr lang="en-US" altLang="zh-CN" sz="2400" i="1">
                                      <a:latin typeface="Cambria Math" panose="02040503050406030204" pitchFamily="18" charset="0"/>
                                    </a:rPr>
                                  </m:ctrlPr>
                                </m:fPr>
                                <m:num>
                                  <m:r>
                                    <a:rPr lang="en-US" altLang="zh-CN" sz="2400" i="1">
                                      <a:latin typeface="Cambria Math" panose="02040503050406030204" pitchFamily="18" charset="0"/>
                                    </a:rPr>
                                    <m:t>𝟏</m:t>
                                  </m:r>
                                </m:num>
                                <m:den>
                                  <m:r>
                                    <a:rPr lang="en-US" altLang="zh-CN" sz="2400" i="1">
                                      <a:latin typeface="Cambria Math" panose="02040503050406030204" pitchFamily="18" charset="0"/>
                                    </a:rPr>
                                    <m:t>𝟐</m:t>
                                  </m:r>
                                </m:den>
                              </m:f>
                            </m:e>
                          </m:mr>
                          <m:mr>
                            <m:e>
                              <m:f>
                                <m:fPr>
                                  <m:ctrlPr>
                                    <a:rPr lang="en-US" altLang="zh-CN" sz="2400" b="1" i="1" smtClean="0">
                                      <a:latin typeface="Cambria Math" panose="02040503050406030204" pitchFamily="18" charset="0"/>
                                    </a:rPr>
                                  </m:ctrlPr>
                                </m:fPr>
                                <m:num>
                                  <m:r>
                                    <a:rPr lang="en-US" altLang="zh-CN" sz="2400" i="1">
                                      <a:latin typeface="Cambria Math" panose="02040503050406030204" pitchFamily="18" charset="0"/>
                                    </a:rPr>
                                    <m:t>𝟏</m:t>
                                  </m:r>
                                </m:num>
                                <m:den>
                                  <m:r>
                                    <a:rPr lang="en-US" altLang="zh-CN" sz="2400" b="1" i="1" smtClean="0">
                                      <a:latin typeface="Cambria Math" panose="02040503050406030204" pitchFamily="18" charset="0"/>
                                    </a:rPr>
                                    <m:t>𝟐</m:t>
                                  </m:r>
                                </m:den>
                              </m:f>
                            </m:e>
                            <m:e>
                              <m:r>
                                <a:rPr lang="en-US" altLang="zh-CN" sz="2400" i="1">
                                  <a:latin typeface="Cambria Math" panose="02040503050406030204" pitchFamily="18" charset="0"/>
                                </a:rPr>
                                <m:t>𝟎</m:t>
                              </m:r>
                            </m:e>
                            <m:e>
                              <m:f>
                                <m:fPr>
                                  <m:ctrlPr>
                                    <a:rPr lang="en-US" altLang="zh-CN" sz="2400" b="1" i="1" smtClean="0">
                                      <a:latin typeface="Cambria Math" panose="02040503050406030204" pitchFamily="18" charset="0"/>
                                    </a:rPr>
                                  </m:ctrlPr>
                                </m:fPr>
                                <m:num>
                                  <m:r>
                                    <a:rPr lang="en-US" altLang="zh-CN" sz="2400" b="1" i="1" smtClean="0">
                                      <a:latin typeface="Cambria Math" panose="02040503050406030204" pitchFamily="18" charset="0"/>
                                    </a:rPr>
                                    <m:t>𝟏</m:t>
                                  </m:r>
                                </m:num>
                                <m:den>
                                  <m:r>
                                    <a:rPr lang="en-US" altLang="zh-CN" sz="2400" b="1" i="1" smtClean="0">
                                      <a:latin typeface="Cambria Math" panose="02040503050406030204" pitchFamily="18" charset="0"/>
                                    </a:rPr>
                                    <m:t>𝟐</m:t>
                                  </m:r>
                                </m:den>
                              </m:f>
                            </m:e>
                            <m:e>
                              <m:r>
                                <a:rPr lang="en-US" altLang="zh-CN" sz="2400" i="1">
                                  <a:latin typeface="Cambria Math" panose="02040503050406030204" pitchFamily="18" charset="0"/>
                                </a:rPr>
                                <m:t>𝟎</m:t>
                              </m:r>
                            </m:e>
                          </m:mr>
                          <m:mr>
                            <m:e>
                              <m:r>
                                <a:rPr lang="en-US" altLang="zh-CN" sz="2400" i="1">
                                  <a:latin typeface="Cambria Math" panose="02040503050406030204" pitchFamily="18" charset="0"/>
                                </a:rPr>
                                <m:t>𝟎</m:t>
                              </m:r>
                            </m:e>
                            <m:e>
                              <m:f>
                                <m:fPr>
                                  <m:ctrlPr>
                                    <a:rPr lang="en-US" altLang="zh-CN" sz="2400" b="1" i="1" smtClean="0">
                                      <a:latin typeface="Cambria Math" panose="02040503050406030204" pitchFamily="18" charset="0"/>
                                    </a:rPr>
                                  </m:ctrlPr>
                                </m:fPr>
                                <m:num>
                                  <m:r>
                                    <a:rPr lang="en-US" altLang="zh-CN" sz="2400" b="1" i="1" smtClean="0">
                                      <a:latin typeface="Cambria Math" panose="02040503050406030204" pitchFamily="18" charset="0"/>
                                    </a:rPr>
                                    <m:t>𝟏</m:t>
                                  </m:r>
                                </m:num>
                                <m:den>
                                  <m:r>
                                    <a:rPr lang="en-US" altLang="zh-CN" sz="2400" b="1" i="1" smtClean="0">
                                      <a:latin typeface="Cambria Math" panose="02040503050406030204" pitchFamily="18" charset="0"/>
                                    </a:rPr>
                                    <m:t>𝟐</m:t>
                                  </m:r>
                                </m:den>
                              </m:f>
                            </m:e>
                            <m:e>
                              <m:r>
                                <a:rPr lang="en-US" altLang="zh-CN" sz="2400" i="1">
                                  <a:latin typeface="Cambria Math" panose="02040503050406030204" pitchFamily="18" charset="0"/>
                                </a:rPr>
                                <m:t>𝟎</m:t>
                              </m:r>
                            </m:e>
                            <m:e>
                              <m:f>
                                <m:fPr>
                                  <m:ctrlPr>
                                    <a:rPr lang="en-US" altLang="zh-CN" sz="2400" b="1" i="1" smtClean="0">
                                      <a:latin typeface="Cambria Math" panose="02040503050406030204" pitchFamily="18" charset="0"/>
                                    </a:rPr>
                                  </m:ctrlPr>
                                </m:fPr>
                                <m:num>
                                  <m:r>
                                    <a:rPr lang="en-US" altLang="zh-CN" sz="2400" b="1" i="1" smtClean="0">
                                      <a:latin typeface="Cambria Math" panose="02040503050406030204" pitchFamily="18" charset="0"/>
                                    </a:rPr>
                                    <m:t>𝟏</m:t>
                                  </m:r>
                                </m:num>
                                <m:den>
                                  <m:r>
                                    <a:rPr lang="en-US" altLang="zh-CN" sz="2400" b="1" i="1" smtClean="0">
                                      <a:latin typeface="Cambria Math" panose="02040503050406030204" pitchFamily="18" charset="0"/>
                                    </a:rPr>
                                    <m:t>𝟐</m:t>
                                  </m:r>
                                </m:den>
                              </m:f>
                            </m:e>
                          </m:mr>
                          <m:mr>
                            <m:e>
                              <m:f>
                                <m:fPr>
                                  <m:ctrlPr>
                                    <a:rPr lang="en-US" altLang="zh-CN" sz="2400" b="1" i="1" smtClean="0">
                                      <a:latin typeface="Cambria Math" panose="02040503050406030204" pitchFamily="18" charset="0"/>
                                    </a:rPr>
                                  </m:ctrlPr>
                                </m:fPr>
                                <m:num>
                                  <m:r>
                                    <a:rPr lang="en-US" altLang="zh-CN" sz="2400" b="1" i="1" smtClean="0">
                                      <a:latin typeface="Cambria Math" panose="02040503050406030204" pitchFamily="18" charset="0"/>
                                    </a:rPr>
                                    <m:t>𝟏</m:t>
                                  </m:r>
                                </m:num>
                                <m:den>
                                  <m:r>
                                    <a:rPr lang="en-US" altLang="zh-CN" sz="2400" b="1" i="1" smtClean="0">
                                      <a:latin typeface="Cambria Math" panose="02040503050406030204" pitchFamily="18" charset="0"/>
                                    </a:rPr>
                                    <m:t>𝟐</m:t>
                                  </m:r>
                                </m:den>
                              </m:f>
                            </m:e>
                            <m:e>
                              <m:r>
                                <a:rPr lang="en-US" altLang="zh-CN" sz="2400" b="1" i="1" smtClean="0">
                                  <a:latin typeface="Cambria Math" panose="02040503050406030204" pitchFamily="18" charset="0"/>
                                </a:rPr>
                                <m:t>𝟎</m:t>
                              </m:r>
                            </m:e>
                            <m:e>
                              <m:f>
                                <m:fPr>
                                  <m:ctrlPr>
                                    <a:rPr lang="en-US" altLang="zh-CN" sz="2400" b="1" i="1" smtClean="0">
                                      <a:latin typeface="Cambria Math" panose="02040503050406030204" pitchFamily="18" charset="0"/>
                                    </a:rPr>
                                  </m:ctrlPr>
                                </m:fPr>
                                <m:num>
                                  <m:r>
                                    <a:rPr lang="en-US" altLang="zh-CN" sz="2400" b="1" i="1" smtClean="0">
                                      <a:latin typeface="Cambria Math" panose="02040503050406030204" pitchFamily="18" charset="0"/>
                                    </a:rPr>
                                    <m:t>𝟏</m:t>
                                  </m:r>
                                </m:num>
                                <m:den>
                                  <m:r>
                                    <a:rPr lang="en-US" altLang="zh-CN" sz="2400" b="1" i="1" smtClean="0">
                                      <a:latin typeface="Cambria Math" panose="02040503050406030204" pitchFamily="18" charset="0"/>
                                    </a:rPr>
                                    <m:t>𝟐</m:t>
                                  </m:r>
                                </m:den>
                              </m:f>
                            </m:e>
                            <m:e>
                              <m:r>
                                <a:rPr lang="en-US" altLang="zh-CN" sz="2400" i="1">
                                  <a:latin typeface="Cambria Math" panose="02040503050406030204" pitchFamily="18" charset="0"/>
                                </a:rPr>
                                <m:t>𝟎</m:t>
                              </m:r>
                            </m:e>
                          </m:mr>
                        </m:m>
                      </m:e>
                    </m:d>
                  </m:oMath>
                </a14:m>
                <a:r>
                  <a:rPr lang="en-US" altLang="zh-CN" sz="2400" dirty="0"/>
                  <a:t>,</a:t>
                </a:r>
                <a:r>
                  <a:rPr lang="zh-CN" altLang="en-US" sz="2400" dirty="0"/>
                  <a:t>试画出其状态传递图；该过程是否具有周期性？</a:t>
                </a:r>
                <a:endParaRPr lang="en-US" altLang="zh-CN" sz="2400" dirty="0"/>
              </a:p>
              <a:p>
                <a:pPr marL="880745" lvl="2" indent="0">
                  <a:buNone/>
                </a:pPr>
                <a:endParaRPr lang="en-US" altLang="zh-CN" sz="1600" dirty="0">
                  <a:solidFill>
                    <a:srgbClr val="FF0000"/>
                  </a:solidFill>
                </a:endParaRPr>
              </a:p>
              <a:p>
                <a:endParaRPr lang="zh-CN" altLang="en-US" sz="2400"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1">
                <a:blip r:embed="rId2"/>
                <a:stretch>
                  <a:fillRect l="-926" t="-1193" r="-463" b="-2169"/>
                </a:stretch>
              </a:blipFill>
            </p:spPr>
            <p:txBody>
              <a:bodyPr/>
              <a:lstStyle/>
              <a:p>
                <a:r>
                  <a:rPr lang="zh-CN" altLang="en-US">
                    <a:noFill/>
                  </a:rPr>
                  <a:t> </a:t>
                </a:r>
                <a:endParaRPr lang="zh-CN" altLang="en-US">
                  <a:noFill/>
                </a:endParaRPr>
              </a:p>
            </p:txBody>
          </p:sp>
        </mc:Fallback>
      </mc:AlternateContent>
    </p:spTree>
  </p:cSld>
  <p:clrMapOvr>
    <a:masterClrMapping/>
  </p:clrMapOvr>
  <p:transition spd="med">
    <p:random/>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a:t>
            </a:r>
            <a:r>
              <a:rPr lang="zh-CN" altLang="en-US" dirty="0"/>
              <a:t>齐次马尔科夫的遍历性和不可约性</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sz="2000" dirty="0"/>
                  <a:t>齐次马尔科夫链的遍历性和平稳分布</a:t>
                </a:r>
                <a:endParaRPr lang="en-US" altLang="zh-CN" sz="2000" dirty="0"/>
              </a:p>
              <a:p>
                <a:pPr lvl="1"/>
                <a:r>
                  <a:rPr lang="zh-CN" altLang="en-US" sz="1800" dirty="0"/>
                  <a:t>不可约性</a:t>
                </a:r>
                <a:endParaRPr lang="en-US" altLang="zh-CN" sz="1800" dirty="0"/>
              </a:p>
              <a:p>
                <a:pPr lvl="1"/>
                <a:r>
                  <a:rPr lang="zh-CN" altLang="en-US" sz="1800" dirty="0"/>
                  <a:t>周期的状态和非周期的状态</a:t>
                </a:r>
                <a:endParaRPr lang="en-US" altLang="zh-CN" sz="1800" dirty="0"/>
              </a:p>
              <a:p>
                <a:pPr lvl="1"/>
                <a:r>
                  <a:rPr lang="zh-CN" altLang="en-US" sz="1800" dirty="0"/>
                  <a:t>遍历态及平稳分布</a:t>
                </a:r>
                <a:endParaRPr lang="en-US" altLang="zh-CN" sz="1800" dirty="0"/>
              </a:p>
              <a:p>
                <a:pPr lvl="2"/>
                <a:r>
                  <a:rPr lang="zh-CN" altLang="en-US" sz="1400" dirty="0"/>
                  <a:t>定义：非周期的正常返态称为遍历态</a:t>
                </a:r>
                <a:endParaRPr lang="en-US" altLang="zh-CN" sz="1400" dirty="0"/>
              </a:p>
              <a:p>
                <a:pPr lvl="2"/>
                <a:r>
                  <a:rPr lang="zh-CN" altLang="en-US" sz="1400" dirty="0"/>
                  <a:t>一个定义在</a:t>
                </a:r>
                <a14:m>
                  <m:oMath xmlns:m="http://schemas.openxmlformats.org/officeDocument/2006/math">
                    <m:r>
                      <a:rPr lang="en-US" altLang="zh-CN" sz="1400" b="1" i="1" smtClean="0">
                        <a:latin typeface="Cambria Math" panose="02040503050406030204" pitchFamily="18" charset="0"/>
                      </a:rPr>
                      <m:t>𝑺</m:t>
                    </m:r>
                  </m:oMath>
                </a14:m>
                <a:r>
                  <a:rPr lang="zh-CN" altLang="en-US" sz="1400" dirty="0"/>
                  <a:t>上的概率分布</a:t>
                </a:r>
                <a14:m>
                  <m:oMath xmlns:m="http://schemas.openxmlformats.org/officeDocument/2006/math">
                    <m:r>
                      <a:rPr lang="en-US" altLang="zh-CN" sz="1400" b="1" i="1" smtClean="0">
                        <a:latin typeface="Cambria Math" panose="02040503050406030204" pitchFamily="18" charset="0"/>
                      </a:rPr>
                      <m:t>𝝅</m:t>
                    </m:r>
                    <m:r>
                      <a:rPr lang="en-US" altLang="zh-CN" sz="1400" b="1" i="1" smtClean="0">
                        <a:latin typeface="Cambria Math" panose="02040503050406030204" pitchFamily="18" charset="0"/>
                      </a:rPr>
                      <m:t>=(</m:t>
                    </m:r>
                    <m:sSub>
                      <m:sSubPr>
                        <m:ctrlPr>
                          <a:rPr lang="en-US" altLang="zh-CN" sz="1400" b="1" i="1" smtClean="0">
                            <a:latin typeface="Cambria Math" panose="02040503050406030204" pitchFamily="18" charset="0"/>
                          </a:rPr>
                        </m:ctrlPr>
                      </m:sSubPr>
                      <m:e>
                        <m:r>
                          <a:rPr lang="en-US" altLang="zh-CN" sz="1400" b="1" i="1" smtClean="0">
                            <a:latin typeface="Cambria Math" panose="02040503050406030204" pitchFamily="18" charset="0"/>
                          </a:rPr>
                          <m:t>𝝅</m:t>
                        </m:r>
                      </m:e>
                      <m:sub>
                        <m:r>
                          <a:rPr lang="en-US" altLang="zh-CN" sz="1400" b="1" i="1" smtClean="0">
                            <a:latin typeface="Cambria Math" panose="02040503050406030204" pitchFamily="18" charset="0"/>
                          </a:rPr>
                          <m:t>𝟏</m:t>
                        </m:r>
                      </m:sub>
                    </m:sSub>
                    <m:r>
                      <a:rPr lang="en-US" altLang="zh-CN" sz="1400" b="1" i="1" smtClean="0">
                        <a:latin typeface="Cambria Math" panose="02040503050406030204" pitchFamily="18" charset="0"/>
                      </a:rPr>
                      <m:t>,</m:t>
                    </m:r>
                    <m:sSub>
                      <m:sSubPr>
                        <m:ctrlPr>
                          <a:rPr lang="en-US" altLang="zh-CN" sz="1400" b="1" i="1" smtClean="0">
                            <a:latin typeface="Cambria Math" panose="02040503050406030204" pitchFamily="18" charset="0"/>
                          </a:rPr>
                        </m:ctrlPr>
                      </m:sSubPr>
                      <m:e>
                        <m:r>
                          <a:rPr lang="en-US" altLang="zh-CN" sz="1400" b="1" i="1" smtClean="0">
                            <a:latin typeface="Cambria Math" panose="02040503050406030204" pitchFamily="18" charset="0"/>
                          </a:rPr>
                          <m:t>𝝅</m:t>
                        </m:r>
                      </m:e>
                      <m:sub>
                        <m:r>
                          <a:rPr lang="en-US" altLang="zh-CN" sz="1400" b="1" i="1" smtClean="0">
                            <a:latin typeface="Cambria Math" panose="02040503050406030204" pitchFamily="18" charset="0"/>
                          </a:rPr>
                          <m:t>𝟐</m:t>
                        </m:r>
                      </m:sub>
                    </m:sSub>
                    <m:r>
                      <a:rPr lang="en-US" altLang="zh-CN" sz="1400" b="1" i="1" smtClean="0">
                        <a:latin typeface="Cambria Math" panose="02040503050406030204" pitchFamily="18" charset="0"/>
                      </a:rPr>
                      <m:t>,⋯,</m:t>
                    </m:r>
                    <m:sSub>
                      <m:sSubPr>
                        <m:ctrlPr>
                          <a:rPr lang="en-US" altLang="zh-CN" sz="1400" b="1" i="1" smtClean="0">
                            <a:latin typeface="Cambria Math" panose="02040503050406030204" pitchFamily="18" charset="0"/>
                          </a:rPr>
                        </m:ctrlPr>
                      </m:sSubPr>
                      <m:e>
                        <m:r>
                          <a:rPr lang="en-US" altLang="zh-CN" sz="1400" b="1" i="1" smtClean="0">
                            <a:latin typeface="Cambria Math" panose="02040503050406030204" pitchFamily="18" charset="0"/>
                          </a:rPr>
                          <m:t>𝝅</m:t>
                        </m:r>
                      </m:e>
                      <m:sub>
                        <m:r>
                          <a:rPr lang="en-US" altLang="zh-CN" sz="1400" b="1" i="1" smtClean="0">
                            <a:latin typeface="Cambria Math" panose="02040503050406030204" pitchFamily="18" charset="0"/>
                          </a:rPr>
                          <m:t>𝒊</m:t>
                        </m:r>
                      </m:sub>
                    </m:sSub>
                    <m:r>
                      <a:rPr lang="en-US" altLang="zh-CN" sz="1400" b="1" i="1" smtClean="0">
                        <a:latin typeface="Cambria Math" panose="02040503050406030204" pitchFamily="18" charset="0"/>
                      </a:rPr>
                      <m:t>)</m:t>
                    </m:r>
                  </m:oMath>
                </a14:m>
                <a:r>
                  <a:rPr lang="zh-CN" altLang="en-US" sz="1400" dirty="0"/>
                  <a:t>称为马尔科夫链的平稳分布，如有：</a:t>
                </a:r>
                <a14:m>
                  <m:oMath xmlns:m="http://schemas.openxmlformats.org/officeDocument/2006/math">
                    <m:r>
                      <a:rPr lang="en-US" altLang="zh-CN" sz="1400" b="1" i="1" smtClean="0">
                        <a:latin typeface="Cambria Math" panose="02040503050406030204" pitchFamily="18" charset="0"/>
                      </a:rPr>
                      <m:t>𝝅</m:t>
                    </m:r>
                    <m:r>
                      <a:rPr lang="en-US" altLang="zh-CN" sz="1400" b="1" i="1" smtClean="0">
                        <a:latin typeface="Cambria Math" panose="02040503050406030204" pitchFamily="18" charset="0"/>
                      </a:rPr>
                      <m:t>=</m:t>
                    </m:r>
                    <m:r>
                      <a:rPr lang="en-US" altLang="zh-CN" sz="1400" b="1" i="1" smtClean="0">
                        <a:latin typeface="Cambria Math" panose="02040503050406030204" pitchFamily="18" charset="0"/>
                      </a:rPr>
                      <m:t>𝝅</m:t>
                    </m:r>
                    <m:r>
                      <a:rPr lang="en-US" altLang="zh-CN" sz="1400" b="1" i="1" smtClean="0">
                        <a:latin typeface="Cambria Math" panose="02040503050406030204" pitchFamily="18" charset="0"/>
                      </a:rPr>
                      <m:t>𝑷</m:t>
                    </m:r>
                    <m:r>
                      <a:rPr lang="en-US" altLang="zh-CN" sz="1400" b="1" i="1" smtClean="0">
                        <a:latin typeface="Cambria Math" panose="02040503050406030204" pitchFamily="18" charset="0"/>
                      </a:rPr>
                      <m:t>,</m:t>
                    </m:r>
                    <m:r>
                      <a:rPr lang="zh-CN" altLang="en-US" sz="1400" b="1" i="1" smtClean="0">
                        <a:latin typeface="Cambria Math" panose="02040503050406030204" pitchFamily="18" charset="0"/>
                      </a:rPr>
                      <m:t>即</m:t>
                    </m:r>
                    <m:r>
                      <a:rPr lang="en-US" altLang="zh-CN" sz="1400" b="1" i="1" smtClean="0">
                        <a:latin typeface="Cambria Math" panose="02040503050406030204" pitchFamily="18" charset="0"/>
                      </a:rPr>
                      <m:t>:</m:t>
                    </m:r>
                    <m:sSub>
                      <m:sSubPr>
                        <m:ctrlPr>
                          <a:rPr lang="en-US" altLang="zh-CN" sz="1400" b="1" i="1" smtClean="0">
                            <a:latin typeface="Cambria Math" panose="02040503050406030204" pitchFamily="18" charset="0"/>
                          </a:rPr>
                        </m:ctrlPr>
                      </m:sSubPr>
                      <m:e>
                        <m:r>
                          <a:rPr lang="en-US" altLang="zh-CN" sz="1400" b="1" i="1" smtClean="0">
                            <a:latin typeface="Cambria Math" panose="02040503050406030204" pitchFamily="18" charset="0"/>
                          </a:rPr>
                          <m:t>𝝅</m:t>
                        </m:r>
                      </m:e>
                      <m:sub>
                        <m:r>
                          <a:rPr lang="en-US" altLang="zh-CN" sz="1400" b="1" i="1" smtClean="0">
                            <a:latin typeface="Cambria Math" panose="02040503050406030204" pitchFamily="18" charset="0"/>
                          </a:rPr>
                          <m:t>𝒋</m:t>
                        </m:r>
                      </m:sub>
                    </m:sSub>
                    <m:r>
                      <a:rPr lang="en-US" altLang="zh-CN" sz="1400" b="1" i="1" smtClean="0">
                        <a:latin typeface="Cambria Math" panose="02040503050406030204" pitchFamily="18" charset="0"/>
                      </a:rPr>
                      <m:t>=</m:t>
                    </m:r>
                    <m:nary>
                      <m:naryPr>
                        <m:chr m:val="∑"/>
                        <m:supHide m:val="on"/>
                        <m:ctrlPr>
                          <a:rPr lang="en-US" altLang="zh-CN" sz="1400" b="1" i="1" smtClean="0">
                            <a:latin typeface="Cambria Math" panose="02040503050406030204" pitchFamily="18" charset="0"/>
                          </a:rPr>
                        </m:ctrlPr>
                      </m:naryPr>
                      <m:sub>
                        <m:r>
                          <a:rPr lang="en-US" altLang="zh-CN" sz="1400" b="1" i="1" smtClean="0">
                            <a:latin typeface="Cambria Math" panose="02040503050406030204" pitchFamily="18" charset="0"/>
                          </a:rPr>
                          <m:t>𝒊</m:t>
                        </m:r>
                      </m:sub>
                      <m:sup/>
                      <m:e>
                        <m:sSub>
                          <m:sSubPr>
                            <m:ctrlPr>
                              <a:rPr lang="en-US" altLang="zh-CN" sz="1400" b="1" i="1" smtClean="0">
                                <a:latin typeface="Cambria Math" panose="02040503050406030204" pitchFamily="18" charset="0"/>
                              </a:rPr>
                            </m:ctrlPr>
                          </m:sSubPr>
                          <m:e>
                            <m:r>
                              <a:rPr lang="en-US" altLang="zh-CN" sz="1400" b="1" i="1" smtClean="0">
                                <a:latin typeface="Cambria Math" panose="02040503050406030204" pitchFamily="18" charset="0"/>
                              </a:rPr>
                              <m:t>𝝅</m:t>
                            </m:r>
                          </m:e>
                          <m:sub>
                            <m:r>
                              <a:rPr lang="en-US" altLang="zh-CN" sz="1400" b="1" i="1" smtClean="0">
                                <a:latin typeface="Cambria Math" panose="02040503050406030204" pitchFamily="18" charset="0"/>
                              </a:rPr>
                              <m:t>𝒊</m:t>
                            </m:r>
                          </m:sub>
                        </m:sSub>
                        <m:sSub>
                          <m:sSubPr>
                            <m:ctrlPr>
                              <a:rPr lang="en-US" altLang="zh-CN" sz="1400" b="1" i="1" smtClean="0">
                                <a:latin typeface="Cambria Math" panose="02040503050406030204" pitchFamily="18" charset="0"/>
                              </a:rPr>
                            </m:ctrlPr>
                          </m:sSubPr>
                          <m:e>
                            <m:r>
                              <a:rPr lang="en-US" altLang="zh-CN" sz="1400" b="1" i="1" smtClean="0">
                                <a:latin typeface="Cambria Math" panose="02040503050406030204" pitchFamily="18" charset="0"/>
                              </a:rPr>
                              <m:t>𝒑</m:t>
                            </m:r>
                          </m:e>
                          <m:sub>
                            <m:r>
                              <a:rPr lang="en-US" altLang="zh-CN" sz="1400" b="1" i="1" smtClean="0">
                                <a:latin typeface="Cambria Math" panose="02040503050406030204" pitchFamily="18" charset="0"/>
                              </a:rPr>
                              <m:t>𝒊𝒋</m:t>
                            </m:r>
                          </m:sub>
                        </m:sSub>
                      </m:e>
                    </m:nary>
                    <m:r>
                      <a:rPr lang="en-US" altLang="zh-CN" sz="1400" b="1" i="1" smtClean="0">
                        <a:latin typeface="Cambria Math" panose="02040503050406030204" pitchFamily="18" charset="0"/>
                      </a:rPr>
                      <m:t>,</m:t>
                    </m:r>
                    <m:r>
                      <a:rPr lang="en-US" altLang="zh-CN" sz="1400" b="1" i="1" smtClean="0">
                        <a:latin typeface="Cambria Math" panose="02040503050406030204" pitchFamily="18" charset="0"/>
                      </a:rPr>
                      <m:t>𝑷</m:t>
                    </m:r>
                    <m:r>
                      <a:rPr lang="zh-CN" altLang="en-US" sz="1400" b="1" i="1" smtClean="0">
                        <a:latin typeface="Cambria Math" panose="02040503050406030204" pitchFamily="18" charset="0"/>
                      </a:rPr>
                      <m:t>为</m:t>
                    </m:r>
                    <m:r>
                      <a:rPr lang="zh-CN" altLang="en-US" sz="1400" i="1">
                        <a:latin typeface="Cambria Math" panose="02040503050406030204" pitchFamily="18" charset="0"/>
                      </a:rPr>
                      <m:t>概率</m:t>
                    </m:r>
                    <m:r>
                      <a:rPr lang="zh-CN" altLang="en-US" sz="1400" i="1" smtClean="0">
                        <a:latin typeface="Cambria Math" panose="02040503050406030204" pitchFamily="18" charset="0"/>
                      </a:rPr>
                      <m:t>转移</m:t>
                    </m:r>
                    <m:r>
                      <a:rPr lang="zh-CN" altLang="en-US" sz="1400" i="1">
                        <a:latin typeface="Cambria Math" panose="02040503050406030204" pitchFamily="18" charset="0"/>
                      </a:rPr>
                      <m:t>矩阵</m:t>
                    </m:r>
                  </m:oMath>
                </a14:m>
                <a:r>
                  <a:rPr lang="en-US" altLang="zh-CN" sz="1400" dirty="0"/>
                  <a:t>,</a:t>
                </a:r>
                <a:r>
                  <a:rPr lang="zh-CN" altLang="en-US" sz="1400" dirty="0"/>
                  <a:t>且</a:t>
                </a:r>
                <a14:m>
                  <m:oMath xmlns:m="http://schemas.openxmlformats.org/officeDocument/2006/math">
                    <m:sSub>
                      <m:sSubPr>
                        <m:ctrlPr>
                          <a:rPr lang="en-US" altLang="zh-CN" sz="1400" b="1" i="1" smtClean="0">
                            <a:latin typeface="Cambria Math" panose="02040503050406030204" pitchFamily="18" charset="0"/>
                          </a:rPr>
                        </m:ctrlPr>
                      </m:sSubPr>
                      <m:e>
                        <m:nary>
                          <m:naryPr>
                            <m:chr m:val="∑"/>
                            <m:supHide m:val="on"/>
                            <m:ctrlPr>
                              <a:rPr lang="en-US" altLang="zh-CN" sz="1400" b="1" i="1" smtClean="0">
                                <a:latin typeface="Cambria Math" panose="02040503050406030204" pitchFamily="18" charset="0"/>
                              </a:rPr>
                            </m:ctrlPr>
                          </m:naryPr>
                          <m:sub>
                            <m:r>
                              <a:rPr lang="en-US" altLang="zh-CN" sz="1400" b="1" i="1" smtClean="0">
                                <a:latin typeface="Cambria Math" panose="02040503050406030204" pitchFamily="18" charset="0"/>
                              </a:rPr>
                              <m:t>𝒊</m:t>
                            </m:r>
                          </m:sub>
                          <m:sup/>
                          <m:e>
                            <m:sSub>
                              <m:sSubPr>
                                <m:ctrlPr>
                                  <a:rPr lang="en-US" altLang="zh-CN" sz="1400" b="1" i="1" smtClean="0">
                                    <a:latin typeface="Cambria Math" panose="02040503050406030204" pitchFamily="18" charset="0"/>
                                  </a:rPr>
                                </m:ctrlPr>
                              </m:sSubPr>
                              <m:e>
                                <m:r>
                                  <a:rPr lang="en-US" altLang="zh-CN" sz="1400" b="1" i="1" smtClean="0">
                                    <a:latin typeface="Cambria Math" panose="02040503050406030204" pitchFamily="18" charset="0"/>
                                  </a:rPr>
                                  <m:t>𝝅</m:t>
                                </m:r>
                              </m:e>
                              <m:sub>
                                <m:r>
                                  <a:rPr lang="en-US" altLang="zh-CN" sz="1400" b="1" i="1" smtClean="0">
                                    <a:latin typeface="Cambria Math" panose="02040503050406030204" pitchFamily="18" charset="0"/>
                                  </a:rPr>
                                  <m:t>𝒊</m:t>
                                </m:r>
                              </m:sub>
                            </m:sSub>
                            <m:r>
                              <a:rPr lang="en-US" altLang="zh-CN" sz="1400" b="1" i="1" smtClean="0">
                                <a:latin typeface="Cambria Math" panose="02040503050406030204" pitchFamily="18" charset="0"/>
                              </a:rPr>
                              <m:t>=</m:t>
                            </m:r>
                            <m:r>
                              <a:rPr lang="en-US" altLang="zh-CN" sz="1400" b="1" i="1" smtClean="0">
                                <a:latin typeface="Cambria Math" panose="02040503050406030204" pitchFamily="18" charset="0"/>
                              </a:rPr>
                              <m:t>𝟏</m:t>
                            </m:r>
                          </m:e>
                        </m:nary>
                      </m:e>
                      <m:sub>
                        <m:r>
                          <a:rPr lang="en-US" altLang="zh-CN" sz="1400" b="1" i="1" smtClean="0">
                            <a:latin typeface="Cambria Math" panose="02040503050406030204" pitchFamily="18" charset="0"/>
                          </a:rPr>
                          <m:t> </m:t>
                        </m:r>
                      </m:sub>
                    </m:sSub>
                  </m:oMath>
                </a14:m>
                <a:endParaRPr lang="en-US" altLang="zh-CN" sz="1400" dirty="0"/>
              </a:p>
              <a:p>
                <a:r>
                  <a:rPr lang="en-US" altLang="zh-CN" sz="2000" dirty="0"/>
                  <a:t>Gibbs</a:t>
                </a:r>
                <a:r>
                  <a:rPr lang="zh-CN" altLang="en-US" sz="2000" dirty="0"/>
                  <a:t>采样法</a:t>
                </a:r>
                <a:endParaRPr lang="en-US" altLang="zh-CN" sz="2000" dirty="0"/>
              </a:p>
              <a:p>
                <a:pPr lvl="1"/>
                <a:r>
                  <a:rPr lang="zh-CN" altLang="en-US" sz="1800" b="0" dirty="0"/>
                  <a:t>采样法是一种简单、应用广泛的</a:t>
                </a:r>
                <a:r>
                  <a:rPr lang="en-US" altLang="zh-CN" sz="1800" b="0" dirty="0"/>
                  <a:t>MCMC </a:t>
                </a:r>
                <a:r>
                  <a:rPr lang="zh-CN" altLang="en-US" sz="1800" b="0" dirty="0"/>
                  <a:t>方法，它突出的特点是通过</a:t>
                </a:r>
                <a14:m>
                  <m:oMath xmlns:m="http://schemas.openxmlformats.org/officeDocument/2006/math">
                    <m:r>
                      <a:rPr lang="en-US" altLang="zh-CN" sz="1800" b="0" i="1" smtClean="0">
                        <a:latin typeface="Cambria Math" panose="02040503050406030204" pitchFamily="18" charset="0"/>
                      </a:rPr>
                      <m:t>𝜋</m:t>
                    </m:r>
                  </m:oMath>
                </a14:m>
                <a:r>
                  <a:rPr lang="zh-CN" altLang="en-US" sz="1800" b="0" dirty="0"/>
                  <a:t>的条件分布族，来构造一个不可约正常返的马尔可夫链</a:t>
                </a:r>
                <a14:m>
                  <m:oMath xmlns:m="http://schemas.openxmlformats.org/officeDocument/2006/math">
                    <m:r>
                      <a:rPr lang="en-US" altLang="zh-CN" sz="1800" b="0" i="1" smtClean="0">
                        <a:latin typeface="Cambria Math" panose="02040503050406030204" pitchFamily="18" charset="0"/>
                      </a:rPr>
                      <m:t>{</m:t>
                    </m:r>
                    <m:sSup>
                      <m:sSupPr>
                        <m:ctrlPr>
                          <a:rPr lang="en-US" altLang="zh-CN" sz="1800" b="0" i="1" smtClean="0">
                            <a:latin typeface="Cambria Math" panose="02040503050406030204" pitchFamily="18" charset="0"/>
                          </a:rPr>
                        </m:ctrlPr>
                      </m:sSupPr>
                      <m:e>
                        <m:r>
                          <a:rPr lang="en-US" altLang="zh-CN" sz="1800" b="0" i="1" smtClean="0">
                            <a:latin typeface="Cambria Math" panose="02040503050406030204" pitchFamily="18" charset="0"/>
                          </a:rPr>
                          <m:t>𝑋</m:t>
                        </m:r>
                      </m:e>
                      <m:sup>
                        <m:d>
                          <m:dPr>
                            <m:ctrlPr>
                              <a:rPr lang="en-US" altLang="zh-CN" sz="1800" b="0" i="1" smtClean="0">
                                <a:latin typeface="Cambria Math" panose="02040503050406030204" pitchFamily="18" charset="0"/>
                              </a:rPr>
                            </m:ctrlPr>
                          </m:dPr>
                          <m:e>
                            <m:r>
                              <a:rPr lang="en-US" altLang="zh-CN" sz="1800" b="0" i="1" smtClean="0">
                                <a:latin typeface="Cambria Math" panose="02040503050406030204" pitchFamily="18" charset="0"/>
                              </a:rPr>
                              <m:t>𝑛</m:t>
                            </m:r>
                          </m:e>
                        </m:d>
                      </m:sup>
                    </m:sSup>
                    <m:r>
                      <a:rPr lang="en-US" altLang="zh-CN" sz="1800" b="0" i="1" smtClean="0">
                        <a:latin typeface="Cambria Math" panose="02040503050406030204" pitchFamily="18" charset="0"/>
                      </a:rPr>
                      <m:t>}</m:t>
                    </m:r>
                  </m:oMath>
                </a14:m>
                <a:r>
                  <a:rPr lang="zh-CN" altLang="en-US" sz="1800" b="0" dirty="0"/>
                  <a:t>，使它以</a:t>
                </a:r>
                <a14:m>
                  <m:oMath xmlns:m="http://schemas.openxmlformats.org/officeDocument/2006/math">
                    <m:r>
                      <a:rPr lang="en-US" altLang="zh-CN" sz="1800" b="0" i="1">
                        <a:latin typeface="Cambria Math" panose="02040503050406030204" pitchFamily="18" charset="0"/>
                      </a:rPr>
                      <m:t>𝜋</m:t>
                    </m:r>
                  </m:oMath>
                </a14:m>
                <a:r>
                  <a:rPr lang="zh-CN" altLang="en-US" sz="1800" b="0" dirty="0"/>
                  <a:t>为不变分布。当</a:t>
                </a:r>
                <a14:m>
                  <m:oMath xmlns:m="http://schemas.openxmlformats.org/officeDocument/2006/math">
                    <m:r>
                      <a:rPr lang="en-US" altLang="zh-CN" sz="1800" b="0" i="1" dirty="0" smtClean="0">
                        <a:latin typeface="Cambria Math" panose="02040503050406030204" pitchFamily="18" charset="0"/>
                      </a:rPr>
                      <m:t>𝑛</m:t>
                    </m:r>
                  </m:oMath>
                </a14:m>
                <a:r>
                  <a:rPr lang="zh-CN" altLang="en-US" sz="1800" b="0" dirty="0"/>
                  <a:t>充分大时，</a:t>
                </a:r>
                <a:r>
                  <a:rPr lang="en-US" altLang="zh-CN" sz="1800" b="0" dirty="0"/>
                  <a:t> </a:t>
                </a:r>
                <a14:m>
                  <m:oMath xmlns:m="http://schemas.openxmlformats.org/officeDocument/2006/math">
                    <m:r>
                      <a:rPr lang="en-US" altLang="zh-CN" sz="1800" b="0" i="1">
                        <a:latin typeface="Cambria Math" panose="02040503050406030204" pitchFamily="18" charset="0"/>
                      </a:rPr>
                      <m:t>{</m:t>
                    </m:r>
                    <m:sSup>
                      <m:sSupPr>
                        <m:ctrlPr>
                          <a:rPr lang="en-US" altLang="zh-CN" sz="1800" b="0" i="1">
                            <a:latin typeface="Cambria Math" panose="02040503050406030204" pitchFamily="18" charset="0"/>
                          </a:rPr>
                        </m:ctrlPr>
                      </m:sSupPr>
                      <m:e>
                        <m:r>
                          <a:rPr lang="en-US" altLang="zh-CN" sz="1800" b="0" i="1">
                            <a:latin typeface="Cambria Math" panose="02040503050406030204" pitchFamily="18" charset="0"/>
                          </a:rPr>
                          <m:t>𝑋</m:t>
                        </m:r>
                      </m:e>
                      <m:sup>
                        <m:d>
                          <m:dPr>
                            <m:ctrlPr>
                              <a:rPr lang="en-US" altLang="zh-CN" sz="1800" b="0" i="1">
                                <a:latin typeface="Cambria Math" panose="02040503050406030204" pitchFamily="18" charset="0"/>
                              </a:rPr>
                            </m:ctrlPr>
                          </m:dPr>
                          <m:e>
                            <m:r>
                              <a:rPr lang="en-US" altLang="zh-CN" sz="1800" b="0" i="1">
                                <a:latin typeface="Cambria Math" panose="02040503050406030204" pitchFamily="18" charset="0"/>
                              </a:rPr>
                              <m:t>𝑛</m:t>
                            </m:r>
                          </m:e>
                        </m:d>
                      </m:sup>
                    </m:sSup>
                    <m:r>
                      <a:rPr lang="en-US" altLang="zh-CN" sz="1800" b="0" i="1">
                        <a:latin typeface="Cambria Math" panose="02040503050406030204" pitchFamily="18" charset="0"/>
                      </a:rPr>
                      <m:t>}</m:t>
                    </m:r>
                  </m:oMath>
                </a14:m>
                <a:r>
                  <a:rPr lang="zh-CN" altLang="en-US" sz="1800" b="0" dirty="0">
                    <a:solidFill>
                      <a:schemeClr val="tx1"/>
                    </a:solidFill>
                  </a:rPr>
                  <a:t>的分布渐近于</a:t>
                </a:r>
                <a14:m>
                  <m:oMath xmlns:m="http://schemas.openxmlformats.org/officeDocument/2006/math">
                    <m:r>
                      <a:rPr lang="en-US" altLang="zh-CN" sz="1800" b="0" i="1">
                        <a:latin typeface="Cambria Math" panose="02040503050406030204" pitchFamily="18" charset="0"/>
                      </a:rPr>
                      <m:t>𝜋</m:t>
                    </m:r>
                  </m:oMath>
                </a14:m>
                <a:r>
                  <a:rPr lang="zh-CN" altLang="en-US" sz="1800" b="0" dirty="0">
                    <a:solidFill>
                      <a:schemeClr val="tx1"/>
                    </a:solidFill>
                  </a:rPr>
                  <a:t> </a:t>
                </a:r>
                <a:r>
                  <a:rPr lang="zh-CN" altLang="en-US" sz="1800" b="0" dirty="0"/>
                  <a:t>，</a:t>
                </a:r>
                <a:r>
                  <a:rPr lang="en-US" altLang="zh-CN" sz="1800" b="0" dirty="0"/>
                  <a:t> </a:t>
                </a:r>
                <a14:m>
                  <m:oMath xmlns:m="http://schemas.openxmlformats.org/officeDocument/2006/math">
                    <m:r>
                      <a:rPr lang="en-US" altLang="zh-CN" sz="1800" b="0" i="1">
                        <a:latin typeface="Cambria Math" panose="02040503050406030204" pitchFamily="18" charset="0"/>
                      </a:rPr>
                      <m:t>{</m:t>
                    </m:r>
                    <m:sSup>
                      <m:sSupPr>
                        <m:ctrlPr>
                          <a:rPr lang="en-US" altLang="zh-CN" sz="1800" b="0" i="1">
                            <a:latin typeface="Cambria Math" panose="02040503050406030204" pitchFamily="18" charset="0"/>
                          </a:rPr>
                        </m:ctrlPr>
                      </m:sSupPr>
                      <m:e>
                        <m:r>
                          <a:rPr lang="en-US" altLang="zh-CN" sz="1800" b="0" i="1">
                            <a:latin typeface="Cambria Math" panose="02040503050406030204" pitchFamily="18" charset="0"/>
                          </a:rPr>
                          <m:t>𝑋</m:t>
                        </m:r>
                      </m:e>
                      <m:sup>
                        <m:d>
                          <m:dPr>
                            <m:ctrlPr>
                              <a:rPr lang="en-US" altLang="zh-CN" sz="1800" b="0" i="1">
                                <a:latin typeface="Cambria Math" panose="02040503050406030204" pitchFamily="18" charset="0"/>
                              </a:rPr>
                            </m:ctrlPr>
                          </m:dPr>
                          <m:e>
                            <m:r>
                              <a:rPr lang="en-US" altLang="zh-CN" sz="1800" b="0" i="1">
                                <a:latin typeface="Cambria Math" panose="02040503050406030204" pitchFamily="18" charset="0"/>
                              </a:rPr>
                              <m:t>𝑛</m:t>
                            </m:r>
                          </m:e>
                        </m:d>
                      </m:sup>
                    </m:sSup>
                    <m:r>
                      <a:rPr lang="en-US" altLang="zh-CN" sz="1800" b="0" i="1">
                        <a:latin typeface="Cambria Math" panose="02040503050406030204" pitchFamily="18" charset="0"/>
                      </a:rPr>
                      <m:t>}</m:t>
                    </m:r>
                  </m:oMath>
                </a14:m>
                <a:r>
                  <a:rPr lang="zh-CN" altLang="en-US" sz="1800" b="0" dirty="0">
                    <a:solidFill>
                      <a:schemeClr val="tx1"/>
                    </a:solidFill>
                  </a:rPr>
                  <a:t>就可以近似地作为分布</a:t>
                </a:r>
                <a14:m>
                  <m:oMath xmlns:m="http://schemas.openxmlformats.org/officeDocument/2006/math">
                    <m:r>
                      <a:rPr lang="en-US" altLang="zh-CN" sz="1800" b="0" i="1">
                        <a:latin typeface="Cambria Math" panose="02040503050406030204" pitchFamily="18" charset="0"/>
                      </a:rPr>
                      <m:t>𝜋</m:t>
                    </m:r>
                  </m:oMath>
                </a14:m>
                <a:r>
                  <a:rPr lang="zh-CN" altLang="en-US" sz="1800" b="0" dirty="0">
                    <a:solidFill>
                      <a:schemeClr val="tx1"/>
                    </a:solidFill>
                  </a:rPr>
                  <a:t>的总体的样本。</a:t>
                </a:r>
                <a:r>
                  <a:rPr lang="en-US" altLang="zh-CN" sz="1800" b="0" dirty="0">
                    <a:solidFill>
                      <a:schemeClr val="tx1"/>
                    </a:solidFill>
                  </a:rPr>
                  <a:t>Gibbs </a:t>
                </a:r>
                <a:r>
                  <a:rPr lang="zh-CN" altLang="en-US" sz="1800" b="0" dirty="0">
                    <a:solidFill>
                      <a:schemeClr val="tx1"/>
                    </a:solidFill>
                  </a:rPr>
                  <a:t>采样法有效的把高维总体的取样化为一系列一维分布的取样。</a:t>
                </a:r>
                <a:endParaRPr lang="en-US" altLang="zh-CN" sz="1800" b="0" dirty="0">
                  <a:solidFill>
                    <a:schemeClr val="tx1"/>
                  </a:solidFill>
                </a:endParaRPr>
              </a:p>
              <a:p>
                <a:pPr lvl="1"/>
                <a:r>
                  <a:rPr lang="zh-CN" altLang="en-US" sz="1800" b="0" dirty="0">
                    <a:solidFill>
                      <a:schemeClr val="tx1"/>
                    </a:solidFill>
                  </a:rPr>
                  <a:t>对于一个给定的</a:t>
                </a:r>
                <a14:m>
                  <m:oMath xmlns:m="http://schemas.openxmlformats.org/officeDocument/2006/math">
                    <m:r>
                      <a:rPr lang="en-US" altLang="zh-CN" sz="1800" b="0" i="1" dirty="0" smtClean="0">
                        <a:solidFill>
                          <a:schemeClr val="tx1"/>
                        </a:solidFill>
                        <a:latin typeface="Cambria Math" panose="02040503050406030204" pitchFamily="18" charset="0"/>
                      </a:rPr>
                      <m:t>𝑛</m:t>
                    </m:r>
                  </m:oMath>
                </a14:m>
                <a:r>
                  <a:rPr lang="en-US" altLang="zh-CN" sz="1800" b="0" dirty="0">
                    <a:solidFill>
                      <a:schemeClr val="tx1"/>
                    </a:solidFill>
                  </a:rPr>
                  <a:t> </a:t>
                </a:r>
                <a:r>
                  <a:rPr lang="zh-CN" altLang="en-US" sz="1800" b="0" dirty="0">
                    <a:solidFill>
                      <a:schemeClr val="tx1"/>
                    </a:solidFill>
                  </a:rPr>
                  <a:t>维分布</a:t>
                </a:r>
                <a14:m>
                  <m:oMath xmlns:m="http://schemas.openxmlformats.org/officeDocument/2006/math">
                    <m:r>
                      <a:rPr lang="en-US" altLang="zh-CN" sz="1800" b="0" i="1">
                        <a:latin typeface="Cambria Math" panose="02040503050406030204" pitchFamily="18" charset="0"/>
                      </a:rPr>
                      <m:t>𝜋</m:t>
                    </m:r>
                  </m:oMath>
                </a14:m>
                <a:r>
                  <a:rPr lang="zh-CN" altLang="en-US" sz="1800" b="0" dirty="0">
                    <a:solidFill>
                      <a:schemeClr val="tx1"/>
                    </a:solidFill>
                  </a:rPr>
                  <a:t> ，</a:t>
                </a:r>
                <a:r>
                  <a:rPr lang="en-US" altLang="zh-CN" sz="1800" dirty="0"/>
                  <a:t> </a:t>
                </a:r>
                <a14:m>
                  <m:oMath xmlns:m="http://schemas.openxmlformats.org/officeDocument/2006/math">
                    <m:r>
                      <a:rPr lang="en-US" altLang="zh-CN" sz="1800" i="1">
                        <a:latin typeface="Cambria Math" panose="02040503050406030204" pitchFamily="18" charset="0"/>
                      </a:rPr>
                      <m:t>𝝅</m:t>
                    </m:r>
                    <m:r>
                      <a:rPr lang="en-US" altLang="zh-CN" sz="1800" i="1">
                        <a:latin typeface="Cambria Math" panose="02040503050406030204" pitchFamily="18" charset="0"/>
                      </a:rPr>
                      <m:t>=</m:t>
                    </m:r>
                    <m:d>
                      <m:dPr>
                        <m:ctrlPr>
                          <a:rPr lang="en-US" altLang="zh-CN" sz="1800" i="1">
                            <a:latin typeface="Cambria Math" panose="02040503050406030204" pitchFamily="18" charset="0"/>
                          </a:rPr>
                        </m:ctrlPr>
                      </m:dPr>
                      <m:e>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𝝅</m:t>
                            </m:r>
                          </m:e>
                          <m:sub>
                            <m:r>
                              <a:rPr lang="en-US" altLang="zh-CN" sz="1800" i="1">
                                <a:latin typeface="Cambria Math" panose="02040503050406030204" pitchFamily="18" charset="0"/>
                              </a:rPr>
                              <m:t>𝟏</m:t>
                            </m:r>
                          </m:sub>
                        </m:sSub>
                        <m:r>
                          <a:rPr lang="en-US" altLang="zh-CN" sz="1800" i="1">
                            <a:latin typeface="Cambria Math" panose="02040503050406030204" pitchFamily="18" charset="0"/>
                          </a:rPr>
                          <m:t>,</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𝝅</m:t>
                            </m:r>
                          </m:e>
                          <m:sub>
                            <m:r>
                              <a:rPr lang="en-US" altLang="zh-CN" sz="1800" i="1">
                                <a:latin typeface="Cambria Math" panose="02040503050406030204" pitchFamily="18" charset="0"/>
                              </a:rPr>
                              <m:t>𝟐</m:t>
                            </m:r>
                          </m:sub>
                        </m:sSub>
                        <m:r>
                          <a:rPr lang="en-US" altLang="zh-CN" sz="1800" i="1">
                            <a:latin typeface="Cambria Math" panose="02040503050406030204" pitchFamily="18" charset="0"/>
                          </a:rPr>
                          <m:t>,⋯,</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𝝅</m:t>
                            </m:r>
                          </m:e>
                          <m:sub>
                            <m:r>
                              <a:rPr lang="en-US" altLang="zh-CN" sz="1800" b="1" i="1" smtClean="0">
                                <a:latin typeface="Cambria Math" panose="02040503050406030204" pitchFamily="18" charset="0"/>
                              </a:rPr>
                              <m:t>𝒏</m:t>
                            </m:r>
                          </m:sub>
                        </m:sSub>
                      </m:e>
                    </m:d>
                  </m:oMath>
                </a14:m>
                <a:r>
                  <a:rPr lang="zh-CN" altLang="en-US" sz="1800" b="0" dirty="0">
                    <a:solidFill>
                      <a:schemeClr val="tx1"/>
                    </a:solidFill>
                  </a:rPr>
                  <a:t>，</a:t>
                </a:r>
                <a14:m>
                  <m:oMath xmlns:m="http://schemas.openxmlformats.org/officeDocument/2006/math">
                    <m:sSup>
                      <m:sSupPr>
                        <m:ctrlPr>
                          <a:rPr lang="en-US" altLang="zh-CN" sz="1800" b="0" i="1">
                            <a:latin typeface="Cambria Math" panose="02040503050406030204" pitchFamily="18" charset="0"/>
                          </a:rPr>
                        </m:ctrlPr>
                      </m:sSupPr>
                      <m:e>
                        <m:r>
                          <a:rPr lang="en-US" altLang="zh-CN" sz="1800" b="0" i="1">
                            <a:latin typeface="Cambria Math" panose="02040503050406030204" pitchFamily="18" charset="0"/>
                          </a:rPr>
                          <m:t>𝑥</m:t>
                        </m:r>
                      </m:e>
                      <m:sup>
                        <m:d>
                          <m:dPr>
                            <m:ctrlPr>
                              <a:rPr lang="en-US" altLang="zh-CN" sz="1800" b="0" i="1">
                                <a:latin typeface="Cambria Math" panose="02040503050406030204" pitchFamily="18" charset="0"/>
                              </a:rPr>
                            </m:ctrlPr>
                          </m:dPr>
                          <m:e>
                            <m:r>
                              <a:rPr lang="en-US" altLang="zh-CN" sz="1800" b="0" i="1">
                                <a:latin typeface="Cambria Math" panose="02040503050406030204" pitchFamily="18" charset="0"/>
                              </a:rPr>
                              <m:t>𝑡</m:t>
                            </m:r>
                          </m:e>
                        </m:d>
                      </m:sup>
                    </m:sSup>
                    <m:r>
                      <a:rPr lang="en-US" altLang="zh-CN" sz="1800" b="0" i="1">
                        <a:latin typeface="Cambria Math" panose="02040503050406030204" pitchFamily="18" charset="0"/>
                      </a:rPr>
                      <m:t>=(</m:t>
                    </m:r>
                    <m:sSubSup>
                      <m:sSubSupPr>
                        <m:ctrlPr>
                          <a:rPr lang="en-US" altLang="zh-CN" sz="1800" b="0" i="1">
                            <a:latin typeface="Cambria Math" panose="02040503050406030204" pitchFamily="18" charset="0"/>
                          </a:rPr>
                        </m:ctrlPr>
                      </m:sSubSupPr>
                      <m:e>
                        <m:r>
                          <a:rPr lang="en-US" altLang="zh-CN" sz="1800" b="0" i="1">
                            <a:latin typeface="Cambria Math" panose="02040503050406030204" pitchFamily="18" charset="0"/>
                          </a:rPr>
                          <m:t>𝑥</m:t>
                        </m:r>
                      </m:e>
                      <m:sub>
                        <m:r>
                          <a:rPr lang="en-US" altLang="zh-CN" sz="1800" b="0" i="1">
                            <a:latin typeface="Cambria Math" panose="02040503050406030204" pitchFamily="18" charset="0"/>
                          </a:rPr>
                          <m:t>1</m:t>
                        </m:r>
                      </m:sub>
                      <m:sup>
                        <m:d>
                          <m:dPr>
                            <m:ctrlPr>
                              <a:rPr lang="en-US" altLang="zh-CN" sz="1800" b="0" i="1">
                                <a:latin typeface="Cambria Math" panose="02040503050406030204" pitchFamily="18" charset="0"/>
                              </a:rPr>
                            </m:ctrlPr>
                          </m:dPr>
                          <m:e>
                            <m:r>
                              <a:rPr lang="en-US" altLang="zh-CN" sz="1800" b="0" i="1">
                                <a:latin typeface="Cambria Math" panose="02040503050406030204" pitchFamily="18" charset="0"/>
                              </a:rPr>
                              <m:t>𝑡</m:t>
                            </m:r>
                          </m:e>
                        </m:d>
                      </m:sup>
                    </m:sSubSup>
                    <m:r>
                      <a:rPr lang="en-US" altLang="zh-CN" sz="1800" b="0" i="1">
                        <a:latin typeface="Cambria Math" panose="02040503050406030204" pitchFamily="18" charset="0"/>
                      </a:rPr>
                      <m:t>,</m:t>
                    </m:r>
                  </m:oMath>
                </a14:m>
                <a:r>
                  <a:rPr lang="en-US" altLang="zh-CN" sz="1800" b="0" dirty="0"/>
                  <a:t> </a:t>
                </a:r>
                <a14:m>
                  <m:oMath xmlns:m="http://schemas.openxmlformats.org/officeDocument/2006/math">
                    <m:sSubSup>
                      <m:sSubSupPr>
                        <m:ctrlPr>
                          <a:rPr lang="en-US" altLang="zh-CN" sz="1800" b="0" i="1">
                            <a:latin typeface="Cambria Math" panose="02040503050406030204" pitchFamily="18" charset="0"/>
                          </a:rPr>
                        </m:ctrlPr>
                      </m:sSubSupPr>
                      <m:e>
                        <m:r>
                          <a:rPr lang="en-US" altLang="zh-CN" sz="1800" b="0" i="1">
                            <a:latin typeface="Cambria Math" panose="02040503050406030204" pitchFamily="18" charset="0"/>
                          </a:rPr>
                          <m:t>𝑥</m:t>
                        </m:r>
                      </m:e>
                      <m:sub>
                        <m:r>
                          <a:rPr lang="en-US" altLang="zh-CN" sz="1800" b="0" i="1">
                            <a:latin typeface="Cambria Math" panose="02040503050406030204" pitchFamily="18" charset="0"/>
                          </a:rPr>
                          <m:t>2</m:t>
                        </m:r>
                      </m:sub>
                      <m:sup>
                        <m:d>
                          <m:dPr>
                            <m:ctrlPr>
                              <a:rPr lang="en-US" altLang="zh-CN" sz="1800" b="0" i="1">
                                <a:latin typeface="Cambria Math" panose="02040503050406030204" pitchFamily="18" charset="0"/>
                              </a:rPr>
                            </m:ctrlPr>
                          </m:dPr>
                          <m:e>
                            <m:r>
                              <a:rPr lang="en-US" altLang="zh-CN" sz="1800" b="0" i="1">
                                <a:latin typeface="Cambria Math" panose="02040503050406030204" pitchFamily="18" charset="0"/>
                              </a:rPr>
                              <m:t>𝑡</m:t>
                            </m:r>
                          </m:e>
                        </m:d>
                      </m:sup>
                    </m:sSubSup>
                    <m:r>
                      <a:rPr lang="en-US" altLang="zh-CN" sz="1800" b="0">
                        <a:latin typeface="Cambria Math" panose="02040503050406030204" pitchFamily="18" charset="0"/>
                      </a:rPr>
                      <m:t>,</m:t>
                    </m:r>
                    <m:r>
                      <a:rPr lang="en-US" altLang="zh-CN" sz="1800" b="0" i="1">
                        <a:latin typeface="Cambria Math" panose="02040503050406030204" pitchFamily="18" charset="0"/>
                      </a:rPr>
                      <m:t>⋯,</m:t>
                    </m:r>
                    <m:sSubSup>
                      <m:sSubSupPr>
                        <m:ctrlPr>
                          <a:rPr lang="en-US" altLang="zh-CN" sz="1800" b="0" i="1">
                            <a:latin typeface="Cambria Math" panose="02040503050406030204" pitchFamily="18" charset="0"/>
                          </a:rPr>
                        </m:ctrlPr>
                      </m:sSubSupPr>
                      <m:e>
                        <m:r>
                          <a:rPr lang="en-US" altLang="zh-CN" sz="1800" b="0" i="1">
                            <a:latin typeface="Cambria Math" panose="02040503050406030204" pitchFamily="18" charset="0"/>
                          </a:rPr>
                          <m:t>𝑥</m:t>
                        </m:r>
                      </m:e>
                      <m:sub>
                        <m:r>
                          <a:rPr lang="en-US" altLang="zh-CN" sz="1800" b="0" i="1">
                            <a:latin typeface="Cambria Math" panose="02040503050406030204" pitchFamily="18" charset="0"/>
                          </a:rPr>
                          <m:t>𝑛</m:t>
                        </m:r>
                      </m:sub>
                      <m:sup>
                        <m:d>
                          <m:dPr>
                            <m:ctrlPr>
                              <a:rPr lang="en-US" altLang="zh-CN" sz="1800" b="0" i="1">
                                <a:latin typeface="Cambria Math" panose="02040503050406030204" pitchFamily="18" charset="0"/>
                              </a:rPr>
                            </m:ctrlPr>
                          </m:dPr>
                          <m:e>
                            <m:r>
                              <a:rPr lang="en-US" altLang="zh-CN" sz="1800" b="0" i="1">
                                <a:latin typeface="Cambria Math" panose="02040503050406030204" pitchFamily="18" charset="0"/>
                              </a:rPr>
                              <m:t>𝑡</m:t>
                            </m:r>
                          </m:e>
                        </m:d>
                      </m:sup>
                    </m:sSubSup>
                    <m:r>
                      <a:rPr lang="en-US" altLang="zh-CN" sz="1800" b="0">
                        <a:latin typeface="Cambria Math" panose="02040503050406030204" pitchFamily="18" charset="0"/>
                      </a:rPr>
                      <m:t>)</m:t>
                    </m:r>
                  </m:oMath>
                </a14:m>
                <a:r>
                  <a:rPr lang="zh-CN" altLang="en-US" sz="1800" b="0" dirty="0">
                    <a:solidFill>
                      <a:schemeClr val="tx1"/>
                    </a:solidFill>
                  </a:rPr>
                  <a:t>，定义如下的条件概率和转移概率 ：</a:t>
                </a:r>
                <a:endParaRPr lang="en-US" altLang="zh-CN" sz="1800" b="0" dirty="0">
                  <a:solidFill>
                    <a:schemeClr val="tx1"/>
                  </a:solidFill>
                </a:endParaRPr>
              </a:p>
              <a:p>
                <a:pPr lvl="1"/>
                <a14:m>
                  <m:oMath xmlns:m="http://schemas.openxmlformats.org/officeDocument/2006/math">
                    <m:r>
                      <a:rPr lang="en-US" altLang="zh-CN" sz="1800" b="0" i="1" smtClean="0">
                        <a:latin typeface="Cambria Math" panose="02040503050406030204" pitchFamily="18" charset="0"/>
                      </a:rPr>
                      <m:t>𝜋</m:t>
                    </m:r>
                    <m:d>
                      <m:dPr>
                        <m:ctrlPr>
                          <a:rPr lang="en-US" altLang="zh-CN" sz="1800" b="0" i="1" smtClean="0">
                            <a:latin typeface="Cambria Math" panose="02040503050406030204" pitchFamily="18" charset="0"/>
                          </a:rPr>
                        </m:ctrlPr>
                      </m:dPr>
                      <m:e>
                        <m:sSubSup>
                          <m:sSubSupPr>
                            <m:ctrlPr>
                              <a:rPr lang="en-US" altLang="zh-CN" sz="1800" b="0" i="1" smtClean="0">
                                <a:latin typeface="Cambria Math" panose="02040503050406030204" pitchFamily="18" charset="0"/>
                              </a:rPr>
                            </m:ctrlPr>
                          </m:sSubSupPr>
                          <m:e>
                            <m:r>
                              <a:rPr lang="en-US" altLang="zh-CN" sz="1800" b="0" i="1" smtClean="0">
                                <a:latin typeface="Cambria Math" panose="02040503050406030204" pitchFamily="18" charset="0"/>
                              </a:rPr>
                              <m:t>𝑥</m:t>
                            </m:r>
                          </m:e>
                          <m:sub>
                            <m:r>
                              <a:rPr lang="en-US" altLang="zh-CN" sz="1800" b="0" i="1" smtClean="0">
                                <a:latin typeface="Cambria Math" panose="02040503050406030204" pitchFamily="18" charset="0"/>
                              </a:rPr>
                              <m:t>𝑘</m:t>
                            </m:r>
                          </m:sub>
                          <m:sup>
                            <m:d>
                              <m:dPr>
                                <m:ctrlPr>
                                  <a:rPr lang="en-US" altLang="zh-CN" sz="1800" b="0" i="1" smtClean="0">
                                    <a:latin typeface="Cambria Math" panose="02040503050406030204" pitchFamily="18" charset="0"/>
                                  </a:rPr>
                                </m:ctrlPr>
                              </m:dPr>
                              <m:e>
                                <m:r>
                                  <a:rPr lang="en-US" altLang="zh-CN" sz="1800" b="0" i="1" smtClean="0">
                                    <a:latin typeface="Cambria Math" panose="02040503050406030204" pitchFamily="18" charset="0"/>
                                  </a:rPr>
                                  <m:t>𝑡</m:t>
                                </m:r>
                                <m:r>
                                  <a:rPr lang="en-US" altLang="zh-CN" sz="1800" b="0" i="1" smtClean="0">
                                    <a:latin typeface="Cambria Math" panose="02040503050406030204" pitchFamily="18" charset="0"/>
                                  </a:rPr>
                                  <m:t>+1</m:t>
                                </m:r>
                              </m:e>
                            </m:d>
                          </m:sup>
                        </m:sSubSup>
                        <m:r>
                          <m:rPr>
                            <m:lit/>
                          </m:rPr>
                          <a:rPr lang="en-US" altLang="zh-CN" sz="1800" b="0" i="1" smtClean="0">
                            <a:latin typeface="Cambria Math" panose="02040503050406030204" pitchFamily="18" charset="0"/>
                          </a:rPr>
                          <m:t>|</m:t>
                        </m:r>
                        <m:sSubSup>
                          <m:sSubSupPr>
                            <m:ctrlPr>
                              <a:rPr lang="en-US" altLang="zh-CN" sz="1800" b="0" i="1">
                                <a:latin typeface="Cambria Math" panose="02040503050406030204" pitchFamily="18" charset="0"/>
                              </a:rPr>
                            </m:ctrlPr>
                          </m:sSubSupPr>
                          <m:e>
                            <m:r>
                              <a:rPr lang="en-US" altLang="zh-CN" sz="1800" b="0" i="1">
                                <a:latin typeface="Cambria Math" panose="02040503050406030204" pitchFamily="18" charset="0"/>
                              </a:rPr>
                              <m:t>𝑥</m:t>
                            </m:r>
                          </m:e>
                          <m:sub>
                            <m:r>
                              <a:rPr lang="en-US" altLang="zh-CN" sz="1800" b="0" i="1">
                                <a:latin typeface="Cambria Math" panose="02040503050406030204" pitchFamily="18" charset="0"/>
                              </a:rPr>
                              <m:t>1</m:t>
                            </m:r>
                          </m:sub>
                          <m:sup>
                            <m:d>
                              <m:dPr>
                                <m:ctrlPr>
                                  <a:rPr lang="en-US" altLang="zh-CN" sz="1800" b="0" i="1">
                                    <a:latin typeface="Cambria Math" panose="02040503050406030204" pitchFamily="18" charset="0"/>
                                  </a:rPr>
                                </m:ctrlPr>
                              </m:dPr>
                              <m:e>
                                <m:r>
                                  <a:rPr lang="en-US" altLang="zh-CN" sz="1800" b="0" i="1">
                                    <a:latin typeface="Cambria Math" panose="02040503050406030204" pitchFamily="18" charset="0"/>
                                  </a:rPr>
                                  <m:t>𝑡</m:t>
                                </m:r>
                                <m:r>
                                  <a:rPr lang="en-US" altLang="zh-CN" sz="1800" b="0" i="1" smtClean="0">
                                    <a:latin typeface="Cambria Math" panose="02040503050406030204" pitchFamily="18" charset="0"/>
                                  </a:rPr>
                                  <m:t>+1</m:t>
                                </m:r>
                              </m:e>
                            </m:d>
                          </m:sup>
                        </m:sSubSup>
                        <m:r>
                          <a:rPr lang="en-US" altLang="zh-CN" sz="1800" b="0" i="1">
                            <a:latin typeface="Cambria Math" panose="02040503050406030204" pitchFamily="18" charset="0"/>
                          </a:rPr>
                          <m:t>,</m:t>
                        </m:r>
                        <m:r>
                          <m:rPr>
                            <m:nor/>
                          </m:rPr>
                          <a:rPr lang="en-US" altLang="zh-CN" sz="1800" b="0" dirty="0"/>
                          <m:t> </m:t>
                        </m:r>
                        <m:sSubSup>
                          <m:sSubSupPr>
                            <m:ctrlPr>
                              <a:rPr lang="en-US" altLang="zh-CN" sz="1800" b="0" i="1">
                                <a:latin typeface="Cambria Math" panose="02040503050406030204" pitchFamily="18" charset="0"/>
                              </a:rPr>
                            </m:ctrlPr>
                          </m:sSubSupPr>
                          <m:e>
                            <m:r>
                              <a:rPr lang="en-US" altLang="zh-CN" sz="1800" b="0" i="1">
                                <a:latin typeface="Cambria Math" panose="02040503050406030204" pitchFamily="18" charset="0"/>
                              </a:rPr>
                              <m:t>𝑥</m:t>
                            </m:r>
                          </m:e>
                          <m:sub>
                            <m:r>
                              <a:rPr lang="en-US" altLang="zh-CN" sz="1800" b="0" i="1">
                                <a:latin typeface="Cambria Math" panose="02040503050406030204" pitchFamily="18" charset="0"/>
                              </a:rPr>
                              <m:t>2</m:t>
                            </m:r>
                          </m:sub>
                          <m:sup>
                            <m:d>
                              <m:dPr>
                                <m:ctrlPr>
                                  <a:rPr lang="en-US" altLang="zh-CN" sz="1800" b="0" i="1">
                                    <a:latin typeface="Cambria Math" panose="02040503050406030204" pitchFamily="18" charset="0"/>
                                  </a:rPr>
                                </m:ctrlPr>
                              </m:dPr>
                              <m:e>
                                <m:r>
                                  <a:rPr lang="en-US" altLang="zh-CN" sz="1800" b="0" i="1">
                                    <a:latin typeface="Cambria Math" panose="02040503050406030204" pitchFamily="18" charset="0"/>
                                  </a:rPr>
                                  <m:t>𝑡</m:t>
                                </m:r>
                                <m:r>
                                  <a:rPr lang="en-US" altLang="zh-CN" sz="1800" b="0" i="1">
                                    <a:latin typeface="Cambria Math" panose="02040503050406030204" pitchFamily="18" charset="0"/>
                                  </a:rPr>
                                  <m:t>+1</m:t>
                                </m:r>
                              </m:e>
                            </m:d>
                          </m:sup>
                        </m:sSubSup>
                        <m:r>
                          <a:rPr lang="en-US" altLang="zh-CN" sz="1800" b="0">
                            <a:latin typeface="Cambria Math" panose="02040503050406030204" pitchFamily="18" charset="0"/>
                          </a:rPr>
                          <m:t>,</m:t>
                        </m:r>
                        <m:r>
                          <a:rPr lang="en-US" altLang="zh-CN" sz="1800" b="0" i="1">
                            <a:latin typeface="Cambria Math" panose="02040503050406030204" pitchFamily="18" charset="0"/>
                          </a:rPr>
                          <m:t>⋯</m:t>
                        </m:r>
                        <m:r>
                          <a:rPr lang="en-US" altLang="zh-CN" sz="1800" b="0" i="1" smtClean="0">
                            <a:latin typeface="Cambria Math" panose="02040503050406030204" pitchFamily="18" charset="0"/>
                          </a:rPr>
                          <m:t>,</m:t>
                        </m:r>
                        <m:sSubSup>
                          <m:sSubSupPr>
                            <m:ctrlPr>
                              <a:rPr lang="en-US" altLang="zh-CN" sz="1800" b="0" i="1">
                                <a:latin typeface="Cambria Math" panose="02040503050406030204" pitchFamily="18" charset="0"/>
                              </a:rPr>
                            </m:ctrlPr>
                          </m:sSubSupPr>
                          <m:e>
                            <m:r>
                              <a:rPr lang="en-US" altLang="zh-CN" sz="1800" b="0" i="1">
                                <a:latin typeface="Cambria Math" panose="02040503050406030204" pitchFamily="18" charset="0"/>
                              </a:rPr>
                              <m:t>𝑥</m:t>
                            </m:r>
                          </m:e>
                          <m:sub>
                            <m:r>
                              <a:rPr lang="en-US" altLang="zh-CN" sz="1800" b="0" i="1" smtClean="0">
                                <a:latin typeface="Cambria Math" panose="02040503050406030204" pitchFamily="18" charset="0"/>
                              </a:rPr>
                              <m:t>𝑘</m:t>
                            </m:r>
                            <m:r>
                              <a:rPr lang="en-US" altLang="zh-CN" sz="1800" b="0" i="1" smtClean="0">
                                <a:latin typeface="Cambria Math" panose="02040503050406030204" pitchFamily="18" charset="0"/>
                              </a:rPr>
                              <m:t>−1</m:t>
                            </m:r>
                          </m:sub>
                          <m:sup>
                            <m:d>
                              <m:dPr>
                                <m:ctrlPr>
                                  <a:rPr lang="en-US" altLang="zh-CN" sz="1800" b="0" i="1">
                                    <a:latin typeface="Cambria Math" panose="02040503050406030204" pitchFamily="18" charset="0"/>
                                  </a:rPr>
                                </m:ctrlPr>
                              </m:dPr>
                              <m:e>
                                <m:r>
                                  <a:rPr lang="en-US" altLang="zh-CN" sz="1800" b="0" i="1">
                                    <a:latin typeface="Cambria Math" panose="02040503050406030204" pitchFamily="18" charset="0"/>
                                  </a:rPr>
                                  <m:t>𝑡</m:t>
                                </m:r>
                                <m:r>
                                  <a:rPr lang="en-US" altLang="zh-CN" sz="1800" b="0" i="1">
                                    <a:latin typeface="Cambria Math" panose="02040503050406030204" pitchFamily="18" charset="0"/>
                                  </a:rPr>
                                  <m:t>+1</m:t>
                                </m:r>
                              </m:e>
                            </m:d>
                          </m:sup>
                        </m:sSubSup>
                        <m:r>
                          <a:rPr lang="en-US" altLang="zh-CN" sz="1800" b="0" i="1">
                            <a:latin typeface="Cambria Math" panose="02040503050406030204" pitchFamily="18" charset="0"/>
                          </a:rPr>
                          <m:t>,</m:t>
                        </m:r>
                        <m:sSubSup>
                          <m:sSubSupPr>
                            <m:ctrlPr>
                              <a:rPr lang="en-US" altLang="zh-CN" sz="1800" b="0" i="1">
                                <a:latin typeface="Cambria Math" panose="02040503050406030204" pitchFamily="18" charset="0"/>
                              </a:rPr>
                            </m:ctrlPr>
                          </m:sSubSupPr>
                          <m:e>
                            <m:r>
                              <a:rPr lang="en-US" altLang="zh-CN" sz="1800" b="0" i="1">
                                <a:latin typeface="Cambria Math" panose="02040503050406030204" pitchFamily="18" charset="0"/>
                              </a:rPr>
                              <m:t>𝑥</m:t>
                            </m:r>
                          </m:e>
                          <m:sub>
                            <m:r>
                              <a:rPr lang="en-US" altLang="zh-CN" sz="1800" b="0" i="1" smtClean="0">
                                <a:latin typeface="Cambria Math" panose="02040503050406030204" pitchFamily="18" charset="0"/>
                              </a:rPr>
                              <m:t>𝑘</m:t>
                            </m:r>
                            <m:r>
                              <a:rPr lang="en-US" altLang="zh-CN" sz="1800" b="0" i="1" smtClean="0">
                                <a:latin typeface="Cambria Math" panose="02040503050406030204" pitchFamily="18" charset="0"/>
                              </a:rPr>
                              <m:t>+1</m:t>
                            </m:r>
                          </m:sub>
                          <m:sup>
                            <m:d>
                              <m:dPr>
                                <m:ctrlPr>
                                  <a:rPr lang="en-US" altLang="zh-CN" sz="1800" b="0" i="1">
                                    <a:latin typeface="Cambria Math" panose="02040503050406030204" pitchFamily="18" charset="0"/>
                                  </a:rPr>
                                </m:ctrlPr>
                              </m:dPr>
                              <m:e>
                                <m:r>
                                  <a:rPr lang="en-US" altLang="zh-CN" sz="1800" b="0" i="1">
                                    <a:latin typeface="Cambria Math" panose="02040503050406030204" pitchFamily="18" charset="0"/>
                                  </a:rPr>
                                  <m:t>𝑡</m:t>
                                </m:r>
                              </m:e>
                            </m:d>
                          </m:sup>
                        </m:sSubSup>
                        <m:r>
                          <a:rPr lang="en-US" altLang="zh-CN" sz="1800" b="0" i="1" smtClean="0">
                            <a:latin typeface="Cambria Math" panose="02040503050406030204" pitchFamily="18" charset="0"/>
                          </a:rPr>
                          <m:t>,</m:t>
                        </m:r>
                        <m:r>
                          <a:rPr lang="en-US" altLang="zh-CN" sz="1800" b="0" i="1" smtClean="0">
                            <a:solidFill>
                              <a:schemeClr val="tx1"/>
                            </a:solidFill>
                            <a:latin typeface="Cambria Math" panose="02040503050406030204" pitchFamily="18" charset="0"/>
                          </a:rPr>
                          <m:t> </m:t>
                        </m:r>
                        <m:r>
                          <a:rPr lang="en-US" altLang="zh-CN" sz="1800" b="0" i="1" smtClean="0">
                            <a:latin typeface="Cambria Math" panose="02040503050406030204" pitchFamily="18" charset="0"/>
                          </a:rPr>
                          <m:t>⋯,</m:t>
                        </m:r>
                        <m:sSubSup>
                          <m:sSubSupPr>
                            <m:ctrlPr>
                              <a:rPr lang="en-US" altLang="zh-CN" sz="1800" b="0" i="1">
                                <a:latin typeface="Cambria Math" panose="02040503050406030204" pitchFamily="18" charset="0"/>
                              </a:rPr>
                            </m:ctrlPr>
                          </m:sSubSupPr>
                          <m:e>
                            <m:r>
                              <a:rPr lang="en-US" altLang="zh-CN" sz="1800" b="0" i="1">
                                <a:latin typeface="Cambria Math" panose="02040503050406030204" pitchFamily="18" charset="0"/>
                              </a:rPr>
                              <m:t>𝑥</m:t>
                            </m:r>
                          </m:e>
                          <m:sub>
                            <m:r>
                              <a:rPr lang="en-US" altLang="zh-CN" sz="1800" b="0" i="1" smtClean="0">
                                <a:latin typeface="Cambria Math" panose="02040503050406030204" pitchFamily="18" charset="0"/>
                              </a:rPr>
                              <m:t>𝑛</m:t>
                            </m:r>
                          </m:sub>
                          <m:sup>
                            <m:d>
                              <m:dPr>
                                <m:ctrlPr>
                                  <a:rPr lang="en-US" altLang="zh-CN" sz="1800" b="0" i="1">
                                    <a:latin typeface="Cambria Math" panose="02040503050406030204" pitchFamily="18" charset="0"/>
                                  </a:rPr>
                                </m:ctrlPr>
                              </m:dPr>
                              <m:e>
                                <m:r>
                                  <a:rPr lang="en-US" altLang="zh-CN" sz="1800" b="0" i="1">
                                    <a:latin typeface="Cambria Math" panose="02040503050406030204" pitchFamily="18" charset="0"/>
                                  </a:rPr>
                                  <m:t>𝑡</m:t>
                                </m:r>
                              </m:e>
                            </m:d>
                          </m:sup>
                        </m:sSubSup>
                      </m:e>
                    </m:d>
                  </m:oMath>
                </a14:m>
                <a:endParaRPr lang="en-US" altLang="zh-CN" sz="1800" b="0" i="0" dirty="0">
                  <a:latin typeface="Cambria Math" panose="02040503050406030204" pitchFamily="18" charset="0"/>
                </a:endParaRPr>
              </a:p>
              <a:p>
                <a:pPr lvl="1"/>
                <a14:m>
                  <m:oMath xmlns:m="http://schemas.openxmlformats.org/officeDocument/2006/math">
                    <m:r>
                      <a:rPr lang="en-US" altLang="zh-CN" sz="1800" b="0" i="1" dirty="0" smtClean="0">
                        <a:solidFill>
                          <a:schemeClr val="tx1"/>
                        </a:solidFill>
                        <a:latin typeface="Cambria Math" panose="02040503050406030204" pitchFamily="18" charset="0"/>
                      </a:rPr>
                      <m:t>𝑝</m:t>
                    </m:r>
                    <m:d>
                      <m:dPr>
                        <m:ctrlPr>
                          <a:rPr lang="en-US" altLang="zh-CN" sz="1800" b="0" i="1" dirty="0" smtClean="0">
                            <a:solidFill>
                              <a:schemeClr val="tx1"/>
                            </a:solidFill>
                            <a:latin typeface="Cambria Math" panose="02040503050406030204" pitchFamily="18" charset="0"/>
                          </a:rPr>
                        </m:ctrlPr>
                      </m:dPr>
                      <m:e>
                        <m:sSup>
                          <m:sSupPr>
                            <m:ctrlPr>
                              <a:rPr lang="en-US" altLang="zh-CN" sz="1800" b="0" i="1" dirty="0" smtClean="0">
                                <a:solidFill>
                                  <a:schemeClr val="tx1"/>
                                </a:solidFill>
                                <a:latin typeface="Cambria Math" panose="02040503050406030204" pitchFamily="18" charset="0"/>
                              </a:rPr>
                            </m:ctrlPr>
                          </m:sSupPr>
                          <m:e>
                            <m:r>
                              <a:rPr lang="en-US" altLang="zh-CN" sz="1800" b="0" i="1" dirty="0" smtClean="0">
                                <a:solidFill>
                                  <a:schemeClr val="tx1"/>
                                </a:solidFill>
                                <a:latin typeface="Cambria Math" panose="02040503050406030204" pitchFamily="18" charset="0"/>
                              </a:rPr>
                              <m:t>𝑥</m:t>
                            </m:r>
                          </m:e>
                          <m:sup>
                            <m:d>
                              <m:dPr>
                                <m:ctrlPr>
                                  <a:rPr lang="en-US" altLang="zh-CN" sz="1800" b="0" i="1" dirty="0" smtClean="0">
                                    <a:solidFill>
                                      <a:schemeClr val="tx1"/>
                                    </a:solidFill>
                                    <a:latin typeface="Cambria Math" panose="02040503050406030204" pitchFamily="18" charset="0"/>
                                  </a:rPr>
                                </m:ctrlPr>
                              </m:dPr>
                              <m:e>
                                <m:r>
                                  <a:rPr lang="en-US" altLang="zh-CN" sz="1800" b="0" i="1" dirty="0" smtClean="0">
                                    <a:solidFill>
                                      <a:schemeClr val="tx1"/>
                                    </a:solidFill>
                                    <a:latin typeface="Cambria Math" panose="02040503050406030204" pitchFamily="18" charset="0"/>
                                  </a:rPr>
                                  <m:t>𝑡</m:t>
                                </m:r>
                              </m:e>
                            </m:d>
                          </m:sup>
                        </m:sSup>
                        <m:r>
                          <a:rPr lang="en-US" altLang="zh-CN" sz="1800" b="0" i="1" dirty="0" smtClean="0">
                            <a:solidFill>
                              <a:schemeClr val="tx1"/>
                            </a:solidFill>
                            <a:latin typeface="Cambria Math" panose="02040503050406030204" pitchFamily="18" charset="0"/>
                          </a:rPr>
                          <m:t>,</m:t>
                        </m:r>
                        <m:sSup>
                          <m:sSupPr>
                            <m:ctrlPr>
                              <a:rPr lang="en-US" altLang="zh-CN" sz="1800" b="0" i="1" dirty="0" smtClean="0">
                                <a:solidFill>
                                  <a:schemeClr val="tx1"/>
                                </a:solidFill>
                                <a:latin typeface="Cambria Math" panose="02040503050406030204" pitchFamily="18" charset="0"/>
                              </a:rPr>
                            </m:ctrlPr>
                          </m:sSupPr>
                          <m:e>
                            <m:r>
                              <a:rPr lang="en-US" altLang="zh-CN" sz="1800" b="0" i="1" dirty="0" smtClean="0">
                                <a:solidFill>
                                  <a:schemeClr val="tx1"/>
                                </a:solidFill>
                                <a:latin typeface="Cambria Math" panose="02040503050406030204" pitchFamily="18" charset="0"/>
                              </a:rPr>
                              <m:t>𝑥</m:t>
                            </m:r>
                          </m:e>
                          <m:sup>
                            <m:d>
                              <m:dPr>
                                <m:ctrlPr>
                                  <a:rPr lang="en-US" altLang="zh-CN" sz="1800" b="0" i="1" dirty="0" smtClean="0">
                                    <a:solidFill>
                                      <a:schemeClr val="tx1"/>
                                    </a:solidFill>
                                    <a:latin typeface="Cambria Math" panose="02040503050406030204" pitchFamily="18" charset="0"/>
                                  </a:rPr>
                                </m:ctrlPr>
                              </m:dPr>
                              <m:e>
                                <m:r>
                                  <a:rPr lang="en-US" altLang="zh-CN" sz="1800" b="0" i="1" dirty="0" smtClean="0">
                                    <a:solidFill>
                                      <a:schemeClr val="tx1"/>
                                    </a:solidFill>
                                    <a:latin typeface="Cambria Math" panose="02040503050406030204" pitchFamily="18" charset="0"/>
                                  </a:rPr>
                                  <m:t>𝑡</m:t>
                                </m:r>
                                <m:r>
                                  <a:rPr lang="en-US" altLang="zh-CN" sz="1800" b="0" i="1" dirty="0" smtClean="0">
                                    <a:solidFill>
                                      <a:schemeClr val="tx1"/>
                                    </a:solidFill>
                                    <a:latin typeface="Cambria Math" panose="02040503050406030204" pitchFamily="18" charset="0"/>
                                  </a:rPr>
                                  <m:t>+1</m:t>
                                </m:r>
                              </m:e>
                            </m:d>
                          </m:sup>
                        </m:sSup>
                      </m:e>
                    </m:d>
                    <m:r>
                      <a:rPr lang="en-US" altLang="zh-CN" sz="1800" b="0" i="1" dirty="0" smtClean="0">
                        <a:solidFill>
                          <a:schemeClr val="tx1"/>
                        </a:solidFill>
                        <a:latin typeface="Cambria Math" panose="02040503050406030204" pitchFamily="18" charset="0"/>
                      </a:rPr>
                      <m:t>=</m:t>
                    </m:r>
                    <m:nary>
                      <m:naryPr>
                        <m:chr m:val="∏"/>
                        <m:ctrlPr>
                          <a:rPr lang="en-US" altLang="zh-CN" sz="1800" b="0" i="1" dirty="0" smtClean="0">
                            <a:solidFill>
                              <a:schemeClr val="tx1"/>
                            </a:solidFill>
                            <a:latin typeface="Cambria Math" panose="02040503050406030204" pitchFamily="18" charset="0"/>
                          </a:rPr>
                        </m:ctrlPr>
                      </m:naryPr>
                      <m:sub>
                        <m:r>
                          <m:rPr>
                            <m:brk m:alnAt="23"/>
                          </m:rPr>
                          <a:rPr lang="en-US" altLang="zh-CN" sz="1800" b="0" i="1" dirty="0" smtClean="0">
                            <a:solidFill>
                              <a:schemeClr val="tx1"/>
                            </a:solidFill>
                            <a:latin typeface="Cambria Math" panose="02040503050406030204" pitchFamily="18" charset="0"/>
                          </a:rPr>
                          <m:t>𝑘</m:t>
                        </m:r>
                        <m:r>
                          <a:rPr lang="en-US" altLang="zh-CN" sz="1800" b="0" i="1" dirty="0" smtClean="0">
                            <a:solidFill>
                              <a:schemeClr val="tx1"/>
                            </a:solidFill>
                            <a:latin typeface="Cambria Math" panose="02040503050406030204" pitchFamily="18" charset="0"/>
                          </a:rPr>
                          <m:t>=1</m:t>
                        </m:r>
                      </m:sub>
                      <m:sup>
                        <m:r>
                          <a:rPr lang="en-US" altLang="zh-CN" sz="1800" b="0" i="1" dirty="0" smtClean="0">
                            <a:solidFill>
                              <a:schemeClr val="tx1"/>
                            </a:solidFill>
                            <a:latin typeface="Cambria Math" panose="02040503050406030204" pitchFamily="18" charset="0"/>
                          </a:rPr>
                          <m:t>𝑛</m:t>
                        </m:r>
                      </m:sup>
                      <m:e>
                        <m:r>
                          <a:rPr lang="en-US" altLang="zh-CN" sz="1800" b="0" i="1" dirty="0" smtClean="0">
                            <a:solidFill>
                              <a:schemeClr val="tx1"/>
                            </a:solidFill>
                            <a:latin typeface="Cambria Math" panose="02040503050406030204" pitchFamily="18" charset="0"/>
                          </a:rPr>
                          <m:t>𝜋</m:t>
                        </m:r>
                        <m:r>
                          <a:rPr lang="en-US" altLang="zh-CN" sz="1800" b="0" i="1" dirty="0" smtClean="0">
                            <a:solidFill>
                              <a:schemeClr val="tx1"/>
                            </a:solidFill>
                            <a:latin typeface="Cambria Math" panose="02040503050406030204" pitchFamily="18" charset="0"/>
                          </a:rPr>
                          <m:t>(</m:t>
                        </m:r>
                      </m:e>
                    </m:nary>
                    <m:sSubSup>
                      <m:sSubSupPr>
                        <m:ctrlPr>
                          <a:rPr lang="en-US" altLang="zh-CN" sz="1800" b="0" i="1">
                            <a:latin typeface="Cambria Math" panose="02040503050406030204" pitchFamily="18" charset="0"/>
                          </a:rPr>
                        </m:ctrlPr>
                      </m:sSubSupPr>
                      <m:e>
                        <m:r>
                          <a:rPr lang="en-US" altLang="zh-CN" sz="1800" b="0" i="1">
                            <a:latin typeface="Cambria Math" panose="02040503050406030204" pitchFamily="18" charset="0"/>
                          </a:rPr>
                          <m:t>𝑥</m:t>
                        </m:r>
                      </m:e>
                      <m:sub>
                        <m:r>
                          <a:rPr lang="en-US" altLang="zh-CN" sz="1800" b="0" i="1">
                            <a:latin typeface="Cambria Math" panose="02040503050406030204" pitchFamily="18" charset="0"/>
                          </a:rPr>
                          <m:t>𝑘</m:t>
                        </m:r>
                      </m:sub>
                      <m:sup>
                        <m:d>
                          <m:dPr>
                            <m:ctrlPr>
                              <a:rPr lang="en-US" altLang="zh-CN" sz="1800" b="0" i="1">
                                <a:latin typeface="Cambria Math" panose="02040503050406030204" pitchFamily="18" charset="0"/>
                              </a:rPr>
                            </m:ctrlPr>
                          </m:dPr>
                          <m:e>
                            <m:r>
                              <a:rPr lang="en-US" altLang="zh-CN" sz="1800" b="0" i="1">
                                <a:latin typeface="Cambria Math" panose="02040503050406030204" pitchFamily="18" charset="0"/>
                              </a:rPr>
                              <m:t>𝑡</m:t>
                            </m:r>
                            <m:r>
                              <a:rPr lang="en-US" altLang="zh-CN" sz="1800" b="0" i="1">
                                <a:latin typeface="Cambria Math" panose="02040503050406030204" pitchFamily="18" charset="0"/>
                              </a:rPr>
                              <m:t>+1</m:t>
                            </m:r>
                          </m:e>
                        </m:d>
                      </m:sup>
                    </m:sSubSup>
                    <m:r>
                      <m:rPr>
                        <m:lit/>
                      </m:rPr>
                      <a:rPr lang="en-US" altLang="zh-CN" sz="1800" b="0" i="1">
                        <a:latin typeface="Cambria Math" panose="02040503050406030204" pitchFamily="18" charset="0"/>
                      </a:rPr>
                      <m:t>|</m:t>
                    </m:r>
                    <m:sSubSup>
                      <m:sSubSupPr>
                        <m:ctrlPr>
                          <a:rPr lang="en-US" altLang="zh-CN" sz="1800" b="0" i="1">
                            <a:latin typeface="Cambria Math" panose="02040503050406030204" pitchFamily="18" charset="0"/>
                          </a:rPr>
                        </m:ctrlPr>
                      </m:sSubSupPr>
                      <m:e>
                        <m:r>
                          <a:rPr lang="en-US" altLang="zh-CN" sz="1800" b="0" i="1">
                            <a:latin typeface="Cambria Math" panose="02040503050406030204" pitchFamily="18" charset="0"/>
                          </a:rPr>
                          <m:t>𝑥</m:t>
                        </m:r>
                      </m:e>
                      <m:sub>
                        <m:r>
                          <a:rPr lang="en-US" altLang="zh-CN" sz="1800" b="0" i="1">
                            <a:latin typeface="Cambria Math" panose="02040503050406030204" pitchFamily="18" charset="0"/>
                          </a:rPr>
                          <m:t>1</m:t>
                        </m:r>
                      </m:sub>
                      <m:sup>
                        <m:d>
                          <m:dPr>
                            <m:ctrlPr>
                              <a:rPr lang="en-US" altLang="zh-CN" sz="1800" b="0" i="1">
                                <a:latin typeface="Cambria Math" panose="02040503050406030204" pitchFamily="18" charset="0"/>
                              </a:rPr>
                            </m:ctrlPr>
                          </m:dPr>
                          <m:e>
                            <m:r>
                              <a:rPr lang="en-US" altLang="zh-CN" sz="1800" b="0" i="1">
                                <a:latin typeface="Cambria Math" panose="02040503050406030204" pitchFamily="18" charset="0"/>
                              </a:rPr>
                              <m:t>𝑡</m:t>
                            </m:r>
                            <m:r>
                              <a:rPr lang="en-US" altLang="zh-CN" sz="1800" b="0" i="1">
                                <a:latin typeface="Cambria Math" panose="02040503050406030204" pitchFamily="18" charset="0"/>
                              </a:rPr>
                              <m:t>+1</m:t>
                            </m:r>
                          </m:e>
                        </m:d>
                      </m:sup>
                    </m:sSubSup>
                    <m:r>
                      <a:rPr lang="en-US" altLang="zh-CN" sz="1800" b="0" i="1">
                        <a:latin typeface="Cambria Math" panose="02040503050406030204" pitchFamily="18" charset="0"/>
                      </a:rPr>
                      <m:t>,</m:t>
                    </m:r>
                    <m:r>
                      <m:rPr>
                        <m:nor/>
                      </m:rPr>
                      <a:rPr lang="en-US" altLang="zh-CN" sz="1800" b="0" dirty="0"/>
                      <m:t> </m:t>
                    </m:r>
                    <m:sSubSup>
                      <m:sSubSupPr>
                        <m:ctrlPr>
                          <a:rPr lang="en-US" altLang="zh-CN" sz="1800" b="0" i="1">
                            <a:latin typeface="Cambria Math" panose="02040503050406030204" pitchFamily="18" charset="0"/>
                          </a:rPr>
                        </m:ctrlPr>
                      </m:sSubSupPr>
                      <m:e>
                        <m:r>
                          <a:rPr lang="en-US" altLang="zh-CN" sz="1800" b="0" i="1">
                            <a:latin typeface="Cambria Math" panose="02040503050406030204" pitchFamily="18" charset="0"/>
                          </a:rPr>
                          <m:t>𝑥</m:t>
                        </m:r>
                      </m:e>
                      <m:sub>
                        <m:r>
                          <a:rPr lang="en-US" altLang="zh-CN" sz="1800" b="0" i="1">
                            <a:latin typeface="Cambria Math" panose="02040503050406030204" pitchFamily="18" charset="0"/>
                          </a:rPr>
                          <m:t>2</m:t>
                        </m:r>
                      </m:sub>
                      <m:sup>
                        <m:d>
                          <m:dPr>
                            <m:ctrlPr>
                              <a:rPr lang="en-US" altLang="zh-CN" sz="1800" b="0" i="1">
                                <a:latin typeface="Cambria Math" panose="02040503050406030204" pitchFamily="18" charset="0"/>
                              </a:rPr>
                            </m:ctrlPr>
                          </m:dPr>
                          <m:e>
                            <m:r>
                              <a:rPr lang="en-US" altLang="zh-CN" sz="1800" b="0" i="1">
                                <a:latin typeface="Cambria Math" panose="02040503050406030204" pitchFamily="18" charset="0"/>
                              </a:rPr>
                              <m:t>𝑡</m:t>
                            </m:r>
                            <m:r>
                              <a:rPr lang="en-US" altLang="zh-CN" sz="1800" b="0" i="1">
                                <a:latin typeface="Cambria Math" panose="02040503050406030204" pitchFamily="18" charset="0"/>
                              </a:rPr>
                              <m:t>+1</m:t>
                            </m:r>
                          </m:e>
                        </m:d>
                      </m:sup>
                    </m:sSubSup>
                    <m:r>
                      <a:rPr lang="en-US" altLang="zh-CN" sz="1800" b="0">
                        <a:latin typeface="Cambria Math" panose="02040503050406030204" pitchFamily="18" charset="0"/>
                      </a:rPr>
                      <m:t>,</m:t>
                    </m:r>
                    <m:r>
                      <a:rPr lang="en-US" altLang="zh-CN" sz="1800" b="0" i="1">
                        <a:latin typeface="Cambria Math" panose="02040503050406030204" pitchFamily="18" charset="0"/>
                      </a:rPr>
                      <m:t>⋯,</m:t>
                    </m:r>
                    <m:sSubSup>
                      <m:sSubSupPr>
                        <m:ctrlPr>
                          <a:rPr lang="en-US" altLang="zh-CN" sz="1800" b="0" i="1">
                            <a:latin typeface="Cambria Math" panose="02040503050406030204" pitchFamily="18" charset="0"/>
                          </a:rPr>
                        </m:ctrlPr>
                      </m:sSubSupPr>
                      <m:e>
                        <m:r>
                          <a:rPr lang="en-US" altLang="zh-CN" sz="1800" b="0" i="1">
                            <a:latin typeface="Cambria Math" panose="02040503050406030204" pitchFamily="18" charset="0"/>
                          </a:rPr>
                          <m:t>𝑥</m:t>
                        </m:r>
                      </m:e>
                      <m:sub>
                        <m:r>
                          <a:rPr lang="en-US" altLang="zh-CN" sz="1800" b="0" i="1">
                            <a:latin typeface="Cambria Math" panose="02040503050406030204" pitchFamily="18" charset="0"/>
                          </a:rPr>
                          <m:t>𝑘</m:t>
                        </m:r>
                        <m:r>
                          <a:rPr lang="en-US" altLang="zh-CN" sz="1800" b="0" i="1">
                            <a:latin typeface="Cambria Math" panose="02040503050406030204" pitchFamily="18" charset="0"/>
                          </a:rPr>
                          <m:t>−1</m:t>
                        </m:r>
                      </m:sub>
                      <m:sup>
                        <m:d>
                          <m:dPr>
                            <m:ctrlPr>
                              <a:rPr lang="en-US" altLang="zh-CN" sz="1800" b="0" i="1">
                                <a:latin typeface="Cambria Math" panose="02040503050406030204" pitchFamily="18" charset="0"/>
                              </a:rPr>
                            </m:ctrlPr>
                          </m:dPr>
                          <m:e>
                            <m:r>
                              <a:rPr lang="en-US" altLang="zh-CN" sz="1800" b="0" i="1">
                                <a:latin typeface="Cambria Math" panose="02040503050406030204" pitchFamily="18" charset="0"/>
                              </a:rPr>
                              <m:t>𝑡</m:t>
                            </m:r>
                            <m:r>
                              <a:rPr lang="en-US" altLang="zh-CN" sz="1800" b="0" i="1">
                                <a:latin typeface="Cambria Math" panose="02040503050406030204" pitchFamily="18" charset="0"/>
                              </a:rPr>
                              <m:t>+1</m:t>
                            </m:r>
                          </m:e>
                        </m:d>
                      </m:sup>
                    </m:sSubSup>
                    <m:r>
                      <a:rPr lang="en-US" altLang="zh-CN" sz="1800" b="0" i="1">
                        <a:latin typeface="Cambria Math" panose="02040503050406030204" pitchFamily="18" charset="0"/>
                      </a:rPr>
                      <m:t>,</m:t>
                    </m:r>
                    <m:sSubSup>
                      <m:sSubSupPr>
                        <m:ctrlPr>
                          <a:rPr lang="en-US" altLang="zh-CN" sz="1800" b="0" i="1">
                            <a:latin typeface="Cambria Math" panose="02040503050406030204" pitchFamily="18" charset="0"/>
                          </a:rPr>
                        </m:ctrlPr>
                      </m:sSubSupPr>
                      <m:e>
                        <m:r>
                          <a:rPr lang="en-US" altLang="zh-CN" sz="1800" b="0" i="1">
                            <a:latin typeface="Cambria Math" panose="02040503050406030204" pitchFamily="18" charset="0"/>
                          </a:rPr>
                          <m:t>𝑥</m:t>
                        </m:r>
                      </m:e>
                      <m:sub>
                        <m:r>
                          <a:rPr lang="en-US" altLang="zh-CN" sz="1800" b="0" i="1">
                            <a:latin typeface="Cambria Math" panose="02040503050406030204" pitchFamily="18" charset="0"/>
                          </a:rPr>
                          <m:t>𝑘</m:t>
                        </m:r>
                        <m:r>
                          <a:rPr lang="en-US" altLang="zh-CN" sz="1800" b="0" i="1">
                            <a:latin typeface="Cambria Math" panose="02040503050406030204" pitchFamily="18" charset="0"/>
                          </a:rPr>
                          <m:t>+1</m:t>
                        </m:r>
                      </m:sub>
                      <m:sup>
                        <m:d>
                          <m:dPr>
                            <m:ctrlPr>
                              <a:rPr lang="en-US" altLang="zh-CN" sz="1800" b="0" i="1">
                                <a:latin typeface="Cambria Math" panose="02040503050406030204" pitchFamily="18" charset="0"/>
                              </a:rPr>
                            </m:ctrlPr>
                          </m:dPr>
                          <m:e>
                            <m:r>
                              <a:rPr lang="en-US" altLang="zh-CN" sz="1800" b="0" i="1">
                                <a:latin typeface="Cambria Math" panose="02040503050406030204" pitchFamily="18" charset="0"/>
                              </a:rPr>
                              <m:t>𝑡</m:t>
                            </m:r>
                          </m:e>
                        </m:d>
                      </m:sup>
                    </m:sSubSup>
                    <m:r>
                      <a:rPr lang="en-US" altLang="zh-CN" sz="1800" b="0" i="1">
                        <a:latin typeface="Cambria Math" panose="02040503050406030204" pitchFamily="18" charset="0"/>
                      </a:rPr>
                      <m:t>, ⋯,</m:t>
                    </m:r>
                    <m:sSubSup>
                      <m:sSubSupPr>
                        <m:ctrlPr>
                          <a:rPr lang="en-US" altLang="zh-CN" sz="1800" b="0" i="1">
                            <a:latin typeface="Cambria Math" panose="02040503050406030204" pitchFamily="18" charset="0"/>
                          </a:rPr>
                        </m:ctrlPr>
                      </m:sSubSupPr>
                      <m:e>
                        <m:r>
                          <a:rPr lang="en-US" altLang="zh-CN" sz="1800" b="0" i="1">
                            <a:latin typeface="Cambria Math" panose="02040503050406030204" pitchFamily="18" charset="0"/>
                          </a:rPr>
                          <m:t>𝑥</m:t>
                        </m:r>
                      </m:e>
                      <m:sub>
                        <m:r>
                          <a:rPr lang="en-US" altLang="zh-CN" sz="1800" b="0" i="1">
                            <a:latin typeface="Cambria Math" panose="02040503050406030204" pitchFamily="18" charset="0"/>
                          </a:rPr>
                          <m:t>𝑛</m:t>
                        </m:r>
                      </m:sub>
                      <m:sup>
                        <m:d>
                          <m:dPr>
                            <m:ctrlPr>
                              <a:rPr lang="en-US" altLang="zh-CN" sz="1800" b="0" i="1">
                                <a:latin typeface="Cambria Math" panose="02040503050406030204" pitchFamily="18" charset="0"/>
                              </a:rPr>
                            </m:ctrlPr>
                          </m:dPr>
                          <m:e>
                            <m:r>
                              <a:rPr lang="en-US" altLang="zh-CN" sz="1800" b="0" i="1">
                                <a:latin typeface="Cambria Math" panose="02040503050406030204" pitchFamily="18" charset="0"/>
                              </a:rPr>
                              <m:t>𝑡</m:t>
                            </m:r>
                          </m:e>
                        </m:d>
                      </m:sup>
                    </m:sSubSup>
                    <m:r>
                      <a:rPr lang="en-US" altLang="zh-CN" sz="1800" b="0" i="1" smtClean="0">
                        <a:latin typeface="Cambria Math" panose="02040503050406030204" pitchFamily="18" charset="0"/>
                      </a:rPr>
                      <m:t>)</m:t>
                    </m:r>
                  </m:oMath>
                </a14:m>
                <a:endParaRPr lang="en-US" altLang="zh-CN" sz="1800" b="0" dirty="0">
                  <a:solidFill>
                    <a:schemeClr val="tx1"/>
                  </a:solidFill>
                </a:endParaRPr>
              </a:p>
              <a:p>
                <a:pPr lvl="1"/>
                <a:r>
                  <a:rPr lang="zh-CN" altLang="en-US" sz="1800" b="0" dirty="0">
                    <a:solidFill>
                      <a:schemeClr val="tx1"/>
                    </a:solidFill>
                  </a:rPr>
                  <a:t>则</a:t>
                </a:r>
                <a14:m>
                  <m:oMath xmlns:m="http://schemas.openxmlformats.org/officeDocument/2006/math">
                    <m:d>
                      <m:dPr>
                        <m:ctrlPr>
                          <a:rPr lang="en-US" altLang="zh-CN" sz="1800" b="0" i="1" dirty="0" smtClean="0">
                            <a:solidFill>
                              <a:schemeClr val="tx1"/>
                            </a:solidFill>
                            <a:latin typeface="Cambria Math" panose="02040503050406030204" pitchFamily="18" charset="0"/>
                          </a:rPr>
                        </m:ctrlPr>
                      </m:dPr>
                      <m:e>
                        <m:r>
                          <a:rPr lang="en-US" altLang="zh-CN" sz="1800" b="0" i="1" dirty="0" smtClean="0">
                            <a:solidFill>
                              <a:schemeClr val="tx1"/>
                            </a:solidFill>
                            <a:latin typeface="Cambria Math" panose="02040503050406030204" pitchFamily="18" charset="0"/>
                          </a:rPr>
                          <m:t>𝑝</m:t>
                        </m:r>
                        <m:d>
                          <m:dPr>
                            <m:ctrlPr>
                              <a:rPr lang="en-US" altLang="zh-CN" sz="1800" b="0" i="1" dirty="0" smtClean="0">
                                <a:solidFill>
                                  <a:schemeClr val="tx1"/>
                                </a:solidFill>
                                <a:latin typeface="Cambria Math" panose="02040503050406030204" pitchFamily="18" charset="0"/>
                              </a:rPr>
                            </m:ctrlPr>
                          </m:dPr>
                          <m:e>
                            <m:sSup>
                              <m:sSupPr>
                                <m:ctrlPr>
                                  <a:rPr lang="en-US" altLang="zh-CN" sz="1800" b="0" i="1" dirty="0" smtClean="0">
                                    <a:solidFill>
                                      <a:schemeClr val="tx1"/>
                                    </a:solidFill>
                                    <a:latin typeface="Cambria Math" panose="02040503050406030204" pitchFamily="18" charset="0"/>
                                  </a:rPr>
                                </m:ctrlPr>
                              </m:sSupPr>
                              <m:e>
                                <m:r>
                                  <a:rPr lang="en-US" altLang="zh-CN" sz="1800" b="0" i="1" dirty="0" smtClean="0">
                                    <a:solidFill>
                                      <a:schemeClr val="tx1"/>
                                    </a:solidFill>
                                    <a:latin typeface="Cambria Math" panose="02040503050406030204" pitchFamily="18" charset="0"/>
                                  </a:rPr>
                                  <m:t>𝑥</m:t>
                                </m:r>
                              </m:e>
                              <m:sup>
                                <m:d>
                                  <m:dPr>
                                    <m:ctrlPr>
                                      <a:rPr lang="en-US" altLang="zh-CN" sz="1800" b="0" i="1" dirty="0" smtClean="0">
                                        <a:solidFill>
                                          <a:schemeClr val="tx1"/>
                                        </a:solidFill>
                                        <a:latin typeface="Cambria Math" panose="02040503050406030204" pitchFamily="18" charset="0"/>
                                      </a:rPr>
                                    </m:ctrlPr>
                                  </m:dPr>
                                  <m:e>
                                    <m:r>
                                      <a:rPr lang="en-US" altLang="zh-CN" sz="1800" b="0" i="1" dirty="0" smtClean="0">
                                        <a:solidFill>
                                          <a:schemeClr val="tx1"/>
                                        </a:solidFill>
                                        <a:latin typeface="Cambria Math" panose="02040503050406030204" pitchFamily="18" charset="0"/>
                                      </a:rPr>
                                      <m:t>𝑡</m:t>
                                    </m:r>
                                  </m:e>
                                </m:d>
                              </m:sup>
                            </m:sSup>
                            <m:r>
                              <a:rPr lang="en-US" altLang="zh-CN" sz="1800" b="0" i="1" dirty="0" smtClean="0">
                                <a:solidFill>
                                  <a:schemeClr val="tx1"/>
                                </a:solidFill>
                                <a:latin typeface="Cambria Math" panose="02040503050406030204" pitchFamily="18" charset="0"/>
                              </a:rPr>
                              <m:t>,</m:t>
                            </m:r>
                            <m:sSup>
                              <m:sSupPr>
                                <m:ctrlPr>
                                  <a:rPr lang="en-US" altLang="zh-CN" sz="1800" b="0" i="1" dirty="0" smtClean="0">
                                    <a:solidFill>
                                      <a:schemeClr val="tx1"/>
                                    </a:solidFill>
                                    <a:latin typeface="Cambria Math" panose="02040503050406030204" pitchFamily="18" charset="0"/>
                                  </a:rPr>
                                </m:ctrlPr>
                              </m:sSupPr>
                              <m:e>
                                <m:r>
                                  <a:rPr lang="en-US" altLang="zh-CN" sz="1800" b="0" i="1" dirty="0" smtClean="0">
                                    <a:solidFill>
                                      <a:schemeClr val="tx1"/>
                                    </a:solidFill>
                                    <a:latin typeface="Cambria Math" panose="02040503050406030204" pitchFamily="18" charset="0"/>
                                  </a:rPr>
                                  <m:t>𝑥</m:t>
                                </m:r>
                              </m:e>
                              <m:sup>
                                <m:d>
                                  <m:dPr>
                                    <m:ctrlPr>
                                      <a:rPr lang="en-US" altLang="zh-CN" sz="1800" b="0" i="1" dirty="0" smtClean="0">
                                        <a:solidFill>
                                          <a:schemeClr val="tx1"/>
                                        </a:solidFill>
                                        <a:latin typeface="Cambria Math" panose="02040503050406030204" pitchFamily="18" charset="0"/>
                                      </a:rPr>
                                    </m:ctrlPr>
                                  </m:dPr>
                                  <m:e>
                                    <m:r>
                                      <a:rPr lang="en-US" altLang="zh-CN" sz="1800" b="0" i="1" dirty="0" smtClean="0">
                                        <a:solidFill>
                                          <a:schemeClr val="tx1"/>
                                        </a:solidFill>
                                        <a:latin typeface="Cambria Math" panose="02040503050406030204" pitchFamily="18" charset="0"/>
                                      </a:rPr>
                                      <m:t>𝑡</m:t>
                                    </m:r>
                                    <m:r>
                                      <a:rPr lang="en-US" altLang="zh-CN" sz="1800" b="0" i="1" dirty="0" smtClean="0">
                                        <a:solidFill>
                                          <a:schemeClr val="tx1"/>
                                        </a:solidFill>
                                        <a:latin typeface="Cambria Math" panose="02040503050406030204" pitchFamily="18" charset="0"/>
                                      </a:rPr>
                                      <m:t>+1</m:t>
                                    </m:r>
                                  </m:e>
                                </m:d>
                              </m:sup>
                            </m:sSup>
                          </m:e>
                        </m:d>
                      </m:e>
                    </m:d>
                  </m:oMath>
                </a14:m>
                <a:r>
                  <a:rPr lang="zh-CN" altLang="en-US" sz="1800" b="0" dirty="0">
                    <a:solidFill>
                      <a:schemeClr val="tx1"/>
                    </a:solidFill>
                  </a:rPr>
                  <a:t>是一个概率转移矩阵，以</a:t>
                </a:r>
                <a14:m>
                  <m:oMath xmlns:m="http://schemas.openxmlformats.org/officeDocument/2006/math">
                    <m:r>
                      <a:rPr lang="en-US" altLang="zh-CN" sz="1800" b="0" i="1" smtClean="0">
                        <a:solidFill>
                          <a:schemeClr val="tx1"/>
                        </a:solidFill>
                        <a:latin typeface="Cambria Math" panose="02040503050406030204" pitchFamily="18" charset="0"/>
                      </a:rPr>
                      <m:t>𝜋</m:t>
                    </m:r>
                  </m:oMath>
                </a14:m>
                <a:r>
                  <a:rPr lang="zh-CN" altLang="en-US" sz="1800" b="0" dirty="0">
                    <a:solidFill>
                      <a:schemeClr val="tx1"/>
                    </a:solidFill>
                  </a:rPr>
                  <a:t>为平稳分布</a:t>
                </a:r>
                <a:endParaRPr lang="en-US" altLang="zh-CN" sz="1800" b="0" dirty="0">
                  <a:solidFill>
                    <a:schemeClr val="tx1"/>
                  </a:solidFill>
                  <a:ea typeface="+mj-ea"/>
                </a:endParaRPr>
              </a:p>
              <a:p>
                <a:pPr marL="880745" lvl="2" indent="0">
                  <a:buNone/>
                </a:pPr>
                <a:endParaRPr lang="en-US" altLang="zh-CN" sz="1100" dirty="0">
                  <a:solidFill>
                    <a:srgbClr val="FF0000"/>
                  </a:solidFill>
                </a:endParaRPr>
              </a:p>
              <a:p>
                <a:endParaRPr lang="zh-CN" altLang="en-US" sz="1600"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1">
                <a:blip r:embed="rId2"/>
                <a:stretch>
                  <a:fillRect l="-595" t="-759" b="-6399"/>
                </a:stretch>
              </a:blipFill>
            </p:spPr>
            <p:txBody>
              <a:bodyPr/>
              <a:lstStyle/>
              <a:p>
                <a:r>
                  <a:rPr lang="zh-CN" altLang="en-US">
                    <a:noFill/>
                  </a:rPr>
                  <a:t> </a:t>
                </a:r>
                <a:endParaRPr lang="zh-CN" altLang="en-US">
                  <a:noFill/>
                </a:endParaRPr>
              </a:p>
            </p:txBody>
          </p:sp>
        </mc:Fallback>
      </mc:AlternateContent>
    </p:spTree>
  </p:cSld>
  <p:clrMapOvr>
    <a:masterClrMapping/>
  </p:clrMapOvr>
  <p:transition spd="med">
    <p:random/>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2MCMC</a:t>
            </a:r>
            <a:r>
              <a:rPr lang="zh-CN" altLang="en-US" dirty="0"/>
              <a:t>随机数仿真</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en-US" altLang="zh-CN" sz="1800" dirty="0"/>
                  <a:t>MCMC</a:t>
                </a:r>
                <a:r>
                  <a:rPr lang="zh-CN" altLang="en-US" sz="1800" dirty="0"/>
                  <a:t>随机数仿真</a:t>
                </a:r>
                <a:endParaRPr lang="en-US" altLang="zh-CN" sz="1800" dirty="0"/>
              </a:p>
              <a:p>
                <a:pPr lvl="1"/>
                <a:r>
                  <a:rPr lang="en-US" altLang="zh-CN" sz="1800" dirty="0"/>
                  <a:t>Gibbs</a:t>
                </a:r>
                <a:r>
                  <a:rPr lang="zh-CN" altLang="en-US" sz="1800" dirty="0"/>
                  <a:t>抽样是一种专门处理多维目标分布的工具，目标仍然是构造一条马氏链其平稳分布（或某个边缘分布）等于目标分布，</a:t>
                </a:r>
                <a:r>
                  <a:rPr lang="en-US" altLang="zh-CN" sz="1800" dirty="0"/>
                  <a:t>Gibbs</a:t>
                </a:r>
                <a:r>
                  <a:rPr lang="zh-CN" altLang="en-US" sz="1800" dirty="0"/>
                  <a:t>抽样通过由</a:t>
                </a:r>
                <a14:m>
                  <m:oMath xmlns:m="http://schemas.openxmlformats.org/officeDocument/2006/math">
                    <m:r>
                      <a:rPr lang="en-US" altLang="zh-CN" sz="1800" b="1" i="1" smtClean="0">
                        <a:latin typeface="Cambria Math" panose="02040503050406030204" pitchFamily="18" charset="0"/>
                      </a:rPr>
                      <m:t>𝒇</m:t>
                    </m:r>
                  </m:oMath>
                </a14:m>
                <a:r>
                  <a:rPr lang="zh-CN" altLang="en-US" sz="1800" dirty="0"/>
                  <a:t>的边缘分布序贯抽样来达到上述目标，而这些边缘分布的显式表达式通常可以得到。</a:t>
                </a:r>
                <a:endParaRPr lang="en-US" altLang="zh-CN" sz="1800" dirty="0"/>
              </a:p>
              <a:p>
                <a:r>
                  <a:rPr lang="en-US" altLang="zh-CN" sz="1800" dirty="0"/>
                  <a:t>Gibbs</a:t>
                </a:r>
                <a:r>
                  <a:rPr lang="zh-CN" altLang="en-US" sz="1800" dirty="0"/>
                  <a:t>采样法</a:t>
                </a:r>
                <a:endParaRPr lang="en-US" altLang="zh-CN" sz="1800" dirty="0"/>
              </a:p>
              <a:p>
                <a:pPr lvl="1"/>
                <a:r>
                  <a:rPr lang="zh-CN" altLang="en-US" sz="1800" b="0" dirty="0"/>
                  <a:t>构造马尔科夫链的方法如下</a:t>
                </a:r>
                <a:endParaRPr lang="en-US" altLang="zh-CN" sz="1800" b="0" dirty="0"/>
              </a:p>
              <a:p>
                <a:pPr lvl="2"/>
                <a:r>
                  <a:rPr lang="en-US" altLang="zh-CN" sz="1800" b="0" dirty="0"/>
                  <a:t>Step1.</a:t>
                </a:r>
                <a:r>
                  <a:rPr lang="zh-CN" altLang="en-US" sz="1800" b="0" dirty="0"/>
                  <a:t>先得到服从分布</a:t>
                </a:r>
                <a14:m>
                  <m:oMath xmlns:m="http://schemas.openxmlformats.org/officeDocument/2006/math">
                    <m:r>
                      <a:rPr lang="en-US" altLang="zh-CN" sz="1800" b="0" i="1" smtClean="0">
                        <a:latin typeface="Cambria Math" panose="02040503050406030204" pitchFamily="18" charset="0"/>
                      </a:rPr>
                      <m:t>𝜋</m:t>
                    </m:r>
                    <m:r>
                      <a:rPr lang="en-US" altLang="zh-CN" sz="1800" b="0" i="1" smtClean="0">
                        <a:latin typeface="Cambria Math" panose="02040503050406030204" pitchFamily="18" charset="0"/>
                      </a:rPr>
                      <m:t>(</m:t>
                    </m:r>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𝑥</m:t>
                        </m:r>
                      </m:e>
                      <m:sub>
                        <m:r>
                          <a:rPr lang="en-US" altLang="zh-CN" sz="1800" b="0" i="1" smtClean="0">
                            <a:latin typeface="Cambria Math" panose="02040503050406030204" pitchFamily="18" charset="0"/>
                          </a:rPr>
                          <m:t>1</m:t>
                        </m:r>
                      </m:sub>
                    </m:sSub>
                    <m:r>
                      <m:rPr>
                        <m:lit/>
                      </m:rPr>
                      <a:rPr lang="en-US" altLang="zh-CN" sz="1800" b="0" i="1" smtClean="0">
                        <a:latin typeface="Cambria Math" panose="02040503050406030204" pitchFamily="18" charset="0"/>
                      </a:rPr>
                      <m:t>|</m:t>
                    </m:r>
                    <m:sSubSup>
                      <m:sSubSupPr>
                        <m:ctrlPr>
                          <a:rPr lang="en-US" altLang="zh-CN" sz="1800" b="0" i="1">
                            <a:latin typeface="Cambria Math" panose="02040503050406030204" pitchFamily="18" charset="0"/>
                          </a:rPr>
                        </m:ctrlPr>
                      </m:sSubSupPr>
                      <m:e>
                        <m:r>
                          <a:rPr lang="en-US" altLang="zh-CN" sz="1800" b="0" i="1">
                            <a:latin typeface="Cambria Math" panose="02040503050406030204" pitchFamily="18" charset="0"/>
                          </a:rPr>
                          <m:t>𝑥</m:t>
                        </m:r>
                      </m:e>
                      <m:sub>
                        <m:r>
                          <a:rPr lang="en-US" altLang="zh-CN" sz="1800" b="0" i="1">
                            <a:latin typeface="Cambria Math" panose="02040503050406030204" pitchFamily="18" charset="0"/>
                          </a:rPr>
                          <m:t>1</m:t>
                        </m:r>
                      </m:sub>
                      <m:sup>
                        <m:d>
                          <m:dPr>
                            <m:ctrlPr>
                              <a:rPr lang="en-US" altLang="zh-CN" sz="1800" b="0" i="1">
                                <a:latin typeface="Cambria Math" panose="02040503050406030204" pitchFamily="18" charset="0"/>
                              </a:rPr>
                            </m:ctrlPr>
                          </m:dPr>
                          <m:e>
                            <m:r>
                              <a:rPr lang="en-US" altLang="zh-CN" sz="1800" b="0" i="1">
                                <a:latin typeface="Cambria Math" panose="02040503050406030204" pitchFamily="18" charset="0"/>
                              </a:rPr>
                              <m:t>𝑡</m:t>
                            </m:r>
                          </m:e>
                        </m:d>
                      </m:sup>
                    </m:sSubSup>
                    <m:r>
                      <a:rPr lang="en-US" altLang="zh-CN" sz="1800" b="0" i="1">
                        <a:latin typeface="Cambria Math" panose="02040503050406030204" pitchFamily="18" charset="0"/>
                      </a:rPr>
                      <m:t>,</m:t>
                    </m:r>
                    <m:r>
                      <m:rPr>
                        <m:nor/>
                      </m:rPr>
                      <a:rPr lang="en-US" altLang="zh-CN" sz="1800" b="0" dirty="0"/>
                      <m:t> </m:t>
                    </m:r>
                    <m:sSubSup>
                      <m:sSubSupPr>
                        <m:ctrlPr>
                          <a:rPr lang="en-US" altLang="zh-CN" sz="1800" b="0" i="1">
                            <a:latin typeface="Cambria Math" panose="02040503050406030204" pitchFamily="18" charset="0"/>
                          </a:rPr>
                        </m:ctrlPr>
                      </m:sSubSupPr>
                      <m:e>
                        <m:r>
                          <a:rPr lang="en-US" altLang="zh-CN" sz="1800" b="0" i="1">
                            <a:latin typeface="Cambria Math" panose="02040503050406030204" pitchFamily="18" charset="0"/>
                          </a:rPr>
                          <m:t>𝑥</m:t>
                        </m:r>
                      </m:e>
                      <m:sub>
                        <m:r>
                          <a:rPr lang="en-US" altLang="zh-CN" sz="1800" b="0" i="1">
                            <a:latin typeface="Cambria Math" panose="02040503050406030204" pitchFamily="18" charset="0"/>
                          </a:rPr>
                          <m:t>2</m:t>
                        </m:r>
                      </m:sub>
                      <m:sup>
                        <m:d>
                          <m:dPr>
                            <m:ctrlPr>
                              <a:rPr lang="en-US" altLang="zh-CN" sz="1800" b="0" i="1">
                                <a:latin typeface="Cambria Math" panose="02040503050406030204" pitchFamily="18" charset="0"/>
                              </a:rPr>
                            </m:ctrlPr>
                          </m:dPr>
                          <m:e>
                            <m:r>
                              <a:rPr lang="en-US" altLang="zh-CN" sz="1800" b="0" i="1">
                                <a:latin typeface="Cambria Math" panose="02040503050406030204" pitchFamily="18" charset="0"/>
                              </a:rPr>
                              <m:t>𝑡</m:t>
                            </m:r>
                          </m:e>
                        </m:d>
                      </m:sup>
                    </m:sSubSup>
                    <m:r>
                      <a:rPr lang="en-US" altLang="zh-CN" sz="1800" b="0">
                        <a:latin typeface="Cambria Math" panose="02040503050406030204" pitchFamily="18" charset="0"/>
                      </a:rPr>
                      <m:t>,</m:t>
                    </m:r>
                    <m:r>
                      <a:rPr lang="en-US" altLang="zh-CN" sz="1800" b="0" i="1">
                        <a:latin typeface="Cambria Math" panose="02040503050406030204" pitchFamily="18" charset="0"/>
                      </a:rPr>
                      <m:t>⋯,</m:t>
                    </m:r>
                    <m:sSubSup>
                      <m:sSubSupPr>
                        <m:ctrlPr>
                          <a:rPr lang="en-US" altLang="zh-CN" sz="1800" b="0" i="1">
                            <a:latin typeface="Cambria Math" panose="02040503050406030204" pitchFamily="18" charset="0"/>
                          </a:rPr>
                        </m:ctrlPr>
                      </m:sSubSupPr>
                      <m:e>
                        <m:r>
                          <a:rPr lang="en-US" altLang="zh-CN" sz="1800" b="0" i="1">
                            <a:latin typeface="Cambria Math" panose="02040503050406030204" pitchFamily="18" charset="0"/>
                          </a:rPr>
                          <m:t>𝑥</m:t>
                        </m:r>
                      </m:e>
                      <m:sub>
                        <m:r>
                          <a:rPr lang="en-US" altLang="zh-CN" sz="1800" b="0" i="1">
                            <a:latin typeface="Cambria Math" panose="02040503050406030204" pitchFamily="18" charset="0"/>
                          </a:rPr>
                          <m:t>𝑛</m:t>
                        </m:r>
                      </m:sub>
                      <m:sup>
                        <m:d>
                          <m:dPr>
                            <m:ctrlPr>
                              <a:rPr lang="en-US" altLang="zh-CN" sz="1800" b="0" i="1">
                                <a:latin typeface="Cambria Math" panose="02040503050406030204" pitchFamily="18" charset="0"/>
                              </a:rPr>
                            </m:ctrlPr>
                          </m:dPr>
                          <m:e>
                            <m:r>
                              <a:rPr lang="en-US" altLang="zh-CN" sz="1800" b="0" i="1">
                                <a:latin typeface="Cambria Math" panose="02040503050406030204" pitchFamily="18" charset="0"/>
                              </a:rPr>
                              <m:t>𝑡</m:t>
                            </m:r>
                          </m:e>
                        </m:d>
                      </m:sup>
                    </m:sSubSup>
                  </m:oMath>
                </a14:m>
                <a:r>
                  <a:rPr lang="en-US" altLang="zh-CN" sz="1800" b="0" dirty="0"/>
                  <a:t>) </a:t>
                </a:r>
                <a:r>
                  <a:rPr lang="zh-CN" altLang="en-US" sz="1800" b="0" dirty="0"/>
                  <a:t>的随机变量的一个样本</a:t>
                </a:r>
                <a14:m>
                  <m:oMath xmlns:m="http://schemas.openxmlformats.org/officeDocument/2006/math">
                    <m:sSubSup>
                      <m:sSubSupPr>
                        <m:ctrlPr>
                          <a:rPr lang="en-US" altLang="zh-CN" sz="1800" b="0" i="1" smtClean="0">
                            <a:latin typeface="Cambria Math" panose="02040503050406030204" pitchFamily="18" charset="0"/>
                          </a:rPr>
                        </m:ctrlPr>
                      </m:sSubSupPr>
                      <m:e>
                        <m:r>
                          <a:rPr lang="en-US" altLang="zh-CN" sz="1800" b="0" i="1" smtClean="0">
                            <a:latin typeface="Cambria Math" panose="02040503050406030204" pitchFamily="18" charset="0"/>
                          </a:rPr>
                          <m:t>𝑥</m:t>
                        </m:r>
                      </m:e>
                      <m:sub>
                        <m:r>
                          <a:rPr lang="en-US" altLang="zh-CN" sz="1800" b="0" i="1" smtClean="0">
                            <a:latin typeface="Cambria Math" panose="02040503050406030204" pitchFamily="18" charset="0"/>
                          </a:rPr>
                          <m:t>1</m:t>
                        </m:r>
                      </m:sub>
                      <m:sup>
                        <m:d>
                          <m:dPr>
                            <m:ctrlPr>
                              <a:rPr lang="en-US" altLang="zh-CN" sz="1800" b="0" i="1" smtClean="0">
                                <a:latin typeface="Cambria Math" panose="02040503050406030204" pitchFamily="18" charset="0"/>
                              </a:rPr>
                            </m:ctrlPr>
                          </m:dPr>
                          <m:e>
                            <m:r>
                              <a:rPr lang="en-US" altLang="zh-CN" sz="1800" b="0" i="1" smtClean="0">
                                <a:latin typeface="Cambria Math" panose="02040503050406030204" pitchFamily="18" charset="0"/>
                              </a:rPr>
                              <m:t>𝑡</m:t>
                            </m:r>
                            <m:r>
                              <a:rPr lang="en-US" altLang="zh-CN" sz="1800" b="0" i="1" smtClean="0">
                                <a:latin typeface="Cambria Math" panose="02040503050406030204" pitchFamily="18" charset="0"/>
                              </a:rPr>
                              <m:t>+1</m:t>
                            </m:r>
                          </m:e>
                        </m:d>
                      </m:sup>
                    </m:sSubSup>
                  </m:oMath>
                </a14:m>
                <a:r>
                  <a:rPr lang="en-US" altLang="zh-CN" sz="1800" b="0" dirty="0"/>
                  <a:t>(</a:t>
                </a:r>
                <a:r>
                  <a:rPr lang="zh-CN" altLang="en-US" sz="1800" b="0" dirty="0"/>
                  <a:t>可用</a:t>
                </a:r>
                <a:r>
                  <a:rPr lang="zh-CN" altLang="en-US" sz="1800" dirty="0">
                    <a:solidFill>
                      <a:srgbClr val="3333CC"/>
                    </a:solidFill>
                  </a:rPr>
                  <a:t>筛选法</a:t>
                </a:r>
                <a:r>
                  <a:rPr lang="zh-CN" altLang="en-US" sz="1800" b="0" dirty="0"/>
                  <a:t>抽取，因为</a:t>
                </a:r>
                <a14:m>
                  <m:oMath xmlns:m="http://schemas.openxmlformats.org/officeDocument/2006/math">
                    <m:r>
                      <a:rPr lang="en-US" altLang="zh-CN" sz="1800" b="0" i="1">
                        <a:latin typeface="Cambria Math" panose="02040503050406030204" pitchFamily="18" charset="0"/>
                      </a:rPr>
                      <m:t>𝜋</m:t>
                    </m:r>
                    <m:d>
                      <m:dPr>
                        <m:ctrlPr>
                          <a:rPr lang="en-US" altLang="zh-CN" sz="1800" b="0" i="1">
                            <a:latin typeface="Cambria Math" panose="02040503050406030204" pitchFamily="18" charset="0"/>
                          </a:rPr>
                        </m:ctrlPr>
                      </m:dPr>
                      <m:e>
                        <m:sSub>
                          <m:sSubPr>
                            <m:ctrlPr>
                              <a:rPr lang="en-US" altLang="zh-CN" sz="1800" b="0" i="1">
                                <a:latin typeface="Cambria Math" panose="02040503050406030204" pitchFamily="18" charset="0"/>
                              </a:rPr>
                            </m:ctrlPr>
                          </m:sSubPr>
                          <m:e>
                            <m:r>
                              <a:rPr lang="en-US" altLang="zh-CN" sz="1800" b="0" i="1">
                                <a:latin typeface="Cambria Math" panose="02040503050406030204" pitchFamily="18" charset="0"/>
                              </a:rPr>
                              <m:t>𝑥</m:t>
                            </m:r>
                          </m:e>
                          <m:sub>
                            <m:r>
                              <a:rPr lang="en-US" altLang="zh-CN" sz="1800" b="0" i="1">
                                <a:latin typeface="Cambria Math" panose="02040503050406030204" pitchFamily="18" charset="0"/>
                              </a:rPr>
                              <m:t>1</m:t>
                            </m:r>
                          </m:sub>
                        </m:sSub>
                        <m:r>
                          <m:rPr>
                            <m:lit/>
                          </m:rPr>
                          <a:rPr lang="en-US" altLang="zh-CN" sz="1800" b="0" i="1">
                            <a:latin typeface="Cambria Math" panose="02040503050406030204" pitchFamily="18" charset="0"/>
                          </a:rPr>
                          <m:t>|</m:t>
                        </m:r>
                        <m:sSubSup>
                          <m:sSubSupPr>
                            <m:ctrlPr>
                              <a:rPr lang="en-US" altLang="zh-CN" sz="1800" b="0" i="1">
                                <a:latin typeface="Cambria Math" panose="02040503050406030204" pitchFamily="18" charset="0"/>
                              </a:rPr>
                            </m:ctrlPr>
                          </m:sSubSupPr>
                          <m:e>
                            <m:r>
                              <a:rPr lang="en-US" altLang="zh-CN" sz="1800" b="0" i="1">
                                <a:latin typeface="Cambria Math" panose="02040503050406030204" pitchFamily="18" charset="0"/>
                              </a:rPr>
                              <m:t>𝑥</m:t>
                            </m:r>
                          </m:e>
                          <m:sub>
                            <m:r>
                              <a:rPr lang="en-US" altLang="zh-CN" sz="1800" b="0" i="1">
                                <a:latin typeface="Cambria Math" panose="02040503050406030204" pitchFamily="18" charset="0"/>
                              </a:rPr>
                              <m:t>1</m:t>
                            </m:r>
                          </m:sub>
                          <m:sup>
                            <m:d>
                              <m:dPr>
                                <m:ctrlPr>
                                  <a:rPr lang="en-US" altLang="zh-CN" sz="1800" b="0" i="1">
                                    <a:latin typeface="Cambria Math" panose="02040503050406030204" pitchFamily="18" charset="0"/>
                                  </a:rPr>
                                </m:ctrlPr>
                              </m:dPr>
                              <m:e>
                                <m:r>
                                  <a:rPr lang="en-US" altLang="zh-CN" sz="1800" b="0" i="1">
                                    <a:latin typeface="Cambria Math" panose="02040503050406030204" pitchFamily="18" charset="0"/>
                                  </a:rPr>
                                  <m:t>𝑡</m:t>
                                </m:r>
                              </m:e>
                            </m:d>
                          </m:sup>
                        </m:sSubSup>
                        <m:r>
                          <a:rPr lang="en-US" altLang="zh-CN" sz="1800" b="0" i="1">
                            <a:latin typeface="Cambria Math" panose="02040503050406030204" pitchFamily="18" charset="0"/>
                          </a:rPr>
                          <m:t>,</m:t>
                        </m:r>
                        <m:r>
                          <m:rPr>
                            <m:nor/>
                          </m:rPr>
                          <a:rPr lang="en-US" altLang="zh-CN" sz="1800" b="0" dirty="0"/>
                          <m:t> </m:t>
                        </m:r>
                        <m:sSubSup>
                          <m:sSubSupPr>
                            <m:ctrlPr>
                              <a:rPr lang="en-US" altLang="zh-CN" sz="1800" b="0" i="1">
                                <a:latin typeface="Cambria Math" panose="02040503050406030204" pitchFamily="18" charset="0"/>
                              </a:rPr>
                            </m:ctrlPr>
                          </m:sSubSupPr>
                          <m:e>
                            <m:r>
                              <a:rPr lang="en-US" altLang="zh-CN" sz="1800" b="0" i="1">
                                <a:latin typeface="Cambria Math" panose="02040503050406030204" pitchFamily="18" charset="0"/>
                              </a:rPr>
                              <m:t>𝑥</m:t>
                            </m:r>
                          </m:e>
                          <m:sub>
                            <m:r>
                              <a:rPr lang="en-US" altLang="zh-CN" sz="1800" b="0" i="1">
                                <a:latin typeface="Cambria Math" panose="02040503050406030204" pitchFamily="18" charset="0"/>
                              </a:rPr>
                              <m:t>2</m:t>
                            </m:r>
                          </m:sub>
                          <m:sup>
                            <m:d>
                              <m:dPr>
                                <m:ctrlPr>
                                  <a:rPr lang="en-US" altLang="zh-CN" sz="1800" b="0" i="1">
                                    <a:latin typeface="Cambria Math" panose="02040503050406030204" pitchFamily="18" charset="0"/>
                                  </a:rPr>
                                </m:ctrlPr>
                              </m:dPr>
                              <m:e>
                                <m:r>
                                  <a:rPr lang="en-US" altLang="zh-CN" sz="1800" b="0" i="1">
                                    <a:latin typeface="Cambria Math" panose="02040503050406030204" pitchFamily="18" charset="0"/>
                                  </a:rPr>
                                  <m:t>𝑡</m:t>
                                </m:r>
                              </m:e>
                            </m:d>
                          </m:sup>
                        </m:sSubSup>
                        <m:r>
                          <a:rPr lang="en-US" altLang="zh-CN" sz="1800" b="0">
                            <a:latin typeface="Cambria Math" panose="02040503050406030204" pitchFamily="18" charset="0"/>
                          </a:rPr>
                          <m:t>,</m:t>
                        </m:r>
                        <m:r>
                          <a:rPr lang="en-US" altLang="zh-CN" sz="1800" b="0" i="1">
                            <a:latin typeface="Cambria Math" panose="02040503050406030204" pitchFamily="18" charset="0"/>
                          </a:rPr>
                          <m:t>⋯,</m:t>
                        </m:r>
                        <m:sSubSup>
                          <m:sSubSupPr>
                            <m:ctrlPr>
                              <a:rPr lang="en-US" altLang="zh-CN" sz="1800" b="0" i="1">
                                <a:latin typeface="Cambria Math" panose="02040503050406030204" pitchFamily="18" charset="0"/>
                              </a:rPr>
                            </m:ctrlPr>
                          </m:sSubSupPr>
                          <m:e>
                            <m:r>
                              <a:rPr lang="en-US" altLang="zh-CN" sz="1800" b="0" i="1">
                                <a:latin typeface="Cambria Math" panose="02040503050406030204" pitchFamily="18" charset="0"/>
                              </a:rPr>
                              <m:t>𝑥</m:t>
                            </m:r>
                          </m:e>
                          <m:sub>
                            <m:r>
                              <a:rPr lang="en-US" altLang="zh-CN" sz="1800" b="0" i="1">
                                <a:latin typeface="Cambria Math" panose="02040503050406030204" pitchFamily="18" charset="0"/>
                              </a:rPr>
                              <m:t>𝑛</m:t>
                            </m:r>
                          </m:sub>
                          <m:sup>
                            <m:d>
                              <m:dPr>
                                <m:ctrlPr>
                                  <a:rPr lang="en-US" altLang="zh-CN" sz="1800" b="0" i="1">
                                    <a:latin typeface="Cambria Math" panose="02040503050406030204" pitchFamily="18" charset="0"/>
                                  </a:rPr>
                                </m:ctrlPr>
                              </m:dPr>
                              <m:e>
                                <m:r>
                                  <a:rPr lang="en-US" altLang="zh-CN" sz="1800" b="0" i="1">
                                    <a:latin typeface="Cambria Math" panose="02040503050406030204" pitchFamily="18" charset="0"/>
                                  </a:rPr>
                                  <m:t>𝑡</m:t>
                                </m:r>
                              </m:e>
                            </m:d>
                          </m:sup>
                        </m:sSubSup>
                      </m:e>
                    </m:d>
                    <m:r>
                      <a:rPr lang="en-US" altLang="zh-CN" sz="1800" b="0" i="1" smtClean="0">
                        <a:latin typeface="Cambria Math" panose="02040503050406030204" pitchFamily="18" charset="0"/>
                      </a:rPr>
                      <m:t>=</m:t>
                    </m:r>
                    <m:f>
                      <m:fPr>
                        <m:ctrlPr>
                          <a:rPr lang="en-US" altLang="zh-CN" sz="1800" b="0" i="1" smtClean="0">
                            <a:latin typeface="Cambria Math" panose="02040503050406030204" pitchFamily="18" charset="0"/>
                          </a:rPr>
                        </m:ctrlPr>
                      </m:fPr>
                      <m:num>
                        <m:r>
                          <a:rPr lang="en-US" altLang="zh-CN" sz="1800" b="0" i="1" smtClean="0">
                            <a:latin typeface="Cambria Math" panose="02040503050406030204" pitchFamily="18" charset="0"/>
                          </a:rPr>
                          <m:t>𝜋</m:t>
                        </m:r>
                        <m:d>
                          <m:dPr>
                            <m:ctrlPr>
                              <a:rPr lang="en-US" altLang="zh-CN" sz="1800" b="0" i="1" smtClean="0">
                                <a:latin typeface="Cambria Math" panose="02040503050406030204" pitchFamily="18" charset="0"/>
                              </a:rPr>
                            </m:ctrlPr>
                          </m:dPr>
                          <m:e>
                            <m:sSub>
                              <m:sSubPr>
                                <m:ctrlPr>
                                  <a:rPr lang="en-US" altLang="zh-CN" sz="1800" b="0" i="1">
                                    <a:latin typeface="Cambria Math" panose="02040503050406030204" pitchFamily="18" charset="0"/>
                                  </a:rPr>
                                </m:ctrlPr>
                              </m:sSubPr>
                              <m:e>
                                <m:r>
                                  <a:rPr lang="en-US" altLang="zh-CN" sz="1800" b="0" i="1">
                                    <a:latin typeface="Cambria Math" panose="02040503050406030204" pitchFamily="18" charset="0"/>
                                  </a:rPr>
                                  <m:t>𝑥</m:t>
                                </m:r>
                              </m:e>
                              <m:sub>
                                <m:r>
                                  <a:rPr lang="en-US" altLang="zh-CN" sz="1800" b="0" i="1">
                                    <a:latin typeface="Cambria Math" panose="02040503050406030204" pitchFamily="18" charset="0"/>
                                  </a:rPr>
                                  <m:t>1</m:t>
                                </m:r>
                              </m:sub>
                            </m:sSub>
                            <m:r>
                              <a:rPr lang="en-US" altLang="zh-CN" sz="1800" b="0" i="1" smtClean="0">
                                <a:latin typeface="Cambria Math" panose="02040503050406030204" pitchFamily="18" charset="0"/>
                              </a:rPr>
                              <m:t>,</m:t>
                            </m:r>
                            <m:sSubSup>
                              <m:sSubSupPr>
                                <m:ctrlPr>
                                  <a:rPr lang="en-US" altLang="zh-CN" sz="1800" b="0" i="1">
                                    <a:latin typeface="Cambria Math" panose="02040503050406030204" pitchFamily="18" charset="0"/>
                                  </a:rPr>
                                </m:ctrlPr>
                              </m:sSubSupPr>
                              <m:e>
                                <m:r>
                                  <a:rPr lang="en-US" altLang="zh-CN" sz="1800" b="0" i="1">
                                    <a:latin typeface="Cambria Math" panose="02040503050406030204" pitchFamily="18" charset="0"/>
                                  </a:rPr>
                                  <m:t>𝑥</m:t>
                                </m:r>
                              </m:e>
                              <m:sub>
                                <m:r>
                                  <a:rPr lang="en-US" altLang="zh-CN" sz="1800" b="0" i="1">
                                    <a:latin typeface="Cambria Math" panose="02040503050406030204" pitchFamily="18" charset="0"/>
                                  </a:rPr>
                                  <m:t>1</m:t>
                                </m:r>
                              </m:sub>
                              <m:sup>
                                <m:d>
                                  <m:dPr>
                                    <m:ctrlPr>
                                      <a:rPr lang="en-US" altLang="zh-CN" sz="1800" b="0" i="1">
                                        <a:latin typeface="Cambria Math" panose="02040503050406030204" pitchFamily="18" charset="0"/>
                                      </a:rPr>
                                    </m:ctrlPr>
                                  </m:dPr>
                                  <m:e>
                                    <m:r>
                                      <a:rPr lang="en-US" altLang="zh-CN" sz="1800" b="0" i="1">
                                        <a:latin typeface="Cambria Math" panose="02040503050406030204" pitchFamily="18" charset="0"/>
                                      </a:rPr>
                                      <m:t>𝑡</m:t>
                                    </m:r>
                                  </m:e>
                                </m:d>
                              </m:sup>
                            </m:sSubSup>
                            <m:r>
                              <a:rPr lang="en-US" altLang="zh-CN" sz="1800" b="0" i="1">
                                <a:latin typeface="Cambria Math" panose="02040503050406030204" pitchFamily="18" charset="0"/>
                              </a:rPr>
                              <m:t>,</m:t>
                            </m:r>
                            <m:r>
                              <m:rPr>
                                <m:nor/>
                              </m:rPr>
                              <a:rPr lang="en-US" altLang="zh-CN" sz="1800" b="0" dirty="0"/>
                              <m:t> </m:t>
                            </m:r>
                            <m:sSubSup>
                              <m:sSubSupPr>
                                <m:ctrlPr>
                                  <a:rPr lang="en-US" altLang="zh-CN" sz="1800" b="0" i="1">
                                    <a:latin typeface="Cambria Math" panose="02040503050406030204" pitchFamily="18" charset="0"/>
                                  </a:rPr>
                                </m:ctrlPr>
                              </m:sSubSupPr>
                              <m:e>
                                <m:r>
                                  <a:rPr lang="en-US" altLang="zh-CN" sz="1800" b="0" i="1">
                                    <a:latin typeface="Cambria Math" panose="02040503050406030204" pitchFamily="18" charset="0"/>
                                  </a:rPr>
                                  <m:t>𝑥</m:t>
                                </m:r>
                              </m:e>
                              <m:sub>
                                <m:r>
                                  <a:rPr lang="en-US" altLang="zh-CN" sz="1800" b="0" i="1">
                                    <a:latin typeface="Cambria Math" panose="02040503050406030204" pitchFamily="18" charset="0"/>
                                  </a:rPr>
                                  <m:t>2</m:t>
                                </m:r>
                              </m:sub>
                              <m:sup>
                                <m:d>
                                  <m:dPr>
                                    <m:ctrlPr>
                                      <a:rPr lang="en-US" altLang="zh-CN" sz="1800" b="0" i="1">
                                        <a:latin typeface="Cambria Math" panose="02040503050406030204" pitchFamily="18" charset="0"/>
                                      </a:rPr>
                                    </m:ctrlPr>
                                  </m:dPr>
                                  <m:e>
                                    <m:r>
                                      <a:rPr lang="en-US" altLang="zh-CN" sz="1800" b="0" i="1">
                                        <a:latin typeface="Cambria Math" panose="02040503050406030204" pitchFamily="18" charset="0"/>
                                      </a:rPr>
                                      <m:t>𝑡</m:t>
                                    </m:r>
                                  </m:e>
                                </m:d>
                              </m:sup>
                            </m:sSubSup>
                            <m:r>
                              <a:rPr lang="en-US" altLang="zh-CN" sz="1800" b="0">
                                <a:latin typeface="Cambria Math" panose="02040503050406030204" pitchFamily="18" charset="0"/>
                              </a:rPr>
                              <m:t>,</m:t>
                            </m:r>
                            <m:r>
                              <a:rPr lang="en-US" altLang="zh-CN" sz="1800" b="0" i="1">
                                <a:latin typeface="Cambria Math" panose="02040503050406030204" pitchFamily="18" charset="0"/>
                              </a:rPr>
                              <m:t>⋯,</m:t>
                            </m:r>
                            <m:sSubSup>
                              <m:sSubSupPr>
                                <m:ctrlPr>
                                  <a:rPr lang="en-US" altLang="zh-CN" sz="1800" b="0" i="1">
                                    <a:latin typeface="Cambria Math" panose="02040503050406030204" pitchFamily="18" charset="0"/>
                                  </a:rPr>
                                </m:ctrlPr>
                              </m:sSubSupPr>
                              <m:e>
                                <m:r>
                                  <a:rPr lang="en-US" altLang="zh-CN" sz="1800" b="0" i="1">
                                    <a:latin typeface="Cambria Math" panose="02040503050406030204" pitchFamily="18" charset="0"/>
                                  </a:rPr>
                                  <m:t>𝑥</m:t>
                                </m:r>
                              </m:e>
                              <m:sub>
                                <m:r>
                                  <a:rPr lang="en-US" altLang="zh-CN" sz="1800" b="0" i="1">
                                    <a:latin typeface="Cambria Math" panose="02040503050406030204" pitchFamily="18" charset="0"/>
                                  </a:rPr>
                                  <m:t>𝑛</m:t>
                                </m:r>
                              </m:sub>
                              <m:sup>
                                <m:d>
                                  <m:dPr>
                                    <m:ctrlPr>
                                      <a:rPr lang="en-US" altLang="zh-CN" sz="1800" b="0" i="1">
                                        <a:latin typeface="Cambria Math" panose="02040503050406030204" pitchFamily="18" charset="0"/>
                                      </a:rPr>
                                    </m:ctrlPr>
                                  </m:dPr>
                                  <m:e>
                                    <m:r>
                                      <a:rPr lang="en-US" altLang="zh-CN" sz="1800" b="0" i="1">
                                        <a:latin typeface="Cambria Math" panose="02040503050406030204" pitchFamily="18" charset="0"/>
                                      </a:rPr>
                                      <m:t>𝑡</m:t>
                                    </m:r>
                                  </m:e>
                                </m:d>
                              </m:sup>
                            </m:sSubSup>
                          </m:e>
                        </m:d>
                      </m:num>
                      <m:den>
                        <m:r>
                          <a:rPr lang="en-US" altLang="zh-CN" sz="1800" b="0" i="1" smtClean="0">
                            <a:latin typeface="Cambria Math" panose="02040503050406030204" pitchFamily="18" charset="0"/>
                          </a:rPr>
                          <m:t>𝜋</m:t>
                        </m:r>
                        <m:r>
                          <a:rPr lang="en-US" altLang="zh-CN" sz="1800" b="0" i="1" smtClean="0">
                            <a:latin typeface="Cambria Math" panose="02040503050406030204" pitchFamily="18" charset="0"/>
                          </a:rPr>
                          <m:t>(+∞,</m:t>
                        </m:r>
                        <m:r>
                          <m:rPr>
                            <m:nor/>
                          </m:rPr>
                          <a:rPr lang="en-US" altLang="zh-CN" sz="1800" b="0" dirty="0"/>
                          <m:t> </m:t>
                        </m:r>
                        <m:sSubSup>
                          <m:sSubSupPr>
                            <m:ctrlPr>
                              <a:rPr lang="en-US" altLang="zh-CN" sz="1800" b="0" i="1">
                                <a:latin typeface="Cambria Math" panose="02040503050406030204" pitchFamily="18" charset="0"/>
                              </a:rPr>
                            </m:ctrlPr>
                          </m:sSubSupPr>
                          <m:e>
                            <m:r>
                              <a:rPr lang="en-US" altLang="zh-CN" sz="1800" b="0" i="1">
                                <a:latin typeface="Cambria Math" panose="02040503050406030204" pitchFamily="18" charset="0"/>
                              </a:rPr>
                              <m:t>𝑥</m:t>
                            </m:r>
                          </m:e>
                          <m:sub>
                            <m:r>
                              <a:rPr lang="en-US" altLang="zh-CN" sz="1800" b="0" i="1">
                                <a:latin typeface="Cambria Math" panose="02040503050406030204" pitchFamily="18" charset="0"/>
                              </a:rPr>
                              <m:t>2</m:t>
                            </m:r>
                          </m:sub>
                          <m:sup>
                            <m:d>
                              <m:dPr>
                                <m:ctrlPr>
                                  <a:rPr lang="en-US" altLang="zh-CN" sz="1800" b="0" i="1">
                                    <a:latin typeface="Cambria Math" panose="02040503050406030204" pitchFamily="18" charset="0"/>
                                  </a:rPr>
                                </m:ctrlPr>
                              </m:dPr>
                              <m:e>
                                <m:r>
                                  <a:rPr lang="en-US" altLang="zh-CN" sz="1800" b="0" i="1">
                                    <a:latin typeface="Cambria Math" panose="02040503050406030204" pitchFamily="18" charset="0"/>
                                  </a:rPr>
                                  <m:t>𝑡</m:t>
                                </m:r>
                              </m:e>
                            </m:d>
                          </m:sup>
                        </m:sSubSup>
                        <m:r>
                          <a:rPr lang="en-US" altLang="zh-CN" sz="1800" b="0">
                            <a:latin typeface="Cambria Math" panose="02040503050406030204" pitchFamily="18" charset="0"/>
                          </a:rPr>
                          <m:t>,</m:t>
                        </m:r>
                        <m:r>
                          <a:rPr lang="en-US" altLang="zh-CN" sz="1800" b="0" i="1">
                            <a:latin typeface="Cambria Math" panose="02040503050406030204" pitchFamily="18" charset="0"/>
                          </a:rPr>
                          <m:t>⋯,</m:t>
                        </m:r>
                        <m:sSubSup>
                          <m:sSubSupPr>
                            <m:ctrlPr>
                              <a:rPr lang="en-US" altLang="zh-CN" sz="1800" b="0" i="1">
                                <a:latin typeface="Cambria Math" panose="02040503050406030204" pitchFamily="18" charset="0"/>
                              </a:rPr>
                            </m:ctrlPr>
                          </m:sSubSupPr>
                          <m:e>
                            <m:r>
                              <a:rPr lang="en-US" altLang="zh-CN" sz="1800" b="0" i="1">
                                <a:latin typeface="Cambria Math" panose="02040503050406030204" pitchFamily="18" charset="0"/>
                              </a:rPr>
                              <m:t>𝑥</m:t>
                            </m:r>
                          </m:e>
                          <m:sub>
                            <m:r>
                              <a:rPr lang="en-US" altLang="zh-CN" sz="1800" b="0" i="1">
                                <a:latin typeface="Cambria Math" panose="02040503050406030204" pitchFamily="18" charset="0"/>
                              </a:rPr>
                              <m:t>𝑛</m:t>
                            </m:r>
                          </m:sub>
                          <m:sup>
                            <m:d>
                              <m:dPr>
                                <m:ctrlPr>
                                  <a:rPr lang="en-US" altLang="zh-CN" sz="1800" b="0" i="1">
                                    <a:latin typeface="Cambria Math" panose="02040503050406030204" pitchFamily="18" charset="0"/>
                                  </a:rPr>
                                </m:ctrlPr>
                              </m:dPr>
                              <m:e>
                                <m:r>
                                  <a:rPr lang="en-US" altLang="zh-CN" sz="1800" b="0" i="1">
                                    <a:latin typeface="Cambria Math" panose="02040503050406030204" pitchFamily="18" charset="0"/>
                                  </a:rPr>
                                  <m:t>𝑡</m:t>
                                </m:r>
                              </m:e>
                            </m:d>
                          </m:sup>
                        </m:sSubSup>
                        <m:r>
                          <m:rPr>
                            <m:nor/>
                          </m:rPr>
                          <a:rPr lang="en-US" altLang="zh-CN" sz="1800" b="0" dirty="0"/>
                          <m:t>)</m:t>
                        </m:r>
                      </m:den>
                    </m:f>
                  </m:oMath>
                </a14:m>
                <a:r>
                  <a:rPr lang="en-US" altLang="zh-CN" sz="1800" b="0" dirty="0"/>
                  <a:t>)</a:t>
                </a:r>
                <a:r>
                  <a:rPr lang="zh-CN" altLang="en-US" sz="1800" b="0" dirty="0"/>
                  <a:t>；</a:t>
                </a:r>
                <a:endParaRPr lang="en-US" altLang="zh-CN" sz="1800" b="0" dirty="0"/>
              </a:p>
              <a:p>
                <a:pPr lvl="2"/>
                <a:r>
                  <a:rPr lang="en-US" altLang="zh-CN" sz="1800" b="0" dirty="0"/>
                  <a:t>Step2.</a:t>
                </a:r>
                <a:r>
                  <a:rPr lang="zh-CN" altLang="en-US" sz="1800" b="0" dirty="0"/>
                  <a:t>用同样的方法得到服从分布</a:t>
                </a:r>
                <a14:m>
                  <m:oMath xmlns:m="http://schemas.openxmlformats.org/officeDocument/2006/math">
                    <m:r>
                      <a:rPr lang="en-US" altLang="zh-CN" sz="1800" b="0" i="1">
                        <a:latin typeface="Cambria Math" panose="02040503050406030204" pitchFamily="18" charset="0"/>
                      </a:rPr>
                      <m:t>𝜋</m:t>
                    </m:r>
                    <m:r>
                      <a:rPr lang="en-US" altLang="zh-CN" sz="1800" b="0" i="1">
                        <a:latin typeface="Cambria Math" panose="02040503050406030204" pitchFamily="18" charset="0"/>
                      </a:rPr>
                      <m:t>(</m:t>
                    </m:r>
                    <m:sSub>
                      <m:sSubPr>
                        <m:ctrlPr>
                          <a:rPr lang="en-US" altLang="zh-CN" sz="1800" b="0" i="1" smtClean="0">
                            <a:solidFill>
                              <a:srgbClr val="CC00CC"/>
                            </a:solidFill>
                            <a:latin typeface="Cambria Math" panose="02040503050406030204" pitchFamily="18" charset="0"/>
                          </a:rPr>
                        </m:ctrlPr>
                      </m:sSubPr>
                      <m:e>
                        <m:r>
                          <a:rPr lang="en-US" altLang="zh-CN" sz="1800" b="0" i="1">
                            <a:solidFill>
                              <a:srgbClr val="CC00CC"/>
                            </a:solidFill>
                            <a:latin typeface="Cambria Math" panose="02040503050406030204" pitchFamily="18" charset="0"/>
                          </a:rPr>
                          <m:t>𝑥</m:t>
                        </m:r>
                      </m:e>
                      <m:sub>
                        <m:r>
                          <a:rPr lang="en-US" altLang="zh-CN" sz="1800" b="0" i="1" smtClean="0">
                            <a:solidFill>
                              <a:srgbClr val="CC00CC"/>
                            </a:solidFill>
                            <a:latin typeface="Cambria Math" panose="02040503050406030204" pitchFamily="18" charset="0"/>
                          </a:rPr>
                          <m:t>2</m:t>
                        </m:r>
                      </m:sub>
                    </m:sSub>
                    <m:r>
                      <m:rPr>
                        <m:lit/>
                      </m:rPr>
                      <a:rPr lang="en-US" altLang="zh-CN" sz="1800" b="0" i="1">
                        <a:solidFill>
                          <a:srgbClr val="FF0000"/>
                        </a:solidFill>
                        <a:latin typeface="Cambria Math" panose="02040503050406030204" pitchFamily="18" charset="0"/>
                      </a:rPr>
                      <m:t>|</m:t>
                    </m:r>
                    <m:sSubSup>
                      <m:sSubSupPr>
                        <m:ctrlPr>
                          <a:rPr lang="en-US" altLang="zh-CN" sz="1800" b="0" i="1">
                            <a:solidFill>
                              <a:srgbClr val="FF0000"/>
                            </a:solidFill>
                            <a:latin typeface="Cambria Math" panose="02040503050406030204" pitchFamily="18" charset="0"/>
                          </a:rPr>
                        </m:ctrlPr>
                      </m:sSubSupPr>
                      <m:e>
                        <m:r>
                          <a:rPr lang="en-US" altLang="zh-CN" sz="1800" b="0" i="1">
                            <a:solidFill>
                              <a:srgbClr val="FF0000"/>
                            </a:solidFill>
                            <a:latin typeface="Cambria Math" panose="02040503050406030204" pitchFamily="18" charset="0"/>
                          </a:rPr>
                          <m:t>𝑥</m:t>
                        </m:r>
                      </m:e>
                      <m:sub>
                        <m:r>
                          <a:rPr lang="en-US" altLang="zh-CN" sz="1800" b="0" i="1">
                            <a:solidFill>
                              <a:srgbClr val="FF0000"/>
                            </a:solidFill>
                            <a:latin typeface="Cambria Math" panose="02040503050406030204" pitchFamily="18" charset="0"/>
                          </a:rPr>
                          <m:t>1</m:t>
                        </m:r>
                      </m:sub>
                      <m:sup>
                        <m:d>
                          <m:dPr>
                            <m:ctrlPr>
                              <a:rPr lang="en-US" altLang="zh-CN" sz="1800" b="0" i="1">
                                <a:solidFill>
                                  <a:srgbClr val="FF0000"/>
                                </a:solidFill>
                                <a:latin typeface="Cambria Math" panose="02040503050406030204" pitchFamily="18" charset="0"/>
                              </a:rPr>
                            </m:ctrlPr>
                          </m:dPr>
                          <m:e>
                            <m:r>
                              <a:rPr lang="en-US" altLang="zh-CN" sz="1800" b="0" i="1">
                                <a:solidFill>
                                  <a:srgbClr val="FF0000"/>
                                </a:solidFill>
                                <a:latin typeface="Cambria Math" panose="02040503050406030204" pitchFamily="18" charset="0"/>
                              </a:rPr>
                              <m:t>𝑡</m:t>
                            </m:r>
                          </m:e>
                        </m:d>
                      </m:sup>
                    </m:sSubSup>
                    <m:r>
                      <a:rPr lang="en-US" altLang="zh-CN" sz="1800" b="0" i="1">
                        <a:solidFill>
                          <a:srgbClr val="FF0000"/>
                        </a:solidFill>
                        <a:latin typeface="Cambria Math" panose="02040503050406030204" pitchFamily="18" charset="0"/>
                      </a:rPr>
                      <m:t>,</m:t>
                    </m:r>
                    <m:r>
                      <m:rPr>
                        <m:nor/>
                      </m:rPr>
                      <a:rPr lang="en-US" altLang="zh-CN" sz="1800" b="0" dirty="0">
                        <a:solidFill>
                          <a:srgbClr val="FF0000"/>
                        </a:solidFill>
                      </a:rPr>
                      <m:t> </m:t>
                    </m:r>
                    <m:sSubSup>
                      <m:sSubSupPr>
                        <m:ctrlPr>
                          <a:rPr lang="en-US" altLang="zh-CN" sz="1800" b="0" i="1">
                            <a:solidFill>
                              <a:srgbClr val="FF0000"/>
                            </a:solidFill>
                            <a:latin typeface="Cambria Math" panose="02040503050406030204" pitchFamily="18" charset="0"/>
                          </a:rPr>
                        </m:ctrlPr>
                      </m:sSubSupPr>
                      <m:e>
                        <m:r>
                          <a:rPr lang="en-US" altLang="zh-CN" sz="1800" b="0" i="1">
                            <a:solidFill>
                              <a:srgbClr val="FF0000"/>
                            </a:solidFill>
                            <a:latin typeface="Cambria Math" panose="02040503050406030204" pitchFamily="18" charset="0"/>
                          </a:rPr>
                          <m:t>𝑥</m:t>
                        </m:r>
                      </m:e>
                      <m:sub>
                        <m:r>
                          <a:rPr lang="en-US" altLang="zh-CN" sz="1800" b="0" i="1" smtClean="0">
                            <a:solidFill>
                              <a:srgbClr val="FF0000"/>
                            </a:solidFill>
                            <a:latin typeface="Cambria Math" panose="02040503050406030204" pitchFamily="18" charset="0"/>
                          </a:rPr>
                          <m:t>3</m:t>
                        </m:r>
                      </m:sub>
                      <m:sup>
                        <m:d>
                          <m:dPr>
                            <m:ctrlPr>
                              <a:rPr lang="en-US" altLang="zh-CN" sz="1800" b="0" i="1">
                                <a:solidFill>
                                  <a:srgbClr val="FF0000"/>
                                </a:solidFill>
                                <a:latin typeface="Cambria Math" panose="02040503050406030204" pitchFamily="18" charset="0"/>
                              </a:rPr>
                            </m:ctrlPr>
                          </m:dPr>
                          <m:e>
                            <m:r>
                              <a:rPr lang="en-US" altLang="zh-CN" sz="1800" b="0" i="1">
                                <a:solidFill>
                                  <a:srgbClr val="FF0000"/>
                                </a:solidFill>
                                <a:latin typeface="Cambria Math" panose="02040503050406030204" pitchFamily="18" charset="0"/>
                              </a:rPr>
                              <m:t>𝑡</m:t>
                            </m:r>
                          </m:e>
                        </m:d>
                      </m:sup>
                    </m:sSubSup>
                    <m:r>
                      <a:rPr lang="en-US" altLang="zh-CN" sz="1800" b="0">
                        <a:solidFill>
                          <a:srgbClr val="FF0000"/>
                        </a:solidFill>
                        <a:latin typeface="Cambria Math" panose="02040503050406030204" pitchFamily="18" charset="0"/>
                      </a:rPr>
                      <m:t>,</m:t>
                    </m:r>
                    <m:r>
                      <a:rPr lang="en-US" altLang="zh-CN" sz="1800" b="0" i="1">
                        <a:solidFill>
                          <a:srgbClr val="FF0000"/>
                        </a:solidFill>
                        <a:latin typeface="Cambria Math" panose="02040503050406030204" pitchFamily="18" charset="0"/>
                      </a:rPr>
                      <m:t>⋯,</m:t>
                    </m:r>
                    <m:sSubSup>
                      <m:sSubSupPr>
                        <m:ctrlPr>
                          <a:rPr lang="en-US" altLang="zh-CN" sz="1800" b="0" i="1">
                            <a:solidFill>
                              <a:srgbClr val="FF0000"/>
                            </a:solidFill>
                            <a:latin typeface="Cambria Math" panose="02040503050406030204" pitchFamily="18" charset="0"/>
                          </a:rPr>
                        </m:ctrlPr>
                      </m:sSubSupPr>
                      <m:e>
                        <m:r>
                          <a:rPr lang="en-US" altLang="zh-CN" sz="1800" b="0" i="1">
                            <a:solidFill>
                              <a:srgbClr val="FF0000"/>
                            </a:solidFill>
                            <a:latin typeface="Cambria Math" panose="02040503050406030204" pitchFamily="18" charset="0"/>
                          </a:rPr>
                          <m:t>𝑥</m:t>
                        </m:r>
                      </m:e>
                      <m:sub>
                        <m:r>
                          <a:rPr lang="en-US" altLang="zh-CN" sz="1800" b="0" i="1">
                            <a:solidFill>
                              <a:srgbClr val="FF0000"/>
                            </a:solidFill>
                            <a:latin typeface="Cambria Math" panose="02040503050406030204" pitchFamily="18" charset="0"/>
                          </a:rPr>
                          <m:t>𝑛</m:t>
                        </m:r>
                      </m:sub>
                      <m:sup>
                        <m:d>
                          <m:dPr>
                            <m:ctrlPr>
                              <a:rPr lang="en-US" altLang="zh-CN" sz="1800" b="0" i="1">
                                <a:solidFill>
                                  <a:srgbClr val="FF0000"/>
                                </a:solidFill>
                                <a:latin typeface="Cambria Math" panose="02040503050406030204" pitchFamily="18" charset="0"/>
                              </a:rPr>
                            </m:ctrlPr>
                          </m:dPr>
                          <m:e>
                            <m:r>
                              <a:rPr lang="en-US" altLang="zh-CN" sz="1800" b="0" i="1">
                                <a:solidFill>
                                  <a:srgbClr val="FF0000"/>
                                </a:solidFill>
                                <a:latin typeface="Cambria Math" panose="02040503050406030204" pitchFamily="18" charset="0"/>
                              </a:rPr>
                              <m:t>𝑡</m:t>
                            </m:r>
                          </m:e>
                        </m:d>
                      </m:sup>
                    </m:sSubSup>
                  </m:oMath>
                </a14:m>
                <a:r>
                  <a:rPr lang="en-US" altLang="zh-CN" sz="1800" b="0" dirty="0"/>
                  <a:t>) </a:t>
                </a:r>
                <a:r>
                  <a:rPr lang="zh-CN" altLang="en-US" sz="1800" b="0" dirty="0"/>
                  <a:t>的随机变量的一个样本</a:t>
                </a:r>
                <a14:m>
                  <m:oMath xmlns:m="http://schemas.openxmlformats.org/officeDocument/2006/math">
                    <m:sSubSup>
                      <m:sSubSupPr>
                        <m:ctrlPr>
                          <a:rPr lang="en-US" altLang="zh-CN" sz="1800" b="0" i="1">
                            <a:latin typeface="Cambria Math" panose="02040503050406030204" pitchFamily="18" charset="0"/>
                          </a:rPr>
                        </m:ctrlPr>
                      </m:sSubSupPr>
                      <m:e>
                        <m:r>
                          <a:rPr lang="en-US" altLang="zh-CN" sz="1800" b="0" i="1">
                            <a:latin typeface="Cambria Math" panose="02040503050406030204" pitchFamily="18" charset="0"/>
                          </a:rPr>
                          <m:t>𝑥</m:t>
                        </m:r>
                      </m:e>
                      <m:sub>
                        <m:r>
                          <a:rPr lang="en-US" altLang="zh-CN" sz="1800" b="0" i="1" smtClean="0">
                            <a:latin typeface="Cambria Math" panose="02040503050406030204" pitchFamily="18" charset="0"/>
                          </a:rPr>
                          <m:t>2</m:t>
                        </m:r>
                      </m:sub>
                      <m:sup>
                        <m:d>
                          <m:dPr>
                            <m:ctrlPr>
                              <a:rPr lang="en-US" altLang="zh-CN" sz="1800" b="0" i="1">
                                <a:latin typeface="Cambria Math" panose="02040503050406030204" pitchFamily="18" charset="0"/>
                              </a:rPr>
                            </m:ctrlPr>
                          </m:dPr>
                          <m:e>
                            <m:r>
                              <a:rPr lang="en-US" altLang="zh-CN" sz="1800" b="0" i="1">
                                <a:latin typeface="Cambria Math" panose="02040503050406030204" pitchFamily="18" charset="0"/>
                              </a:rPr>
                              <m:t>𝑡</m:t>
                            </m:r>
                            <m:r>
                              <a:rPr lang="en-US" altLang="zh-CN" sz="1800" b="0" i="1">
                                <a:latin typeface="Cambria Math" panose="02040503050406030204" pitchFamily="18" charset="0"/>
                              </a:rPr>
                              <m:t>+1</m:t>
                            </m:r>
                          </m:e>
                        </m:d>
                      </m:sup>
                    </m:sSubSup>
                  </m:oMath>
                </a14:m>
                <a:r>
                  <a:rPr lang="zh-CN" altLang="en-US" sz="1800" b="0" dirty="0"/>
                  <a:t>；</a:t>
                </a:r>
                <a:endParaRPr lang="en-US" altLang="zh-CN" sz="1800" b="0" dirty="0"/>
              </a:p>
              <a:p>
                <a:pPr lvl="2"/>
                <a:r>
                  <a:rPr lang="en-US" altLang="zh-CN" sz="1800" b="0" dirty="0"/>
                  <a:t>Step3.</a:t>
                </a:r>
                <a:r>
                  <a:rPr lang="zh-CN" altLang="en-US" sz="1800" b="0" dirty="0">
                    <a:solidFill>
                      <a:srgbClr val="FF0000"/>
                    </a:solidFill>
                  </a:rPr>
                  <a:t>依次</a:t>
                </a:r>
                <a:r>
                  <a:rPr lang="zh-CN" altLang="en-US" sz="1800" b="0" dirty="0"/>
                  <a:t>下去，一直得到服从分布</a:t>
                </a:r>
                <a14:m>
                  <m:oMath xmlns:m="http://schemas.openxmlformats.org/officeDocument/2006/math">
                    <m:r>
                      <a:rPr lang="en-US" altLang="zh-CN" sz="1800" b="0" i="1">
                        <a:latin typeface="Cambria Math" panose="02040503050406030204" pitchFamily="18" charset="0"/>
                      </a:rPr>
                      <m:t>𝜋</m:t>
                    </m:r>
                    <m:r>
                      <a:rPr lang="en-US" altLang="zh-CN" sz="1800" b="0" i="1">
                        <a:latin typeface="Cambria Math" panose="02040503050406030204" pitchFamily="18" charset="0"/>
                      </a:rPr>
                      <m:t>(</m:t>
                    </m:r>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𝑥</m:t>
                        </m:r>
                      </m:e>
                      <m:sub>
                        <m:r>
                          <a:rPr lang="en-US" altLang="zh-CN" sz="1800" b="0" i="1" smtClean="0">
                            <a:latin typeface="Cambria Math" panose="02040503050406030204" pitchFamily="18" charset="0"/>
                          </a:rPr>
                          <m:t>𝑛</m:t>
                        </m:r>
                      </m:sub>
                    </m:sSub>
                    <m:r>
                      <m:rPr>
                        <m:lit/>
                      </m:rPr>
                      <a:rPr lang="en-US" altLang="zh-CN" sz="1800" b="0" i="1">
                        <a:latin typeface="Cambria Math" panose="02040503050406030204" pitchFamily="18" charset="0"/>
                      </a:rPr>
                      <m:t>|</m:t>
                    </m:r>
                    <m:sSubSup>
                      <m:sSubSupPr>
                        <m:ctrlPr>
                          <a:rPr lang="en-US" altLang="zh-CN" sz="1800" b="0" i="1">
                            <a:latin typeface="Cambria Math" panose="02040503050406030204" pitchFamily="18" charset="0"/>
                          </a:rPr>
                        </m:ctrlPr>
                      </m:sSubSupPr>
                      <m:e>
                        <m:r>
                          <a:rPr lang="en-US" altLang="zh-CN" sz="1800" b="0" i="1">
                            <a:latin typeface="Cambria Math" panose="02040503050406030204" pitchFamily="18" charset="0"/>
                          </a:rPr>
                          <m:t>𝑥</m:t>
                        </m:r>
                      </m:e>
                      <m:sub>
                        <m:r>
                          <a:rPr lang="en-US" altLang="zh-CN" sz="1800" b="0" i="1">
                            <a:latin typeface="Cambria Math" panose="02040503050406030204" pitchFamily="18" charset="0"/>
                          </a:rPr>
                          <m:t>1</m:t>
                        </m:r>
                      </m:sub>
                      <m:sup>
                        <m:d>
                          <m:dPr>
                            <m:ctrlPr>
                              <a:rPr lang="en-US" altLang="zh-CN" sz="1800" b="0" i="1">
                                <a:latin typeface="Cambria Math" panose="02040503050406030204" pitchFamily="18" charset="0"/>
                              </a:rPr>
                            </m:ctrlPr>
                          </m:dPr>
                          <m:e>
                            <m:r>
                              <a:rPr lang="en-US" altLang="zh-CN" sz="1800" b="0" i="1">
                                <a:latin typeface="Cambria Math" panose="02040503050406030204" pitchFamily="18" charset="0"/>
                              </a:rPr>
                              <m:t>𝑡</m:t>
                            </m:r>
                          </m:e>
                        </m:d>
                      </m:sup>
                    </m:sSubSup>
                    <m:r>
                      <a:rPr lang="en-US" altLang="zh-CN" sz="1800" b="0" i="1">
                        <a:latin typeface="Cambria Math" panose="02040503050406030204" pitchFamily="18" charset="0"/>
                      </a:rPr>
                      <m:t>,</m:t>
                    </m:r>
                    <m:r>
                      <m:rPr>
                        <m:nor/>
                      </m:rPr>
                      <a:rPr lang="en-US" altLang="zh-CN" sz="1800" b="0" dirty="0"/>
                      <m:t> </m:t>
                    </m:r>
                    <m:sSubSup>
                      <m:sSubSupPr>
                        <m:ctrlPr>
                          <a:rPr lang="en-US" altLang="zh-CN" sz="1800" b="0" i="1">
                            <a:latin typeface="Cambria Math" panose="02040503050406030204" pitchFamily="18" charset="0"/>
                          </a:rPr>
                        </m:ctrlPr>
                      </m:sSubSupPr>
                      <m:e>
                        <m:r>
                          <a:rPr lang="en-US" altLang="zh-CN" sz="1800" b="0" i="1">
                            <a:latin typeface="Cambria Math" panose="02040503050406030204" pitchFamily="18" charset="0"/>
                          </a:rPr>
                          <m:t>𝑥</m:t>
                        </m:r>
                      </m:e>
                      <m:sub>
                        <m:r>
                          <a:rPr lang="en-US" altLang="zh-CN" sz="1800" b="0" i="1" smtClean="0">
                            <a:latin typeface="Cambria Math" panose="02040503050406030204" pitchFamily="18" charset="0"/>
                          </a:rPr>
                          <m:t>2</m:t>
                        </m:r>
                      </m:sub>
                      <m:sup>
                        <m:d>
                          <m:dPr>
                            <m:ctrlPr>
                              <a:rPr lang="en-US" altLang="zh-CN" sz="1800" b="0" i="1">
                                <a:latin typeface="Cambria Math" panose="02040503050406030204" pitchFamily="18" charset="0"/>
                              </a:rPr>
                            </m:ctrlPr>
                          </m:dPr>
                          <m:e>
                            <m:r>
                              <a:rPr lang="en-US" altLang="zh-CN" sz="1800" b="0" i="1">
                                <a:latin typeface="Cambria Math" panose="02040503050406030204" pitchFamily="18" charset="0"/>
                              </a:rPr>
                              <m:t>𝑡</m:t>
                            </m:r>
                          </m:e>
                        </m:d>
                      </m:sup>
                    </m:sSubSup>
                    <m:r>
                      <a:rPr lang="en-US" altLang="zh-CN" sz="1800" b="0">
                        <a:latin typeface="Cambria Math" panose="02040503050406030204" pitchFamily="18" charset="0"/>
                      </a:rPr>
                      <m:t>,</m:t>
                    </m:r>
                    <m:r>
                      <a:rPr lang="en-US" altLang="zh-CN" sz="1800" b="0" i="1">
                        <a:latin typeface="Cambria Math" panose="02040503050406030204" pitchFamily="18" charset="0"/>
                      </a:rPr>
                      <m:t>⋯,</m:t>
                    </m:r>
                    <m:sSubSup>
                      <m:sSubSupPr>
                        <m:ctrlPr>
                          <a:rPr lang="en-US" altLang="zh-CN" sz="1800" b="0" i="1">
                            <a:latin typeface="Cambria Math" panose="02040503050406030204" pitchFamily="18" charset="0"/>
                          </a:rPr>
                        </m:ctrlPr>
                      </m:sSubSupPr>
                      <m:e>
                        <m:r>
                          <a:rPr lang="en-US" altLang="zh-CN" sz="1800" b="0" i="1">
                            <a:latin typeface="Cambria Math" panose="02040503050406030204" pitchFamily="18" charset="0"/>
                          </a:rPr>
                          <m:t>𝑥</m:t>
                        </m:r>
                      </m:e>
                      <m:sub>
                        <m:r>
                          <a:rPr lang="en-US" altLang="zh-CN" sz="1800" b="0" i="1">
                            <a:latin typeface="Cambria Math" panose="02040503050406030204" pitchFamily="18" charset="0"/>
                          </a:rPr>
                          <m:t>𝑛</m:t>
                        </m:r>
                        <m:r>
                          <a:rPr lang="en-US" altLang="zh-CN" sz="1800" b="0" i="1" smtClean="0">
                            <a:latin typeface="Cambria Math" panose="02040503050406030204" pitchFamily="18" charset="0"/>
                          </a:rPr>
                          <m:t>−1</m:t>
                        </m:r>
                      </m:sub>
                      <m:sup>
                        <m:d>
                          <m:dPr>
                            <m:ctrlPr>
                              <a:rPr lang="en-US" altLang="zh-CN" sz="1800" b="0" i="1">
                                <a:latin typeface="Cambria Math" panose="02040503050406030204" pitchFamily="18" charset="0"/>
                              </a:rPr>
                            </m:ctrlPr>
                          </m:dPr>
                          <m:e>
                            <m:r>
                              <a:rPr lang="en-US" altLang="zh-CN" sz="1800" b="0" i="1">
                                <a:latin typeface="Cambria Math" panose="02040503050406030204" pitchFamily="18" charset="0"/>
                              </a:rPr>
                              <m:t>𝑡</m:t>
                            </m:r>
                          </m:e>
                        </m:d>
                      </m:sup>
                    </m:sSubSup>
                  </m:oMath>
                </a14:m>
                <a:r>
                  <a:rPr lang="en-US" altLang="zh-CN" sz="1800" b="0" dirty="0"/>
                  <a:t>) </a:t>
                </a:r>
                <a:r>
                  <a:rPr lang="zh-CN" altLang="en-US" sz="1800" b="0" dirty="0"/>
                  <a:t>的随机变量的一个样本</a:t>
                </a:r>
                <a14:m>
                  <m:oMath xmlns:m="http://schemas.openxmlformats.org/officeDocument/2006/math">
                    <m:sSubSup>
                      <m:sSubSupPr>
                        <m:ctrlPr>
                          <a:rPr lang="en-US" altLang="zh-CN" sz="1800" b="0" i="1">
                            <a:latin typeface="Cambria Math" panose="02040503050406030204" pitchFamily="18" charset="0"/>
                          </a:rPr>
                        </m:ctrlPr>
                      </m:sSubSupPr>
                      <m:e>
                        <m:r>
                          <a:rPr lang="en-US" altLang="zh-CN" sz="1800" b="0" i="1">
                            <a:latin typeface="Cambria Math" panose="02040503050406030204" pitchFamily="18" charset="0"/>
                          </a:rPr>
                          <m:t>𝑥</m:t>
                        </m:r>
                      </m:e>
                      <m:sub>
                        <m:r>
                          <a:rPr lang="en-US" altLang="zh-CN" sz="1800" b="0" i="1" smtClean="0">
                            <a:latin typeface="Cambria Math" panose="02040503050406030204" pitchFamily="18" charset="0"/>
                          </a:rPr>
                          <m:t>𝑛</m:t>
                        </m:r>
                      </m:sub>
                      <m:sup>
                        <m:d>
                          <m:dPr>
                            <m:ctrlPr>
                              <a:rPr lang="en-US" altLang="zh-CN" sz="1800" b="0" i="1">
                                <a:latin typeface="Cambria Math" panose="02040503050406030204" pitchFamily="18" charset="0"/>
                              </a:rPr>
                            </m:ctrlPr>
                          </m:dPr>
                          <m:e>
                            <m:r>
                              <a:rPr lang="en-US" altLang="zh-CN" sz="1800" b="0" i="1">
                                <a:latin typeface="Cambria Math" panose="02040503050406030204" pitchFamily="18" charset="0"/>
                              </a:rPr>
                              <m:t>𝑡</m:t>
                            </m:r>
                            <m:r>
                              <a:rPr lang="en-US" altLang="zh-CN" sz="1800" b="0" i="1">
                                <a:latin typeface="Cambria Math" panose="02040503050406030204" pitchFamily="18" charset="0"/>
                              </a:rPr>
                              <m:t>+1</m:t>
                            </m:r>
                          </m:e>
                        </m:d>
                      </m:sup>
                    </m:sSubSup>
                  </m:oMath>
                </a14:m>
                <a:r>
                  <a:rPr lang="en-US" altLang="zh-CN" sz="1800" b="0" dirty="0"/>
                  <a:t>;</a:t>
                </a:r>
              </a:p>
              <a:p>
                <a:pPr lvl="2"/>
                <a:r>
                  <a:rPr lang="en-US" altLang="zh-CN" sz="1800" b="0" dirty="0"/>
                  <a:t>Step4.</a:t>
                </a:r>
                <a:r>
                  <a:rPr lang="zh-CN" altLang="en-US" sz="1800" b="0" dirty="0"/>
                  <a:t>于是</a:t>
                </a:r>
                <a14:m>
                  <m:oMath xmlns:m="http://schemas.openxmlformats.org/officeDocument/2006/math">
                    <m:sSup>
                      <m:sSupPr>
                        <m:ctrlPr>
                          <a:rPr lang="en-US" altLang="zh-CN" sz="1800" b="0" i="1" smtClean="0">
                            <a:latin typeface="Cambria Math" panose="02040503050406030204" pitchFamily="18" charset="0"/>
                          </a:rPr>
                        </m:ctrlPr>
                      </m:sSupPr>
                      <m:e>
                        <m:r>
                          <a:rPr lang="en-US" altLang="zh-CN" sz="1800" b="0" i="1" smtClean="0">
                            <a:latin typeface="Cambria Math" panose="02040503050406030204" pitchFamily="18" charset="0"/>
                          </a:rPr>
                          <m:t>𝑥</m:t>
                        </m:r>
                      </m:e>
                      <m:sup>
                        <m:d>
                          <m:dPr>
                            <m:ctrlPr>
                              <a:rPr lang="en-US" altLang="zh-CN" sz="1800" b="0" i="1" smtClean="0">
                                <a:latin typeface="Cambria Math" panose="02040503050406030204" pitchFamily="18" charset="0"/>
                              </a:rPr>
                            </m:ctrlPr>
                          </m:dPr>
                          <m:e>
                            <m:r>
                              <a:rPr lang="en-US" altLang="zh-CN" sz="1800" b="0" i="1" smtClean="0">
                                <a:latin typeface="Cambria Math" panose="02040503050406030204" pitchFamily="18" charset="0"/>
                              </a:rPr>
                              <m:t>𝑡</m:t>
                            </m:r>
                            <m:r>
                              <a:rPr lang="en-US" altLang="zh-CN" sz="1800" b="0" i="1" smtClean="0">
                                <a:latin typeface="Cambria Math" panose="02040503050406030204" pitchFamily="18" charset="0"/>
                              </a:rPr>
                              <m:t>+1</m:t>
                            </m:r>
                          </m:e>
                        </m:d>
                      </m:sup>
                    </m:sSup>
                    <m:r>
                      <a:rPr lang="en-US" altLang="zh-CN" sz="1800" b="0" i="1" smtClean="0">
                        <a:latin typeface="Cambria Math" panose="02040503050406030204" pitchFamily="18" charset="0"/>
                      </a:rPr>
                      <m:t>=</m:t>
                    </m:r>
                    <m:d>
                      <m:dPr>
                        <m:ctrlPr>
                          <a:rPr lang="en-US" altLang="zh-CN" sz="1800" b="0" i="1" smtClean="0">
                            <a:latin typeface="Cambria Math" panose="02040503050406030204" pitchFamily="18" charset="0"/>
                          </a:rPr>
                        </m:ctrlPr>
                      </m:dPr>
                      <m:e>
                        <m:sSubSup>
                          <m:sSubSupPr>
                            <m:ctrlPr>
                              <a:rPr lang="en-US" altLang="zh-CN" sz="1800" b="0" i="1" smtClean="0">
                                <a:latin typeface="Cambria Math" panose="02040503050406030204" pitchFamily="18" charset="0"/>
                              </a:rPr>
                            </m:ctrlPr>
                          </m:sSubSupPr>
                          <m:e>
                            <m:r>
                              <a:rPr lang="en-US" altLang="zh-CN" sz="1800" b="0" i="1" smtClean="0">
                                <a:latin typeface="Cambria Math" panose="02040503050406030204" pitchFamily="18" charset="0"/>
                              </a:rPr>
                              <m:t>𝑥</m:t>
                            </m:r>
                          </m:e>
                          <m:sub>
                            <m:r>
                              <a:rPr lang="en-US" altLang="zh-CN" sz="1800" b="0" i="1" smtClean="0">
                                <a:latin typeface="Cambria Math" panose="02040503050406030204" pitchFamily="18" charset="0"/>
                              </a:rPr>
                              <m:t>1</m:t>
                            </m:r>
                          </m:sub>
                          <m:sup>
                            <m:d>
                              <m:dPr>
                                <m:ctrlPr>
                                  <a:rPr lang="en-US" altLang="zh-CN" sz="1800" b="0" i="1" smtClean="0">
                                    <a:latin typeface="Cambria Math" panose="02040503050406030204" pitchFamily="18" charset="0"/>
                                  </a:rPr>
                                </m:ctrlPr>
                              </m:dPr>
                              <m:e>
                                <m:r>
                                  <a:rPr lang="en-US" altLang="zh-CN" sz="1800" b="0" i="1" smtClean="0">
                                    <a:latin typeface="Cambria Math" panose="02040503050406030204" pitchFamily="18" charset="0"/>
                                  </a:rPr>
                                  <m:t>𝑡</m:t>
                                </m:r>
                                <m:r>
                                  <a:rPr lang="en-US" altLang="zh-CN" sz="1800" b="0" i="1" smtClean="0">
                                    <a:latin typeface="Cambria Math" panose="02040503050406030204" pitchFamily="18" charset="0"/>
                                  </a:rPr>
                                  <m:t>+1</m:t>
                                </m:r>
                              </m:e>
                            </m:d>
                          </m:sup>
                        </m:sSubSup>
                        <m:r>
                          <a:rPr lang="en-US" altLang="zh-CN" sz="1800" b="0" i="1" smtClean="0">
                            <a:latin typeface="Cambria Math" panose="02040503050406030204" pitchFamily="18" charset="0"/>
                          </a:rPr>
                          <m:t>,</m:t>
                        </m:r>
                        <m:sSubSup>
                          <m:sSubSupPr>
                            <m:ctrlPr>
                              <a:rPr lang="en-US" altLang="zh-CN" sz="1800" b="0" i="1" smtClean="0">
                                <a:latin typeface="Cambria Math" panose="02040503050406030204" pitchFamily="18" charset="0"/>
                              </a:rPr>
                            </m:ctrlPr>
                          </m:sSubSupPr>
                          <m:e>
                            <m:r>
                              <a:rPr lang="en-US" altLang="zh-CN" sz="1800" b="0" i="1" smtClean="0">
                                <a:latin typeface="Cambria Math" panose="02040503050406030204" pitchFamily="18" charset="0"/>
                              </a:rPr>
                              <m:t>𝑥</m:t>
                            </m:r>
                          </m:e>
                          <m:sub>
                            <m:r>
                              <a:rPr lang="en-US" altLang="zh-CN" sz="1800" b="0" i="1" smtClean="0">
                                <a:latin typeface="Cambria Math" panose="02040503050406030204" pitchFamily="18" charset="0"/>
                              </a:rPr>
                              <m:t>2</m:t>
                            </m:r>
                          </m:sub>
                          <m:sup>
                            <m:d>
                              <m:dPr>
                                <m:ctrlPr>
                                  <a:rPr lang="en-US" altLang="zh-CN" sz="1800" b="0" i="1" smtClean="0">
                                    <a:latin typeface="Cambria Math" panose="02040503050406030204" pitchFamily="18" charset="0"/>
                                  </a:rPr>
                                </m:ctrlPr>
                              </m:dPr>
                              <m:e>
                                <m:r>
                                  <a:rPr lang="en-US" altLang="zh-CN" sz="1800" b="0" i="1" smtClean="0">
                                    <a:latin typeface="Cambria Math" panose="02040503050406030204" pitchFamily="18" charset="0"/>
                                  </a:rPr>
                                  <m:t>𝑡</m:t>
                                </m:r>
                                <m:r>
                                  <a:rPr lang="en-US" altLang="zh-CN" sz="1800" b="0" i="1" smtClean="0">
                                    <a:latin typeface="Cambria Math" panose="02040503050406030204" pitchFamily="18" charset="0"/>
                                  </a:rPr>
                                  <m:t>+1</m:t>
                                </m:r>
                              </m:e>
                            </m:d>
                          </m:sup>
                        </m:sSubSup>
                        <m:r>
                          <a:rPr lang="en-US" altLang="zh-CN" sz="1800" b="0" i="1" smtClean="0">
                            <a:latin typeface="Cambria Math" panose="02040503050406030204" pitchFamily="18" charset="0"/>
                          </a:rPr>
                          <m:t>,⋯,</m:t>
                        </m:r>
                        <m:sSubSup>
                          <m:sSubSupPr>
                            <m:ctrlPr>
                              <a:rPr lang="en-US" altLang="zh-CN" sz="1800" b="0" i="1" smtClean="0">
                                <a:latin typeface="Cambria Math" panose="02040503050406030204" pitchFamily="18" charset="0"/>
                              </a:rPr>
                            </m:ctrlPr>
                          </m:sSubSupPr>
                          <m:e>
                            <m:r>
                              <a:rPr lang="en-US" altLang="zh-CN" sz="1800" b="0" i="1" smtClean="0">
                                <a:latin typeface="Cambria Math" panose="02040503050406030204" pitchFamily="18" charset="0"/>
                              </a:rPr>
                              <m:t>𝑥</m:t>
                            </m:r>
                          </m:e>
                          <m:sub>
                            <m:r>
                              <a:rPr lang="en-US" altLang="zh-CN" sz="1800" b="0" i="1" smtClean="0">
                                <a:latin typeface="Cambria Math" panose="02040503050406030204" pitchFamily="18" charset="0"/>
                              </a:rPr>
                              <m:t>𝑛</m:t>
                            </m:r>
                          </m:sub>
                          <m:sup>
                            <m:d>
                              <m:dPr>
                                <m:ctrlPr>
                                  <a:rPr lang="en-US" altLang="zh-CN" sz="1800" b="0" i="1" smtClean="0">
                                    <a:latin typeface="Cambria Math" panose="02040503050406030204" pitchFamily="18" charset="0"/>
                                  </a:rPr>
                                </m:ctrlPr>
                              </m:dPr>
                              <m:e>
                                <m:r>
                                  <a:rPr lang="en-US" altLang="zh-CN" sz="1800" b="0" i="1" smtClean="0">
                                    <a:latin typeface="Cambria Math" panose="02040503050406030204" pitchFamily="18" charset="0"/>
                                  </a:rPr>
                                  <m:t>𝑡</m:t>
                                </m:r>
                                <m:r>
                                  <a:rPr lang="en-US" altLang="zh-CN" sz="1800" b="0" i="1" smtClean="0">
                                    <a:latin typeface="Cambria Math" panose="02040503050406030204" pitchFamily="18" charset="0"/>
                                  </a:rPr>
                                  <m:t>+1</m:t>
                                </m:r>
                              </m:e>
                            </m:d>
                          </m:sup>
                        </m:sSubSup>
                      </m:e>
                    </m:d>
                  </m:oMath>
                </a14:m>
                <a:r>
                  <a:rPr lang="zh-CN" altLang="en-US" sz="1800" b="0" dirty="0"/>
                  <a:t>就是一个样本，任取</a:t>
                </a:r>
                <a14:m>
                  <m:oMath xmlns:m="http://schemas.openxmlformats.org/officeDocument/2006/math">
                    <m:sSup>
                      <m:sSupPr>
                        <m:ctrlPr>
                          <a:rPr lang="en-US" altLang="zh-CN" sz="1800" b="0" i="1" smtClean="0">
                            <a:latin typeface="Cambria Math" panose="02040503050406030204" pitchFamily="18" charset="0"/>
                          </a:rPr>
                        </m:ctrlPr>
                      </m:sSupPr>
                      <m:e>
                        <m:r>
                          <a:rPr lang="en-US" altLang="zh-CN" sz="1800" b="0" i="1" smtClean="0">
                            <a:latin typeface="Cambria Math" panose="02040503050406030204" pitchFamily="18" charset="0"/>
                          </a:rPr>
                          <m:t>𝑥</m:t>
                        </m:r>
                      </m:e>
                      <m:sup>
                        <m:d>
                          <m:dPr>
                            <m:ctrlPr>
                              <a:rPr lang="en-US" altLang="zh-CN" sz="1800" b="0" i="1" smtClean="0">
                                <a:latin typeface="Cambria Math" panose="02040503050406030204" pitchFamily="18" charset="0"/>
                              </a:rPr>
                            </m:ctrlPr>
                          </m:dPr>
                          <m:e>
                            <m:r>
                              <a:rPr lang="en-US" altLang="zh-CN" sz="1800" b="0" i="1" smtClean="0">
                                <a:latin typeface="Cambria Math" panose="02040503050406030204" pitchFamily="18" charset="0"/>
                              </a:rPr>
                              <m:t>0</m:t>
                            </m:r>
                          </m:e>
                        </m:d>
                      </m:sup>
                    </m:sSup>
                    <m:r>
                      <a:rPr lang="en-US" altLang="zh-CN" sz="1800" b="0" i="1" smtClean="0">
                        <a:latin typeface="Cambria Math" panose="02040503050406030204" pitchFamily="18" charset="0"/>
                      </a:rPr>
                      <m:t>=</m:t>
                    </m:r>
                    <m:d>
                      <m:dPr>
                        <m:ctrlPr>
                          <a:rPr lang="en-US" altLang="zh-CN" sz="1800" b="0" i="1" smtClean="0">
                            <a:latin typeface="Cambria Math" panose="02040503050406030204" pitchFamily="18" charset="0"/>
                          </a:rPr>
                        </m:ctrlPr>
                      </m:dPr>
                      <m:e>
                        <m:sSubSup>
                          <m:sSubSupPr>
                            <m:ctrlPr>
                              <a:rPr lang="en-US" altLang="zh-CN" sz="1800" b="0" i="1" smtClean="0">
                                <a:latin typeface="Cambria Math" panose="02040503050406030204" pitchFamily="18" charset="0"/>
                              </a:rPr>
                            </m:ctrlPr>
                          </m:sSubSupPr>
                          <m:e>
                            <m:r>
                              <a:rPr lang="en-US" altLang="zh-CN" sz="1800" b="0" i="1" smtClean="0">
                                <a:latin typeface="Cambria Math" panose="02040503050406030204" pitchFamily="18" charset="0"/>
                              </a:rPr>
                              <m:t>𝑥</m:t>
                            </m:r>
                          </m:e>
                          <m:sub>
                            <m:r>
                              <a:rPr lang="en-US" altLang="zh-CN" sz="1800" b="0" i="1" smtClean="0">
                                <a:latin typeface="Cambria Math" panose="02040503050406030204" pitchFamily="18" charset="0"/>
                              </a:rPr>
                              <m:t>1</m:t>
                            </m:r>
                          </m:sub>
                          <m:sup>
                            <m:d>
                              <m:dPr>
                                <m:ctrlPr>
                                  <a:rPr lang="en-US" altLang="zh-CN" sz="1800" b="0" i="1" smtClean="0">
                                    <a:latin typeface="Cambria Math" panose="02040503050406030204" pitchFamily="18" charset="0"/>
                                  </a:rPr>
                                </m:ctrlPr>
                              </m:dPr>
                              <m:e>
                                <m:r>
                                  <a:rPr lang="en-US" altLang="zh-CN" sz="1800" b="0" i="1" smtClean="0">
                                    <a:latin typeface="Cambria Math" panose="02040503050406030204" pitchFamily="18" charset="0"/>
                                  </a:rPr>
                                  <m:t>0</m:t>
                                </m:r>
                              </m:e>
                            </m:d>
                          </m:sup>
                        </m:sSubSup>
                        <m:r>
                          <a:rPr lang="en-US" altLang="zh-CN" sz="1800" b="0" i="1" smtClean="0">
                            <a:latin typeface="Cambria Math" panose="02040503050406030204" pitchFamily="18" charset="0"/>
                          </a:rPr>
                          <m:t>,</m:t>
                        </m:r>
                        <m:sSubSup>
                          <m:sSubSupPr>
                            <m:ctrlPr>
                              <a:rPr lang="en-US" altLang="zh-CN" sz="1800" b="0" i="1" smtClean="0">
                                <a:latin typeface="Cambria Math" panose="02040503050406030204" pitchFamily="18" charset="0"/>
                              </a:rPr>
                            </m:ctrlPr>
                          </m:sSubSupPr>
                          <m:e>
                            <m:r>
                              <a:rPr lang="en-US" altLang="zh-CN" sz="1800" b="0" i="1" smtClean="0">
                                <a:latin typeface="Cambria Math" panose="02040503050406030204" pitchFamily="18" charset="0"/>
                              </a:rPr>
                              <m:t>𝑥</m:t>
                            </m:r>
                          </m:e>
                          <m:sub>
                            <m:r>
                              <a:rPr lang="en-US" altLang="zh-CN" sz="1800" b="0" i="1" smtClean="0">
                                <a:latin typeface="Cambria Math" panose="02040503050406030204" pitchFamily="18" charset="0"/>
                              </a:rPr>
                              <m:t>2</m:t>
                            </m:r>
                          </m:sub>
                          <m:sup>
                            <m:d>
                              <m:dPr>
                                <m:ctrlPr>
                                  <a:rPr lang="en-US" altLang="zh-CN" sz="1800" b="0" i="1" smtClean="0">
                                    <a:latin typeface="Cambria Math" panose="02040503050406030204" pitchFamily="18" charset="0"/>
                                  </a:rPr>
                                </m:ctrlPr>
                              </m:dPr>
                              <m:e>
                                <m:r>
                                  <a:rPr lang="en-US" altLang="zh-CN" sz="1800" b="0" i="1" smtClean="0">
                                    <a:latin typeface="Cambria Math" panose="02040503050406030204" pitchFamily="18" charset="0"/>
                                  </a:rPr>
                                  <m:t>0</m:t>
                                </m:r>
                              </m:e>
                            </m:d>
                          </m:sup>
                        </m:sSubSup>
                        <m:r>
                          <a:rPr lang="en-US" altLang="zh-CN" sz="1800" b="0" i="1" smtClean="0">
                            <a:latin typeface="Cambria Math" panose="02040503050406030204" pitchFamily="18" charset="0"/>
                          </a:rPr>
                          <m:t>,⋯,</m:t>
                        </m:r>
                        <m:sSubSup>
                          <m:sSubSupPr>
                            <m:ctrlPr>
                              <a:rPr lang="en-US" altLang="zh-CN" sz="1800" b="0" i="1" smtClean="0">
                                <a:latin typeface="Cambria Math" panose="02040503050406030204" pitchFamily="18" charset="0"/>
                              </a:rPr>
                            </m:ctrlPr>
                          </m:sSubSupPr>
                          <m:e>
                            <m:r>
                              <a:rPr lang="en-US" altLang="zh-CN" sz="1800" b="0" i="1" smtClean="0">
                                <a:latin typeface="Cambria Math" panose="02040503050406030204" pitchFamily="18" charset="0"/>
                              </a:rPr>
                              <m:t>𝑥</m:t>
                            </m:r>
                          </m:e>
                          <m:sub>
                            <m:r>
                              <a:rPr lang="en-US" altLang="zh-CN" sz="1800" b="0" i="1" smtClean="0">
                                <a:latin typeface="Cambria Math" panose="02040503050406030204" pitchFamily="18" charset="0"/>
                              </a:rPr>
                              <m:t>𝑛</m:t>
                            </m:r>
                          </m:sub>
                          <m:sup>
                            <m:d>
                              <m:dPr>
                                <m:ctrlPr>
                                  <a:rPr lang="en-US" altLang="zh-CN" sz="1800" b="0" i="1" smtClean="0">
                                    <a:latin typeface="Cambria Math" panose="02040503050406030204" pitchFamily="18" charset="0"/>
                                  </a:rPr>
                                </m:ctrlPr>
                              </m:dPr>
                              <m:e>
                                <m:r>
                                  <a:rPr lang="en-US" altLang="zh-CN" sz="1800" b="0" i="1" smtClean="0">
                                    <a:latin typeface="Cambria Math" panose="02040503050406030204" pitchFamily="18" charset="0"/>
                                  </a:rPr>
                                  <m:t>0</m:t>
                                </m:r>
                              </m:e>
                            </m:d>
                          </m:sup>
                        </m:sSubSup>
                      </m:e>
                    </m:d>
                  </m:oMath>
                </a14:m>
                <a:r>
                  <a:rPr lang="zh-CN" altLang="en-US" sz="1800" b="0" dirty="0"/>
                  <a:t>按上述方法进行迭代，则</a:t>
                </a:r>
                <a14:m>
                  <m:oMath xmlns:m="http://schemas.openxmlformats.org/officeDocument/2006/math">
                    <m:sSup>
                      <m:sSupPr>
                        <m:ctrlPr>
                          <a:rPr lang="en-US" altLang="zh-CN" sz="1800" b="0" i="1" smtClean="0">
                            <a:latin typeface="Cambria Math" panose="02040503050406030204" pitchFamily="18" charset="0"/>
                          </a:rPr>
                        </m:ctrlPr>
                      </m:sSupPr>
                      <m:e>
                        <m:r>
                          <a:rPr lang="en-US" altLang="zh-CN" sz="1800" b="0" i="1" smtClean="0">
                            <a:latin typeface="Cambria Math" panose="02040503050406030204" pitchFamily="18" charset="0"/>
                          </a:rPr>
                          <m:t>𝑥</m:t>
                        </m:r>
                      </m:e>
                      <m:sup>
                        <m:d>
                          <m:dPr>
                            <m:ctrlPr>
                              <a:rPr lang="en-US" altLang="zh-CN" sz="1800" b="0" i="1" smtClean="0">
                                <a:latin typeface="Cambria Math" panose="02040503050406030204" pitchFamily="18" charset="0"/>
                              </a:rPr>
                            </m:ctrlPr>
                          </m:dPr>
                          <m:e>
                            <m:r>
                              <a:rPr lang="en-US" altLang="zh-CN" sz="1800" b="0" i="1" smtClean="0">
                                <a:latin typeface="Cambria Math" panose="02040503050406030204" pitchFamily="18" charset="0"/>
                              </a:rPr>
                              <m:t>1</m:t>
                            </m:r>
                          </m:e>
                        </m:d>
                      </m:sup>
                    </m:sSup>
                    <m:r>
                      <a:rPr lang="en-US" altLang="zh-CN" sz="1800" b="0" i="1" smtClean="0">
                        <a:latin typeface="Cambria Math" panose="02040503050406030204" pitchFamily="18" charset="0"/>
                      </a:rPr>
                      <m:t>,</m:t>
                    </m:r>
                    <m:sSup>
                      <m:sSupPr>
                        <m:ctrlPr>
                          <a:rPr lang="en-US" altLang="zh-CN" sz="1800" b="0" i="1" smtClean="0">
                            <a:latin typeface="Cambria Math" panose="02040503050406030204" pitchFamily="18" charset="0"/>
                          </a:rPr>
                        </m:ctrlPr>
                      </m:sSupPr>
                      <m:e>
                        <m:r>
                          <a:rPr lang="en-US" altLang="zh-CN" sz="1800" b="0" i="1" smtClean="0">
                            <a:latin typeface="Cambria Math" panose="02040503050406030204" pitchFamily="18" charset="0"/>
                          </a:rPr>
                          <m:t>𝑥</m:t>
                        </m:r>
                      </m:e>
                      <m:sup>
                        <m:d>
                          <m:dPr>
                            <m:ctrlPr>
                              <a:rPr lang="en-US" altLang="zh-CN" sz="1800" b="0" i="1" smtClean="0">
                                <a:latin typeface="Cambria Math" panose="02040503050406030204" pitchFamily="18" charset="0"/>
                              </a:rPr>
                            </m:ctrlPr>
                          </m:dPr>
                          <m:e>
                            <m:r>
                              <a:rPr lang="en-US" altLang="zh-CN" sz="1800" b="0" i="1" smtClean="0">
                                <a:latin typeface="Cambria Math" panose="02040503050406030204" pitchFamily="18" charset="0"/>
                              </a:rPr>
                              <m:t>2</m:t>
                            </m:r>
                          </m:e>
                        </m:d>
                      </m:sup>
                    </m:sSup>
                    <m:r>
                      <a:rPr lang="en-US" altLang="zh-CN" sz="1800" b="0" i="1" smtClean="0">
                        <a:latin typeface="Cambria Math" panose="02040503050406030204" pitchFamily="18" charset="0"/>
                      </a:rPr>
                      <m:t>,⋯,</m:t>
                    </m:r>
                    <m:sSup>
                      <m:sSupPr>
                        <m:ctrlPr>
                          <a:rPr lang="en-US" altLang="zh-CN" sz="1800" b="0" i="1" smtClean="0">
                            <a:latin typeface="Cambria Math" panose="02040503050406030204" pitchFamily="18" charset="0"/>
                          </a:rPr>
                        </m:ctrlPr>
                      </m:sSupPr>
                      <m:e>
                        <m:r>
                          <a:rPr lang="en-US" altLang="zh-CN" sz="1800" b="0" i="1" smtClean="0">
                            <a:latin typeface="Cambria Math" panose="02040503050406030204" pitchFamily="18" charset="0"/>
                          </a:rPr>
                          <m:t>𝑥</m:t>
                        </m:r>
                      </m:e>
                      <m:sup>
                        <m:d>
                          <m:dPr>
                            <m:ctrlPr>
                              <a:rPr lang="en-US" altLang="zh-CN" sz="1800" b="0" i="1" smtClean="0">
                                <a:latin typeface="Cambria Math" panose="02040503050406030204" pitchFamily="18" charset="0"/>
                              </a:rPr>
                            </m:ctrlPr>
                          </m:dPr>
                          <m:e>
                            <m:r>
                              <a:rPr lang="en-US" altLang="zh-CN" sz="1800" b="0" i="1" smtClean="0">
                                <a:latin typeface="Cambria Math" panose="02040503050406030204" pitchFamily="18" charset="0"/>
                              </a:rPr>
                              <m:t>𝑡</m:t>
                            </m:r>
                          </m:e>
                        </m:d>
                      </m:sup>
                    </m:sSup>
                    <m:r>
                      <a:rPr lang="en-US" altLang="zh-CN" sz="1800" b="0" i="1" smtClean="0">
                        <a:latin typeface="Cambria Math" panose="02040503050406030204" pitchFamily="18" charset="0"/>
                      </a:rPr>
                      <m:t>,⋯</m:t>
                    </m:r>
                  </m:oMath>
                </a14:m>
                <a:r>
                  <a:rPr lang="zh-CN" altLang="en-US" sz="1800" b="0" dirty="0"/>
                  <a:t>是马尔科夫链的实现值</a:t>
                </a:r>
                <a:endParaRPr lang="en-US" altLang="zh-CN" sz="1800" b="0" dirty="0"/>
              </a:p>
              <a:p>
                <a:endParaRPr lang="zh-CN" altLang="en-US" sz="1800" b="0" dirty="0">
                  <a:solidFill>
                    <a:schemeClr val="tx1"/>
                  </a:solidFill>
                  <a:ea typeface="+mj-ea"/>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463" t="-759" r="-595" b="-759"/>
                </a:stretch>
              </a:blipFill>
            </p:spPr>
            <p:txBody>
              <a:bodyPr/>
              <a:lstStyle/>
              <a:p>
                <a:r>
                  <a:rPr lang="zh-CN" altLang="en-US">
                    <a:noFill/>
                  </a:rPr>
                  <a:t> </a:t>
                </a:r>
              </a:p>
            </p:txBody>
          </p:sp>
        </mc:Fallback>
      </mc:AlternateContent>
      <p:sp>
        <p:nvSpPr>
          <p:cNvPr id="4" name="文本框 3">
            <a:extLst>
              <a:ext uri="{FF2B5EF4-FFF2-40B4-BE49-F238E27FC236}">
                <a16:creationId xmlns:a16="http://schemas.microsoft.com/office/drawing/2014/main" id="{784B4944-750D-4B8E-AB16-3E7D47BB77A2}"/>
              </a:ext>
            </a:extLst>
          </p:cNvPr>
          <p:cNvSpPr txBox="1"/>
          <p:nvPr/>
        </p:nvSpPr>
        <p:spPr>
          <a:xfrm>
            <a:off x="5817096" y="4473277"/>
            <a:ext cx="1005403" cy="338554"/>
          </a:xfrm>
          <a:prstGeom prst="rect">
            <a:avLst/>
          </a:prstGeom>
          <a:noFill/>
        </p:spPr>
        <p:txBody>
          <a:bodyPr wrap="none" rtlCol="0">
            <a:spAutoFit/>
          </a:bodyPr>
          <a:lstStyle/>
          <a:p>
            <a:r>
              <a:rPr lang="zh-CN" altLang="en-US" dirty="0">
                <a:solidFill>
                  <a:srgbClr val="FF0000"/>
                </a:solidFill>
              </a:rPr>
              <a:t>立即更新</a:t>
            </a:r>
          </a:p>
        </p:txBody>
      </p:sp>
      <p:sp>
        <p:nvSpPr>
          <p:cNvPr id="5" name="文本框 4">
            <a:extLst>
              <a:ext uri="{FF2B5EF4-FFF2-40B4-BE49-F238E27FC236}">
                <a16:creationId xmlns:a16="http://schemas.microsoft.com/office/drawing/2014/main" id="{6982FD90-B7F5-4647-9B7C-A787BF63A3A2}"/>
              </a:ext>
            </a:extLst>
          </p:cNvPr>
          <p:cNvSpPr txBox="1"/>
          <p:nvPr/>
        </p:nvSpPr>
        <p:spPr>
          <a:xfrm>
            <a:off x="2875836" y="5193357"/>
            <a:ext cx="1928733" cy="338554"/>
          </a:xfrm>
          <a:prstGeom prst="rect">
            <a:avLst/>
          </a:prstGeom>
          <a:noFill/>
        </p:spPr>
        <p:txBody>
          <a:bodyPr wrap="none" rtlCol="0">
            <a:spAutoFit/>
          </a:bodyPr>
          <a:lstStyle/>
          <a:p>
            <a:r>
              <a:rPr lang="zh-CN" altLang="en-US" dirty="0">
                <a:solidFill>
                  <a:srgbClr val="FF0000"/>
                </a:solidFill>
              </a:rPr>
              <a:t>随机扫描</a:t>
            </a:r>
            <a:r>
              <a:rPr lang="en-US" altLang="zh-CN" dirty="0">
                <a:solidFill>
                  <a:srgbClr val="FF0000"/>
                </a:solidFill>
              </a:rPr>
              <a:t>Gibbs</a:t>
            </a:r>
            <a:r>
              <a:rPr lang="zh-CN" altLang="en-US" dirty="0">
                <a:solidFill>
                  <a:srgbClr val="FF0000"/>
                </a:solidFill>
              </a:rPr>
              <a:t>抽样</a:t>
            </a:r>
          </a:p>
        </p:txBody>
      </p:sp>
      <p:sp>
        <p:nvSpPr>
          <p:cNvPr id="6" name="文本框 5">
            <a:extLst>
              <a:ext uri="{FF2B5EF4-FFF2-40B4-BE49-F238E27FC236}">
                <a16:creationId xmlns:a16="http://schemas.microsoft.com/office/drawing/2014/main" id="{0E0B59FB-8887-4836-9643-81A6FEEC6B38}"/>
              </a:ext>
            </a:extLst>
          </p:cNvPr>
          <p:cNvSpPr txBox="1"/>
          <p:nvPr/>
        </p:nvSpPr>
        <p:spPr>
          <a:xfrm>
            <a:off x="3024267" y="4473277"/>
            <a:ext cx="1210588" cy="338554"/>
          </a:xfrm>
          <a:prstGeom prst="rect">
            <a:avLst/>
          </a:prstGeom>
          <a:noFill/>
        </p:spPr>
        <p:txBody>
          <a:bodyPr wrap="none" rtlCol="0">
            <a:spAutoFit/>
          </a:bodyPr>
          <a:lstStyle/>
          <a:p>
            <a:r>
              <a:rPr lang="zh-CN" altLang="en-US" dirty="0">
                <a:solidFill>
                  <a:srgbClr val="CC00CC"/>
                </a:solidFill>
              </a:rPr>
              <a:t>区组化抽样</a:t>
            </a:r>
          </a:p>
        </p:txBody>
      </p:sp>
      <p:sp>
        <p:nvSpPr>
          <p:cNvPr id="7" name="文本框 6">
            <a:extLst>
              <a:ext uri="{FF2B5EF4-FFF2-40B4-BE49-F238E27FC236}">
                <a16:creationId xmlns:a16="http://schemas.microsoft.com/office/drawing/2014/main" id="{16B0C437-3A19-4092-BD9D-786EACA7902E}"/>
              </a:ext>
            </a:extLst>
          </p:cNvPr>
          <p:cNvSpPr txBox="1"/>
          <p:nvPr/>
        </p:nvSpPr>
        <p:spPr>
          <a:xfrm>
            <a:off x="13690" y="3609181"/>
            <a:ext cx="1518364" cy="338554"/>
          </a:xfrm>
          <a:prstGeom prst="rect">
            <a:avLst/>
          </a:prstGeom>
          <a:noFill/>
        </p:spPr>
        <p:txBody>
          <a:bodyPr wrap="none" rtlCol="0">
            <a:spAutoFit/>
          </a:bodyPr>
          <a:lstStyle/>
          <a:p>
            <a:r>
              <a:rPr lang="zh-CN" altLang="en-US" b="1" dirty="0">
                <a:solidFill>
                  <a:srgbClr val="3333CC"/>
                </a:solidFill>
              </a:rPr>
              <a:t>混合</a:t>
            </a:r>
            <a:r>
              <a:rPr lang="en-US" altLang="zh-CN" b="1" dirty="0">
                <a:solidFill>
                  <a:srgbClr val="3333CC"/>
                </a:solidFill>
              </a:rPr>
              <a:t>Gibbs</a:t>
            </a:r>
            <a:r>
              <a:rPr lang="zh-CN" altLang="en-US" b="1" dirty="0">
                <a:solidFill>
                  <a:srgbClr val="3333CC"/>
                </a:solidFill>
              </a:rPr>
              <a:t>抽样</a:t>
            </a:r>
          </a:p>
        </p:txBody>
      </p:sp>
    </p:spTree>
  </p:cSld>
  <p:clrMapOvr>
    <a:masterClrMapping/>
  </p:clrMapOvr>
  <p:transition spd="med">
    <p:random/>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56F7BA-AA6A-4B9F-B7BB-14D51514C4FF}"/>
              </a:ext>
            </a:extLst>
          </p:cNvPr>
          <p:cNvSpPr>
            <a:spLocks noGrp="1"/>
          </p:cNvSpPr>
          <p:nvPr>
            <p:ph type="title"/>
          </p:nvPr>
        </p:nvSpPr>
        <p:spPr/>
        <p:txBody>
          <a:bodyPr/>
          <a:lstStyle/>
          <a:p>
            <a:r>
              <a:rPr lang="en-US" altLang="zh-CN" dirty="0"/>
              <a:t>2MCMC</a:t>
            </a:r>
            <a:r>
              <a:rPr lang="zh-CN" altLang="en-US" dirty="0"/>
              <a:t>随机数仿真</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C89CAFAC-8DDD-4096-A53B-D9B8635CDC6E}"/>
                  </a:ext>
                </a:extLst>
              </p:cNvPr>
              <p:cNvSpPr>
                <a:spLocks noGrp="1"/>
              </p:cNvSpPr>
              <p:nvPr>
                <p:ph idx="1"/>
              </p:nvPr>
            </p:nvSpPr>
            <p:spPr/>
            <p:txBody>
              <a:bodyPr/>
              <a:lstStyle/>
              <a:p>
                <a:r>
                  <a:rPr lang="zh-CN" altLang="en-US" sz="2400" dirty="0"/>
                  <a:t>重要抽样（</a:t>
                </a:r>
                <a:r>
                  <a:rPr lang="en-US" altLang="zh-CN" sz="2400" dirty="0"/>
                  <a:t>importance sampling</a:t>
                </a:r>
                <a:r>
                  <a:rPr lang="zh-CN" altLang="en-US" sz="2400" dirty="0"/>
                  <a:t>）</a:t>
                </a:r>
                <a:endParaRPr lang="en-US" altLang="zh-CN" sz="2400" dirty="0"/>
              </a:p>
              <a:p>
                <a:pPr lvl="1"/>
                <a:r>
                  <a:rPr lang="zh-CN" altLang="en-US" sz="2000" dirty="0"/>
                  <a:t>以</a:t>
                </a:r>
                <a14:m>
                  <m:oMath xmlns:m="http://schemas.openxmlformats.org/officeDocument/2006/math">
                    <m:r>
                      <a:rPr lang="en-US" altLang="zh-CN" sz="2000" b="1" i="1" smtClean="0">
                        <a:latin typeface="Cambria Math" panose="02040503050406030204" pitchFamily="18" charset="0"/>
                      </a:rPr>
                      <m:t>𝑿</m:t>
                    </m:r>
                    <m:r>
                      <a:rPr lang="en-US" altLang="zh-CN" sz="2000" b="1" i="1" smtClean="0">
                        <a:latin typeface="Cambria Math" panose="02040503050406030204" pitchFamily="18" charset="0"/>
                      </a:rPr>
                      <m:t>=(</m:t>
                    </m:r>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𝑿</m:t>
                        </m:r>
                      </m:e>
                      <m:sub>
                        <m:r>
                          <a:rPr lang="en-US" altLang="zh-CN" sz="2000" b="1" i="1" smtClean="0">
                            <a:latin typeface="Cambria Math" panose="02040503050406030204" pitchFamily="18" charset="0"/>
                          </a:rPr>
                          <m:t>𝟏</m:t>
                        </m:r>
                      </m:sub>
                    </m:sSub>
                    <m:r>
                      <a:rPr lang="en-US" altLang="zh-CN" sz="2000" b="1" i="1" smtClean="0">
                        <a:latin typeface="Cambria Math" panose="02040503050406030204" pitchFamily="18" charset="0"/>
                      </a:rPr>
                      <m:t>,⋯,</m:t>
                    </m:r>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𝑿</m:t>
                        </m:r>
                      </m:e>
                      <m:sub>
                        <m:r>
                          <a:rPr lang="en-US" altLang="zh-CN" sz="2000" b="1" i="1" smtClean="0">
                            <a:latin typeface="Cambria Math" panose="02040503050406030204" pitchFamily="18" charset="0"/>
                          </a:rPr>
                          <m:t>𝒏</m:t>
                        </m:r>
                      </m:sub>
                    </m:sSub>
                    <m:r>
                      <a:rPr lang="en-US" altLang="zh-CN" sz="2000" b="1" i="1" smtClean="0">
                        <a:latin typeface="Cambria Math" panose="02040503050406030204" pitchFamily="18" charset="0"/>
                      </a:rPr>
                      <m:t>)</m:t>
                    </m:r>
                  </m:oMath>
                </a14:m>
                <a:r>
                  <a:rPr lang="zh-CN" altLang="en-US" sz="2000" dirty="0"/>
                  <a:t>表示随机变量的一个向量，具有联合概率密度函数（或者联合质量函数）</a:t>
                </a:r>
                <a14:m>
                  <m:oMath xmlns:m="http://schemas.openxmlformats.org/officeDocument/2006/math">
                    <m:r>
                      <a:rPr lang="en-US" altLang="zh-CN" sz="2000" b="1" i="1" smtClean="0">
                        <a:latin typeface="Cambria Math" panose="02040503050406030204" pitchFamily="18" charset="0"/>
                      </a:rPr>
                      <m:t>𝒇</m:t>
                    </m:r>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𝒙</m:t>
                        </m:r>
                      </m:e>
                    </m:d>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𝒇</m:t>
                    </m:r>
                    <m:r>
                      <a:rPr lang="en-US" altLang="zh-CN" sz="2000" b="1" i="1" smtClean="0">
                        <a:latin typeface="Cambria Math" panose="02040503050406030204" pitchFamily="18" charset="0"/>
                      </a:rPr>
                      <m:t>(</m:t>
                    </m:r>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𝒙</m:t>
                        </m:r>
                      </m:e>
                      <m:sub>
                        <m:r>
                          <a:rPr lang="en-US" altLang="zh-CN" sz="2000" b="1" i="1" smtClean="0">
                            <a:latin typeface="Cambria Math" panose="02040503050406030204" pitchFamily="18" charset="0"/>
                          </a:rPr>
                          <m:t>𝟏</m:t>
                        </m:r>
                      </m:sub>
                    </m:sSub>
                    <m:r>
                      <a:rPr lang="en-US" altLang="zh-CN" sz="2000" b="1" i="1" smtClean="0">
                        <a:latin typeface="Cambria Math" panose="02040503050406030204" pitchFamily="18" charset="0"/>
                      </a:rPr>
                      <m:t>,⋯,</m:t>
                    </m:r>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𝒙</m:t>
                        </m:r>
                      </m:e>
                      <m:sub>
                        <m:r>
                          <a:rPr lang="en-US" altLang="zh-CN" sz="2000" b="1" i="1" smtClean="0">
                            <a:latin typeface="Cambria Math" panose="02040503050406030204" pitchFamily="18" charset="0"/>
                          </a:rPr>
                          <m:t>𝒏</m:t>
                        </m:r>
                      </m:sub>
                    </m:sSub>
                    <m:r>
                      <a:rPr lang="en-US" altLang="zh-CN" sz="2000" b="1" i="1" smtClean="0">
                        <a:latin typeface="Cambria Math" panose="02040503050406030204" pitchFamily="18" charset="0"/>
                      </a:rPr>
                      <m:t>)</m:t>
                    </m:r>
                  </m:oMath>
                </a14:m>
                <a:r>
                  <a:rPr lang="en-US" altLang="zh-CN" sz="2000" dirty="0"/>
                  <a:t>,</a:t>
                </a:r>
                <a:r>
                  <a:rPr lang="zh-CN" altLang="en-US" sz="2000" dirty="0"/>
                  <a:t>并且假设需要估计</a:t>
                </a:r>
                <a14:m>
                  <m:oMath xmlns:m="http://schemas.openxmlformats.org/officeDocument/2006/math">
                    <m:r>
                      <a:rPr lang="en-US" altLang="zh-CN" sz="2000" b="1" i="1" smtClean="0">
                        <a:latin typeface="Cambria Math" panose="02040503050406030204" pitchFamily="18" charset="0"/>
                      </a:rPr>
                      <m:t>𝜽</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𝑬</m:t>
                    </m:r>
                    <m:d>
                      <m:dPr>
                        <m:begChr m:val="["/>
                        <m:endChr m:val="]"/>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𝒉</m:t>
                        </m:r>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𝑿</m:t>
                            </m:r>
                          </m:e>
                        </m:d>
                      </m:e>
                    </m:d>
                    <m:r>
                      <a:rPr lang="en-US" altLang="zh-CN" sz="2000" b="1" i="1" smtClean="0">
                        <a:latin typeface="Cambria Math" panose="02040503050406030204" pitchFamily="18" charset="0"/>
                      </a:rPr>
                      <m:t>=</m:t>
                    </m:r>
                    <m:nary>
                      <m:naryPr>
                        <m:limLoc m:val="undOvr"/>
                        <m:subHide m:val="on"/>
                        <m:supHide m:val="on"/>
                        <m:ctrlPr>
                          <a:rPr lang="en-US" altLang="zh-CN" sz="2000" b="1" i="1" smtClean="0">
                            <a:latin typeface="Cambria Math" panose="02040503050406030204" pitchFamily="18" charset="0"/>
                          </a:rPr>
                        </m:ctrlPr>
                      </m:naryPr>
                      <m:sub/>
                      <m:sup/>
                      <m:e>
                        <m:r>
                          <a:rPr lang="en-US" altLang="zh-CN" sz="2000" b="1" i="1" smtClean="0">
                            <a:latin typeface="Cambria Math" panose="02040503050406030204" pitchFamily="18" charset="0"/>
                          </a:rPr>
                          <m:t>𝒉</m:t>
                        </m:r>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𝒙</m:t>
                            </m:r>
                          </m:e>
                        </m:d>
                        <m:r>
                          <a:rPr lang="en-US" altLang="zh-CN" sz="2000" b="1" i="1" smtClean="0">
                            <a:latin typeface="Cambria Math" panose="02040503050406030204" pitchFamily="18" charset="0"/>
                          </a:rPr>
                          <m:t>𝒇</m:t>
                        </m:r>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𝒙</m:t>
                            </m:r>
                          </m:e>
                        </m:d>
                        <m:r>
                          <a:rPr lang="en-US" altLang="zh-CN" sz="2000" b="1" i="1" smtClean="0">
                            <a:latin typeface="Cambria Math" panose="02040503050406030204" pitchFamily="18" charset="0"/>
                          </a:rPr>
                          <m:t>𝒅𝒙</m:t>
                        </m:r>
                      </m:e>
                    </m:nary>
                  </m:oMath>
                </a14:m>
                <a:endParaRPr lang="en-US" altLang="zh-CN" sz="2000" dirty="0"/>
              </a:p>
              <a:p>
                <a:pPr lvl="1"/>
                <a:r>
                  <a:rPr lang="zh-CN" altLang="en-US" sz="2000" dirty="0"/>
                  <a:t>如何计算？</a:t>
                </a:r>
                <a:endParaRPr lang="en-US" altLang="zh-CN" sz="2000" dirty="0"/>
              </a:p>
              <a:p>
                <a:pPr lvl="1"/>
                <a14:m>
                  <m:oMath xmlns:m="http://schemas.openxmlformats.org/officeDocument/2006/math">
                    <m:r>
                      <a:rPr lang="en-US" altLang="zh-CN" sz="2000" b="1" i="1" smtClean="0">
                        <a:latin typeface="Cambria Math" panose="02040503050406030204" pitchFamily="18" charset="0"/>
                      </a:rPr>
                      <m:t>𝒏</m:t>
                    </m:r>
                  </m:oMath>
                </a14:m>
                <a:r>
                  <a:rPr lang="zh-CN" altLang="en-US" sz="2000" dirty="0"/>
                  <a:t>维积分或者求和。注意，假设直接模拟随机向量</a:t>
                </a:r>
                <a14:m>
                  <m:oMath xmlns:m="http://schemas.openxmlformats.org/officeDocument/2006/math">
                    <m:r>
                      <a:rPr lang="en-US" altLang="zh-CN" sz="2000" b="1" i="1" smtClean="0">
                        <a:latin typeface="Cambria Math" panose="02040503050406030204" pitchFamily="18" charset="0"/>
                      </a:rPr>
                      <m:t>𝑿</m:t>
                    </m:r>
                  </m:oMath>
                </a14:m>
                <a:r>
                  <a:rPr lang="zh-CN" altLang="en-US" sz="2000" dirty="0"/>
                  <a:t>，使得</a:t>
                </a:r>
                <a14:m>
                  <m:oMath xmlns:m="http://schemas.openxmlformats.org/officeDocument/2006/math">
                    <m:r>
                      <a:rPr lang="en-US" altLang="zh-CN" sz="2000" b="1" i="1" smtClean="0">
                        <a:latin typeface="Cambria Math" panose="02040503050406030204" pitchFamily="18" charset="0"/>
                      </a:rPr>
                      <m:t>𝒉</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𝑿</m:t>
                    </m:r>
                    <m:r>
                      <a:rPr lang="en-US" altLang="zh-CN" sz="2000" b="1" i="1" smtClean="0">
                        <a:latin typeface="Cambria Math" panose="02040503050406030204" pitchFamily="18" charset="0"/>
                      </a:rPr>
                      <m:t>)</m:t>
                    </m:r>
                  </m:oMath>
                </a14:m>
                <a:r>
                  <a:rPr lang="zh-CN" altLang="en-US" sz="2000" dirty="0"/>
                  <a:t>计算的效率很低（</a:t>
                </a:r>
                <a:r>
                  <a:rPr lang="en-US" altLang="zh-CN" sz="2000" dirty="0"/>
                  <a:t>1.</a:t>
                </a:r>
                <a:r>
                  <a:rPr lang="zh-CN" altLang="en-US" sz="2000" dirty="0"/>
                  <a:t>模拟一个具有密度函数</a:t>
                </a:r>
                <a14:m>
                  <m:oMath xmlns:m="http://schemas.openxmlformats.org/officeDocument/2006/math">
                    <m:r>
                      <a:rPr lang="en-US" altLang="zh-CN" sz="2000" b="1" i="1" smtClean="0">
                        <a:latin typeface="Cambria Math" panose="02040503050406030204" pitchFamily="18" charset="0"/>
                      </a:rPr>
                      <m:t>𝒇</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𝒙</m:t>
                    </m:r>
                    <m:r>
                      <a:rPr lang="en-US" altLang="zh-CN" sz="2000" b="1" i="1" smtClean="0">
                        <a:latin typeface="Cambria Math" panose="02040503050406030204" pitchFamily="18" charset="0"/>
                      </a:rPr>
                      <m:t>)</m:t>
                    </m:r>
                  </m:oMath>
                </a14:m>
                <a:r>
                  <a:rPr lang="zh-CN" altLang="en-US" sz="2000" dirty="0"/>
                  <a:t>的随机向量有困难，</a:t>
                </a:r>
                <a:r>
                  <a:rPr lang="en-US" altLang="zh-CN" sz="2000" dirty="0"/>
                  <a:t>2.</a:t>
                </a:r>
                <a14:m>
                  <m:oMath xmlns:m="http://schemas.openxmlformats.org/officeDocument/2006/math">
                    <m:r>
                      <a:rPr lang="en-US" altLang="zh-CN" sz="2000" b="1" i="1" smtClean="0">
                        <a:latin typeface="Cambria Math" panose="02040503050406030204" pitchFamily="18" charset="0"/>
                      </a:rPr>
                      <m:t>𝒉</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𝑿</m:t>
                    </m:r>
                    <m:r>
                      <a:rPr lang="en-US" altLang="zh-CN" sz="2000" b="1" i="1" smtClean="0">
                        <a:latin typeface="Cambria Math" panose="02040503050406030204" pitchFamily="18" charset="0"/>
                      </a:rPr>
                      <m:t>)</m:t>
                    </m:r>
                  </m:oMath>
                </a14:m>
                <a:r>
                  <a:rPr lang="zh-CN" altLang="en-US" sz="2000" dirty="0"/>
                  <a:t>的方差大，</a:t>
                </a:r>
                <a:r>
                  <a:rPr lang="en-US" altLang="zh-CN" sz="2000" dirty="0"/>
                  <a:t>3.</a:t>
                </a:r>
                <a:r>
                  <a:rPr lang="zh-CN" altLang="en-US" sz="2000" dirty="0"/>
                  <a:t>上述的混合情况）</a:t>
                </a:r>
                <a:endParaRPr lang="en-US" altLang="zh-CN" sz="2000" dirty="0"/>
              </a:p>
              <a:p>
                <a:pPr lvl="1"/>
                <a:r>
                  <a:rPr lang="zh-CN" altLang="en-US" sz="2000" dirty="0"/>
                  <a:t>注意，回忆方程求解中的预条件技术，如果</a:t>
                </a:r>
                <a14:m>
                  <m:oMath xmlns:m="http://schemas.openxmlformats.org/officeDocument/2006/math">
                    <m:r>
                      <a:rPr lang="en-US" altLang="zh-CN" sz="2000" b="1" i="1" smtClean="0">
                        <a:latin typeface="Cambria Math" panose="02040503050406030204" pitchFamily="18" charset="0"/>
                      </a:rPr>
                      <m:t>𝒈</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𝒙</m:t>
                    </m:r>
                    <m:r>
                      <a:rPr lang="en-US" altLang="zh-CN" sz="2000" b="1" i="1" smtClean="0">
                        <a:latin typeface="Cambria Math" panose="02040503050406030204" pitchFamily="18" charset="0"/>
                      </a:rPr>
                      <m:t>)</m:t>
                    </m:r>
                  </m:oMath>
                </a14:m>
                <a:r>
                  <a:rPr lang="zh-CN" altLang="en-US" sz="2000" dirty="0"/>
                  <a:t>是另一个概率密度函数使得只要</a:t>
                </a:r>
                <a14:m>
                  <m:oMath xmlns:m="http://schemas.openxmlformats.org/officeDocument/2006/math">
                    <m:r>
                      <a:rPr lang="en-US" altLang="zh-CN" sz="2000" b="1" i="1" smtClean="0">
                        <a:latin typeface="Cambria Math" panose="02040503050406030204" pitchFamily="18" charset="0"/>
                      </a:rPr>
                      <m:t>𝒈</m:t>
                    </m:r>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𝒙</m:t>
                        </m:r>
                      </m:e>
                    </m:d>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𝟎</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𝒇</m:t>
                    </m:r>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𝒙</m:t>
                        </m:r>
                      </m:e>
                    </m:d>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𝟎</m:t>
                    </m:r>
                  </m:oMath>
                </a14:m>
                <a:r>
                  <a:rPr lang="zh-CN" altLang="en-US" sz="2000" dirty="0"/>
                  <a:t>，则</a:t>
                </a:r>
                <a14:m>
                  <m:oMath xmlns:m="http://schemas.openxmlformats.org/officeDocument/2006/math">
                    <m:r>
                      <a:rPr lang="en-US" altLang="zh-CN" sz="2000" b="1" i="1" smtClean="0">
                        <a:latin typeface="Cambria Math" panose="02040503050406030204" pitchFamily="18" charset="0"/>
                      </a:rPr>
                      <m:t>𝜽</m:t>
                    </m:r>
                  </m:oMath>
                </a14:m>
                <a:r>
                  <a:rPr lang="zh-CN" altLang="en-US" sz="2000" dirty="0"/>
                  <a:t>可表示为：</a:t>
                </a:r>
                <a14:m>
                  <m:oMath xmlns:m="http://schemas.openxmlformats.org/officeDocument/2006/math">
                    <m:r>
                      <a:rPr lang="en-US" altLang="zh-CN" sz="2000" b="1" i="1" smtClean="0">
                        <a:latin typeface="Cambria Math" panose="02040503050406030204" pitchFamily="18" charset="0"/>
                      </a:rPr>
                      <m:t>𝜽</m:t>
                    </m:r>
                    <m:r>
                      <a:rPr lang="en-US" altLang="zh-CN" sz="2000" b="1" i="1" smtClean="0">
                        <a:latin typeface="Cambria Math" panose="02040503050406030204" pitchFamily="18" charset="0"/>
                      </a:rPr>
                      <m:t>=</m:t>
                    </m:r>
                    <m:nary>
                      <m:naryPr>
                        <m:limLoc m:val="undOvr"/>
                        <m:subHide m:val="on"/>
                        <m:supHide m:val="on"/>
                        <m:ctrlPr>
                          <a:rPr lang="en-US" altLang="zh-CN" sz="2000" b="1" i="1" smtClean="0">
                            <a:latin typeface="Cambria Math" panose="02040503050406030204" pitchFamily="18" charset="0"/>
                          </a:rPr>
                        </m:ctrlPr>
                      </m:naryPr>
                      <m:sub/>
                      <m:sup/>
                      <m:e>
                        <m:f>
                          <m:fPr>
                            <m:ctrlPr>
                              <a:rPr lang="en-US" altLang="zh-CN" sz="2000" b="1" i="1" smtClean="0">
                                <a:latin typeface="Cambria Math" panose="02040503050406030204" pitchFamily="18" charset="0"/>
                              </a:rPr>
                            </m:ctrlPr>
                          </m:fPr>
                          <m:num>
                            <m:r>
                              <a:rPr lang="en-US" altLang="zh-CN" sz="2000" b="1" i="1" smtClean="0">
                                <a:latin typeface="Cambria Math" panose="02040503050406030204" pitchFamily="18" charset="0"/>
                              </a:rPr>
                              <m:t>𝒉</m:t>
                            </m:r>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𝒙</m:t>
                                </m:r>
                              </m:e>
                            </m:d>
                            <m:r>
                              <a:rPr lang="en-US" altLang="zh-CN" sz="2000" b="1" i="1" smtClean="0">
                                <a:latin typeface="Cambria Math" panose="02040503050406030204" pitchFamily="18" charset="0"/>
                              </a:rPr>
                              <m:t>𝒇</m:t>
                            </m:r>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𝒙</m:t>
                                </m:r>
                              </m:e>
                            </m:d>
                          </m:num>
                          <m:den>
                            <m:r>
                              <a:rPr lang="en-US" altLang="zh-CN" sz="2000" b="1" i="1" smtClean="0">
                                <a:latin typeface="Cambria Math" panose="02040503050406030204" pitchFamily="18" charset="0"/>
                              </a:rPr>
                              <m:t>𝒈</m:t>
                            </m:r>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𝒙</m:t>
                                </m:r>
                              </m:e>
                            </m:d>
                          </m:den>
                        </m:f>
                        <m:r>
                          <a:rPr lang="en-US" altLang="zh-CN" sz="2000" b="1" i="1" smtClean="0">
                            <a:latin typeface="Cambria Math" panose="02040503050406030204" pitchFamily="18" charset="0"/>
                          </a:rPr>
                          <m:t>𝒈</m:t>
                        </m:r>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𝒙</m:t>
                            </m:r>
                          </m:e>
                        </m:d>
                        <m:r>
                          <a:rPr lang="en-US" altLang="zh-CN" sz="2000" b="1" i="1" smtClean="0">
                            <a:latin typeface="Cambria Math" panose="02040503050406030204" pitchFamily="18" charset="0"/>
                          </a:rPr>
                          <m:t>𝒅𝒙</m:t>
                        </m:r>
                        <m:r>
                          <a:rPr lang="en-US" altLang="zh-CN" sz="2000" b="1" i="1" smtClean="0">
                            <a:latin typeface="Cambria Math" panose="02040503050406030204" pitchFamily="18" charset="0"/>
                          </a:rPr>
                          <m:t>=</m:t>
                        </m:r>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𝑬</m:t>
                            </m:r>
                          </m:e>
                          <m:sub>
                            <m:r>
                              <a:rPr lang="en-US" altLang="zh-CN" sz="2000" b="1" i="1" smtClean="0">
                                <a:latin typeface="Cambria Math" panose="02040503050406030204" pitchFamily="18" charset="0"/>
                              </a:rPr>
                              <m:t>𝒈</m:t>
                            </m:r>
                          </m:sub>
                        </m:sSub>
                        <m:d>
                          <m:dPr>
                            <m:begChr m:val="["/>
                            <m:endChr m:val="]"/>
                            <m:ctrlPr>
                              <a:rPr lang="en-US" altLang="zh-CN" sz="2000" b="1" i="1" smtClean="0">
                                <a:latin typeface="Cambria Math" panose="02040503050406030204" pitchFamily="18" charset="0"/>
                              </a:rPr>
                            </m:ctrlPr>
                          </m:dPr>
                          <m:e>
                            <m:f>
                              <m:fPr>
                                <m:ctrlPr>
                                  <a:rPr lang="en-US" altLang="zh-CN" sz="2000" b="1" i="1" smtClean="0">
                                    <a:latin typeface="Cambria Math" panose="02040503050406030204" pitchFamily="18" charset="0"/>
                                  </a:rPr>
                                </m:ctrlPr>
                              </m:fPr>
                              <m:num>
                                <m:r>
                                  <a:rPr lang="en-US" altLang="zh-CN" sz="2000" b="1" i="1" smtClean="0">
                                    <a:latin typeface="Cambria Math" panose="02040503050406030204" pitchFamily="18" charset="0"/>
                                  </a:rPr>
                                  <m:t>𝒉</m:t>
                                </m:r>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𝑿</m:t>
                                    </m:r>
                                  </m:e>
                                </m:d>
                                <m:r>
                                  <a:rPr lang="en-US" altLang="zh-CN" sz="2000" b="1" i="1" smtClean="0">
                                    <a:latin typeface="Cambria Math" panose="02040503050406030204" pitchFamily="18" charset="0"/>
                                  </a:rPr>
                                  <m:t>𝒇</m:t>
                                </m:r>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𝑿</m:t>
                                    </m:r>
                                  </m:e>
                                </m:d>
                              </m:num>
                              <m:den>
                                <m:r>
                                  <a:rPr lang="en-US" altLang="zh-CN" sz="2000" b="1" i="1" smtClean="0">
                                    <a:latin typeface="Cambria Math" panose="02040503050406030204" pitchFamily="18" charset="0"/>
                                  </a:rPr>
                                  <m:t>𝒈</m:t>
                                </m:r>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𝑿</m:t>
                                    </m:r>
                                  </m:e>
                                </m:d>
                              </m:den>
                            </m:f>
                          </m:e>
                        </m:d>
                      </m:e>
                    </m:nary>
                  </m:oMath>
                </a14:m>
                <a:endParaRPr lang="en-US" altLang="zh-CN" sz="2000" b="1" dirty="0"/>
              </a:p>
              <a:p>
                <a:pPr lvl="1"/>
                <a:r>
                  <a:rPr lang="zh-CN" altLang="en-US" sz="2000" dirty="0"/>
                  <a:t>从而，</a:t>
                </a:r>
                <a14:m>
                  <m:oMath xmlns:m="http://schemas.openxmlformats.org/officeDocument/2006/math">
                    <m:r>
                      <a:rPr lang="en-US" altLang="zh-CN" sz="2000" b="1" i="1" smtClean="0">
                        <a:latin typeface="Cambria Math" panose="02040503050406030204" pitchFamily="18" charset="0"/>
                      </a:rPr>
                      <m:t>𝜽</m:t>
                    </m:r>
                  </m:oMath>
                </a14:m>
                <a:r>
                  <a:rPr lang="zh-CN" altLang="en-US" sz="2000" dirty="0"/>
                  <a:t>可以通过相继生成具有联合概率密度</a:t>
                </a:r>
                <a14:m>
                  <m:oMath xmlns:m="http://schemas.openxmlformats.org/officeDocument/2006/math">
                    <m:r>
                      <a:rPr lang="en-US" altLang="zh-CN" sz="2000" b="1" i="1" smtClean="0">
                        <a:latin typeface="Cambria Math" panose="02040503050406030204" pitchFamily="18" charset="0"/>
                      </a:rPr>
                      <m:t>𝒈</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𝒙</m:t>
                    </m:r>
                    <m:r>
                      <a:rPr lang="en-US" altLang="zh-CN" sz="2000" b="1" i="1" smtClean="0">
                        <a:latin typeface="Cambria Math" panose="02040503050406030204" pitchFamily="18" charset="0"/>
                      </a:rPr>
                      <m:t>)</m:t>
                    </m:r>
                  </m:oMath>
                </a14:m>
                <a:r>
                  <a:rPr lang="zh-CN" altLang="en-US" sz="2000" dirty="0"/>
                  <a:t>的随机向量</a:t>
                </a:r>
                <a14:m>
                  <m:oMath xmlns:m="http://schemas.openxmlformats.org/officeDocument/2006/math">
                    <m:r>
                      <a:rPr lang="en-US" altLang="zh-CN" sz="2000" b="1" i="1" smtClean="0">
                        <a:latin typeface="Cambria Math" panose="02040503050406030204" pitchFamily="18" charset="0"/>
                      </a:rPr>
                      <m:t>𝑿</m:t>
                    </m:r>
                  </m:oMath>
                </a14:m>
                <a:r>
                  <a:rPr lang="zh-CN" altLang="en-US" sz="2000" dirty="0"/>
                  <a:t>的值，然后使用</a:t>
                </a:r>
                <a14:m>
                  <m:oMath xmlns:m="http://schemas.openxmlformats.org/officeDocument/2006/math">
                    <m:r>
                      <a:rPr lang="en-US" altLang="zh-CN" sz="2000" b="1" i="1" smtClean="0">
                        <a:latin typeface="Cambria Math" panose="02040503050406030204" pitchFamily="18" charset="0"/>
                      </a:rPr>
                      <m:t>𝒉</m:t>
                    </m:r>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𝑿</m:t>
                        </m:r>
                      </m:e>
                    </m:d>
                    <m:r>
                      <a:rPr lang="en-US" altLang="zh-CN" sz="2000" b="1" i="1" smtClean="0">
                        <a:latin typeface="Cambria Math" panose="02040503050406030204" pitchFamily="18" charset="0"/>
                      </a:rPr>
                      <m:t>𝒇</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𝑿</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𝒈</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𝑿</m:t>
                    </m:r>
                    <m:r>
                      <a:rPr lang="en-US" altLang="zh-CN" sz="2000" b="1" i="1" smtClean="0">
                        <a:latin typeface="Cambria Math" panose="02040503050406030204" pitchFamily="18" charset="0"/>
                      </a:rPr>
                      <m:t>)</m:t>
                    </m:r>
                  </m:oMath>
                </a14:m>
                <a:r>
                  <a:rPr lang="zh-CN" altLang="en-US" sz="2000" dirty="0"/>
                  <a:t>的值的平均作为估计，如果分布密度</a:t>
                </a:r>
                <a14:m>
                  <m:oMath xmlns:m="http://schemas.openxmlformats.org/officeDocument/2006/math">
                    <m:r>
                      <a:rPr lang="en-US" altLang="zh-CN" sz="2000" b="1" i="1" smtClean="0">
                        <a:latin typeface="Cambria Math" panose="02040503050406030204" pitchFamily="18" charset="0"/>
                      </a:rPr>
                      <m:t>𝒈</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𝑿</m:t>
                    </m:r>
                    <m:r>
                      <a:rPr lang="en-US" altLang="zh-CN" sz="2000" b="1" i="1" smtClean="0">
                        <a:latin typeface="Cambria Math" panose="02040503050406030204" pitchFamily="18" charset="0"/>
                      </a:rPr>
                      <m:t>)</m:t>
                    </m:r>
                  </m:oMath>
                </a14:m>
                <a:r>
                  <a:rPr lang="zh-CN" altLang="en-US" sz="2000" dirty="0"/>
                  <a:t>选取使得随机变量</a:t>
                </a:r>
                <a14:m>
                  <m:oMath xmlns:m="http://schemas.openxmlformats.org/officeDocument/2006/math">
                    <m:r>
                      <a:rPr lang="en-US" altLang="zh-CN" sz="2000" i="1">
                        <a:latin typeface="Cambria Math" panose="02040503050406030204" pitchFamily="18" charset="0"/>
                      </a:rPr>
                      <m:t>𝒉</m:t>
                    </m:r>
                    <m:d>
                      <m:dPr>
                        <m:ctrlPr>
                          <a:rPr lang="en-US" altLang="zh-CN" sz="2000" i="1">
                            <a:latin typeface="Cambria Math" panose="02040503050406030204" pitchFamily="18" charset="0"/>
                          </a:rPr>
                        </m:ctrlPr>
                      </m:dPr>
                      <m:e>
                        <m:r>
                          <a:rPr lang="en-US" altLang="zh-CN" sz="2000" i="1">
                            <a:latin typeface="Cambria Math" panose="02040503050406030204" pitchFamily="18" charset="0"/>
                          </a:rPr>
                          <m:t>𝑿</m:t>
                        </m:r>
                      </m:e>
                    </m:d>
                    <m:r>
                      <a:rPr lang="en-US" altLang="zh-CN" sz="2000" i="1">
                        <a:latin typeface="Cambria Math" panose="02040503050406030204" pitchFamily="18" charset="0"/>
                      </a:rPr>
                      <m:t>𝒇</m:t>
                    </m:r>
                    <m:r>
                      <a:rPr lang="en-US" altLang="zh-CN" sz="2000" i="1">
                        <a:latin typeface="Cambria Math" panose="02040503050406030204" pitchFamily="18" charset="0"/>
                      </a:rPr>
                      <m:t>(</m:t>
                    </m:r>
                    <m:r>
                      <a:rPr lang="en-US" altLang="zh-CN" sz="2000" i="1">
                        <a:latin typeface="Cambria Math" panose="02040503050406030204" pitchFamily="18" charset="0"/>
                      </a:rPr>
                      <m:t>𝑿</m:t>
                    </m:r>
                    <m:r>
                      <a:rPr lang="en-US" altLang="zh-CN" sz="2000" i="1">
                        <a:latin typeface="Cambria Math" panose="02040503050406030204" pitchFamily="18" charset="0"/>
                      </a:rPr>
                      <m:t>)/</m:t>
                    </m:r>
                    <m:r>
                      <a:rPr lang="en-US" altLang="zh-CN" sz="2000" i="1">
                        <a:latin typeface="Cambria Math" panose="02040503050406030204" pitchFamily="18" charset="0"/>
                      </a:rPr>
                      <m:t>𝒈</m:t>
                    </m:r>
                    <m:r>
                      <a:rPr lang="en-US" altLang="zh-CN" sz="2000" i="1">
                        <a:latin typeface="Cambria Math" panose="02040503050406030204" pitchFamily="18" charset="0"/>
                      </a:rPr>
                      <m:t>(</m:t>
                    </m:r>
                    <m:r>
                      <a:rPr lang="en-US" altLang="zh-CN" sz="2000" i="1">
                        <a:latin typeface="Cambria Math" panose="02040503050406030204" pitchFamily="18" charset="0"/>
                      </a:rPr>
                      <m:t>𝑿</m:t>
                    </m:r>
                    <m:r>
                      <a:rPr lang="en-US" altLang="zh-CN" sz="2000" i="1">
                        <a:latin typeface="Cambria Math" panose="02040503050406030204" pitchFamily="18" charset="0"/>
                      </a:rPr>
                      <m:t>)</m:t>
                    </m:r>
                  </m:oMath>
                </a14:m>
                <a:r>
                  <a:rPr lang="zh-CN" altLang="en-US" sz="2000" dirty="0"/>
                  <a:t>具有较小的方差，那么这个方法（重要抽样就能够产生</a:t>
                </a:r>
                <a14:m>
                  <m:oMath xmlns:m="http://schemas.openxmlformats.org/officeDocument/2006/math">
                    <m:r>
                      <a:rPr lang="en-US" altLang="zh-CN" sz="2000" b="1" i="1" smtClean="0">
                        <a:latin typeface="Cambria Math" panose="02040503050406030204" pitchFamily="18" charset="0"/>
                      </a:rPr>
                      <m:t>𝜽</m:t>
                    </m:r>
                  </m:oMath>
                </a14:m>
                <a:r>
                  <a:rPr lang="zh-CN" altLang="en-US" sz="2000" dirty="0"/>
                  <a:t>的一个有效估计</a:t>
                </a:r>
              </a:p>
            </p:txBody>
          </p:sp>
        </mc:Choice>
        <mc:Fallback xmlns="">
          <p:sp>
            <p:nvSpPr>
              <p:cNvPr id="3" name="内容占位符 2">
                <a:extLst>
                  <a:ext uri="{FF2B5EF4-FFF2-40B4-BE49-F238E27FC236}">
                    <a16:creationId xmlns:a16="http://schemas.microsoft.com/office/drawing/2014/main" id="{C89CAFAC-8DDD-4096-A53B-D9B8635CDC6E}"/>
                  </a:ext>
                </a:extLst>
              </p:cNvPr>
              <p:cNvSpPr>
                <a:spLocks noGrp="1" noRot="1" noChangeAspect="1" noMove="1" noResize="1" noEditPoints="1" noAdjustHandles="1" noChangeArrowheads="1" noChangeShapeType="1" noTextEdit="1"/>
              </p:cNvSpPr>
              <p:nvPr>
                <p:ph idx="1"/>
              </p:nvPr>
            </p:nvSpPr>
            <p:spPr>
              <a:blipFill>
                <a:blip r:embed="rId2"/>
                <a:stretch>
                  <a:fillRect l="-926" t="-1193" r="-72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561304595"/>
      </p:ext>
    </p:extLst>
  </p:cSld>
  <p:clrMapOvr>
    <a:masterClrMapping/>
  </p:clrMapOvr>
  <p:transition spd="med">
    <p:random/>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 </a:t>
            </a:r>
            <a:r>
              <a:rPr lang="zh-CN" altLang="en-US" dirty="0"/>
              <a:t>高斯分布随机数的仿真</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sz="1800" dirty="0"/>
                  <a:t>高斯变量在应用中很常见，广泛应用的随机数仿真方法就是变换法和近似法</a:t>
                </a:r>
                <a:endParaRPr lang="en-US" altLang="zh-CN" sz="1800" dirty="0"/>
              </a:p>
              <a:p>
                <a:pPr lvl="1"/>
                <a:r>
                  <a:rPr lang="zh-CN" altLang="en-US" sz="1600" dirty="0">
                    <a:solidFill>
                      <a:srgbClr val="FF0000"/>
                    </a:solidFill>
                  </a:rPr>
                  <a:t>变换法</a:t>
                </a:r>
                <a:r>
                  <a:rPr lang="zh-CN" altLang="en-US" sz="1600" dirty="0"/>
                  <a:t>：假设</a:t>
                </a:r>
                <a14:m>
                  <m:oMath xmlns:m="http://schemas.openxmlformats.org/officeDocument/2006/math">
                    <m:sSub>
                      <m:sSubPr>
                        <m:ctrlPr>
                          <a:rPr lang="en-US" altLang="zh-CN" sz="1600" b="1" i="1" smtClean="0">
                            <a:latin typeface="Cambria Math" panose="02040503050406030204" pitchFamily="18" charset="0"/>
                          </a:rPr>
                        </m:ctrlPr>
                      </m:sSubPr>
                      <m:e>
                        <m:r>
                          <a:rPr lang="en-US" altLang="zh-CN" sz="1600" b="1" i="1" smtClean="0">
                            <a:latin typeface="Cambria Math" panose="02040503050406030204" pitchFamily="18" charset="0"/>
                          </a:rPr>
                          <m:t>𝑿</m:t>
                        </m:r>
                      </m:e>
                      <m:sub>
                        <m:r>
                          <a:rPr lang="en-US" altLang="zh-CN" sz="1600" b="1" i="1" smtClean="0">
                            <a:latin typeface="Cambria Math" panose="02040503050406030204" pitchFamily="18" charset="0"/>
                          </a:rPr>
                          <m:t>𝟏</m:t>
                        </m:r>
                      </m:sub>
                    </m:sSub>
                    <m:r>
                      <a:rPr lang="en-US" altLang="zh-CN" sz="1600" b="1" i="1" smtClean="0">
                        <a:latin typeface="Cambria Math" panose="02040503050406030204" pitchFamily="18" charset="0"/>
                      </a:rPr>
                      <m:t>,</m:t>
                    </m:r>
                    <m:sSub>
                      <m:sSubPr>
                        <m:ctrlPr>
                          <a:rPr lang="en-US" altLang="zh-CN" sz="1600" b="1" i="1" smtClean="0">
                            <a:latin typeface="Cambria Math" panose="02040503050406030204" pitchFamily="18" charset="0"/>
                          </a:rPr>
                        </m:ctrlPr>
                      </m:sSubPr>
                      <m:e>
                        <m:r>
                          <a:rPr lang="en-US" altLang="zh-CN" sz="1600" b="1" i="1" smtClean="0">
                            <a:latin typeface="Cambria Math" panose="02040503050406030204" pitchFamily="18" charset="0"/>
                          </a:rPr>
                          <m:t>𝑿</m:t>
                        </m:r>
                      </m:e>
                      <m:sub>
                        <m:r>
                          <a:rPr lang="en-US" altLang="zh-CN" sz="1600" b="1" i="1" smtClean="0">
                            <a:latin typeface="Cambria Math" panose="02040503050406030204" pitchFamily="18" charset="0"/>
                          </a:rPr>
                          <m:t>𝟐</m:t>
                        </m:r>
                      </m:sub>
                    </m:sSub>
                  </m:oMath>
                </a14:m>
                <a:r>
                  <a:rPr lang="zh-CN" altLang="en-US" sz="1600" dirty="0"/>
                  <a:t>是两个相互独立的均匀分布随机数，则</a:t>
                </a:r>
                <a:endParaRPr lang="en-US" altLang="zh-CN" sz="1600" dirty="0"/>
              </a:p>
              <a:p>
                <a:pPr marL="441325" lvl="1" indent="0">
                  <a:buNone/>
                </a:pPr>
                <a14:m>
                  <m:oMathPara xmlns:m="http://schemas.openxmlformats.org/officeDocument/2006/math">
                    <m:oMathParaPr>
                      <m:jc m:val="centerGroup"/>
                    </m:oMathParaPr>
                    <m:oMath xmlns:m="http://schemas.openxmlformats.org/officeDocument/2006/math">
                      <m:d>
                        <m:dPr>
                          <m:begChr m:val="{"/>
                          <m:endChr m:val=""/>
                          <m:ctrlPr>
                            <a:rPr lang="en-US" altLang="zh-CN" sz="1600" i="1" smtClean="0">
                              <a:latin typeface="Cambria Math" panose="02040503050406030204" pitchFamily="18" charset="0"/>
                            </a:rPr>
                          </m:ctrlPr>
                        </m:dPr>
                        <m:e>
                          <m:m>
                            <m:mPr>
                              <m:mcs>
                                <m:mc>
                                  <m:mcPr>
                                    <m:count m:val="1"/>
                                    <m:mcJc m:val="center"/>
                                  </m:mcPr>
                                </m:mc>
                              </m:mcs>
                              <m:ctrlPr>
                                <a:rPr lang="en-US" altLang="zh-CN" sz="1600" i="1" smtClean="0">
                                  <a:latin typeface="Cambria Math" panose="02040503050406030204" pitchFamily="18" charset="0"/>
                                </a:rPr>
                              </m:ctrlPr>
                            </m:mPr>
                            <m:mr>
                              <m:e>
                                <m:sSub>
                                  <m:sSubPr>
                                    <m:ctrlPr>
                                      <a:rPr lang="en-US" altLang="zh-CN" sz="1600" b="1" i="1" smtClean="0">
                                        <a:latin typeface="Cambria Math" panose="02040503050406030204" pitchFamily="18" charset="0"/>
                                      </a:rPr>
                                    </m:ctrlPr>
                                  </m:sSubPr>
                                  <m:e>
                                    <m:r>
                                      <m:rPr>
                                        <m:brk m:alnAt="7"/>
                                      </m:rPr>
                                      <a:rPr lang="en-US" altLang="zh-CN" sz="1600" b="1" i="1" smtClean="0">
                                        <a:latin typeface="Cambria Math" panose="02040503050406030204" pitchFamily="18" charset="0"/>
                                      </a:rPr>
                                      <m:t>𝒀</m:t>
                                    </m:r>
                                  </m:e>
                                  <m:sub>
                                    <m:r>
                                      <m:rPr>
                                        <m:brk m:alnAt="7"/>
                                      </m:rPr>
                                      <a:rPr lang="en-US" altLang="zh-CN" sz="1600" b="1" i="1" smtClean="0">
                                        <a:latin typeface="Cambria Math" panose="02040503050406030204" pitchFamily="18" charset="0"/>
                                      </a:rPr>
                                      <m:t>𝟏</m:t>
                                    </m:r>
                                  </m:sub>
                                </m:sSub>
                                <m:r>
                                  <m:rPr>
                                    <m:brk m:alnAt="7"/>
                                  </m:rPr>
                                  <a:rPr lang="en-US" altLang="zh-CN" sz="1600" b="1" i="1" smtClean="0">
                                    <a:latin typeface="Cambria Math" panose="02040503050406030204" pitchFamily="18" charset="0"/>
                                  </a:rPr>
                                  <m:t>=</m:t>
                                </m:r>
                                <m:r>
                                  <a:rPr lang="en-US" altLang="zh-CN" sz="1600" b="1" i="1" smtClean="0">
                                    <a:latin typeface="Cambria Math" panose="02040503050406030204" pitchFamily="18" charset="0"/>
                                  </a:rPr>
                                  <m:t>𝝈</m:t>
                                </m:r>
                                <m:rad>
                                  <m:radPr>
                                    <m:degHide m:val="on"/>
                                    <m:ctrlPr>
                                      <a:rPr lang="en-US" altLang="zh-CN" sz="1600" b="1" i="1" smtClean="0">
                                        <a:latin typeface="Cambria Math" panose="02040503050406030204" pitchFamily="18" charset="0"/>
                                      </a:rPr>
                                    </m:ctrlPr>
                                  </m:radPr>
                                  <m:deg/>
                                  <m:e>
                                    <m:r>
                                      <a:rPr lang="en-US" altLang="zh-CN" sz="1600" b="1" i="1" smtClean="0">
                                        <a:latin typeface="Cambria Math" panose="02040503050406030204" pitchFamily="18" charset="0"/>
                                      </a:rPr>
                                      <m:t>−</m:t>
                                    </m:r>
                                    <m:r>
                                      <a:rPr lang="en-US" altLang="zh-CN" sz="1600" b="1" i="1" smtClean="0">
                                        <a:latin typeface="Cambria Math" panose="02040503050406030204" pitchFamily="18" charset="0"/>
                                      </a:rPr>
                                      <m:t>𝟐</m:t>
                                    </m:r>
                                    <m:r>
                                      <a:rPr lang="en-US" altLang="zh-CN" sz="1600" b="1" i="1" smtClean="0">
                                        <a:latin typeface="Cambria Math" panose="02040503050406030204" pitchFamily="18" charset="0"/>
                                      </a:rPr>
                                      <m:t>𝒍𝒏</m:t>
                                    </m:r>
                                    <m:sSub>
                                      <m:sSubPr>
                                        <m:ctrlPr>
                                          <a:rPr lang="en-US" altLang="zh-CN" sz="1600" b="1" i="1" smtClean="0">
                                            <a:latin typeface="Cambria Math" panose="02040503050406030204" pitchFamily="18" charset="0"/>
                                          </a:rPr>
                                        </m:ctrlPr>
                                      </m:sSubPr>
                                      <m:e>
                                        <m:r>
                                          <a:rPr lang="en-US" altLang="zh-CN" sz="1600" b="1" i="1" smtClean="0">
                                            <a:latin typeface="Cambria Math" panose="02040503050406030204" pitchFamily="18" charset="0"/>
                                          </a:rPr>
                                          <m:t>𝑿</m:t>
                                        </m:r>
                                      </m:e>
                                      <m:sub>
                                        <m:r>
                                          <a:rPr lang="en-US" altLang="zh-CN" sz="1600" b="1" i="1" smtClean="0">
                                            <a:latin typeface="Cambria Math" panose="02040503050406030204" pitchFamily="18" charset="0"/>
                                          </a:rPr>
                                          <m:t>𝟏</m:t>
                                        </m:r>
                                      </m:sub>
                                    </m:sSub>
                                  </m:e>
                                </m:rad>
                                <m:r>
                                  <a:rPr lang="en-US" altLang="zh-CN" sz="1600" b="1" i="1" smtClean="0">
                                    <a:latin typeface="Cambria Math" panose="02040503050406030204" pitchFamily="18" charset="0"/>
                                  </a:rPr>
                                  <m:t>𝒄𝒐𝒔</m:t>
                                </m:r>
                                <m:d>
                                  <m:dPr>
                                    <m:ctrlPr>
                                      <a:rPr lang="en-US" altLang="zh-CN" sz="1600" b="1" i="1" smtClean="0">
                                        <a:latin typeface="Cambria Math" panose="02040503050406030204" pitchFamily="18" charset="0"/>
                                      </a:rPr>
                                    </m:ctrlPr>
                                  </m:dPr>
                                  <m:e>
                                    <m:r>
                                      <a:rPr lang="en-US" altLang="zh-CN" sz="1600" b="1" i="1" smtClean="0">
                                        <a:latin typeface="Cambria Math" panose="02040503050406030204" pitchFamily="18" charset="0"/>
                                      </a:rPr>
                                      <m:t>𝟐</m:t>
                                    </m:r>
                                    <m:r>
                                      <a:rPr lang="en-US" altLang="zh-CN" sz="1600" b="1" i="1" smtClean="0">
                                        <a:latin typeface="Cambria Math" panose="02040503050406030204" pitchFamily="18" charset="0"/>
                                      </a:rPr>
                                      <m:t>𝝅</m:t>
                                    </m:r>
                                    <m:sSub>
                                      <m:sSubPr>
                                        <m:ctrlPr>
                                          <a:rPr lang="en-US" altLang="zh-CN" sz="1600" b="1" i="1" smtClean="0">
                                            <a:latin typeface="Cambria Math" panose="02040503050406030204" pitchFamily="18" charset="0"/>
                                          </a:rPr>
                                        </m:ctrlPr>
                                      </m:sSubPr>
                                      <m:e>
                                        <m:r>
                                          <a:rPr lang="en-US" altLang="zh-CN" sz="1600" b="1" i="1" smtClean="0">
                                            <a:latin typeface="Cambria Math" panose="02040503050406030204" pitchFamily="18" charset="0"/>
                                          </a:rPr>
                                          <m:t>𝑿</m:t>
                                        </m:r>
                                      </m:e>
                                      <m:sub>
                                        <m:r>
                                          <a:rPr lang="en-US" altLang="zh-CN" sz="1600" b="1" i="1" smtClean="0">
                                            <a:latin typeface="Cambria Math" panose="02040503050406030204" pitchFamily="18" charset="0"/>
                                          </a:rPr>
                                          <m:t>𝟐</m:t>
                                        </m:r>
                                      </m:sub>
                                    </m:sSub>
                                  </m:e>
                                </m:d>
                                <m:r>
                                  <a:rPr lang="en-US" altLang="zh-CN" sz="1600" b="1" i="1" smtClean="0">
                                    <a:latin typeface="Cambria Math" panose="02040503050406030204" pitchFamily="18" charset="0"/>
                                  </a:rPr>
                                  <m:t>+</m:t>
                                </m:r>
                                <m:r>
                                  <a:rPr lang="en-US" altLang="zh-CN" sz="1600" b="1" i="1" smtClean="0">
                                    <a:latin typeface="Cambria Math" panose="02040503050406030204" pitchFamily="18" charset="0"/>
                                  </a:rPr>
                                  <m:t>𝒎</m:t>
                                </m:r>
                              </m:e>
                            </m:mr>
                            <m:mr>
                              <m:e>
                                <m:sSub>
                                  <m:sSubPr>
                                    <m:ctrlPr>
                                      <a:rPr lang="en-US" altLang="zh-CN" sz="1600" b="1" i="1" smtClean="0">
                                        <a:latin typeface="Cambria Math" panose="02040503050406030204" pitchFamily="18" charset="0"/>
                                      </a:rPr>
                                    </m:ctrlPr>
                                  </m:sSubPr>
                                  <m:e>
                                    <m:r>
                                      <a:rPr lang="en-US" altLang="zh-CN" sz="1600" b="1" i="1" smtClean="0">
                                        <a:latin typeface="Cambria Math" panose="02040503050406030204" pitchFamily="18" charset="0"/>
                                      </a:rPr>
                                      <m:t>𝒀</m:t>
                                    </m:r>
                                  </m:e>
                                  <m:sub>
                                    <m:r>
                                      <a:rPr lang="en-US" altLang="zh-CN" sz="1600" b="1" i="1" smtClean="0">
                                        <a:latin typeface="Cambria Math" panose="02040503050406030204" pitchFamily="18" charset="0"/>
                                      </a:rPr>
                                      <m:t>𝟐</m:t>
                                    </m:r>
                                  </m:sub>
                                </m:sSub>
                                <m:r>
                                  <a:rPr lang="en-US" altLang="zh-CN" sz="1600" b="1" i="1" smtClean="0">
                                    <a:latin typeface="Cambria Math" panose="02040503050406030204" pitchFamily="18" charset="0"/>
                                  </a:rPr>
                                  <m:t>=</m:t>
                                </m:r>
                                <m:r>
                                  <a:rPr lang="en-US" altLang="zh-CN" sz="1600" b="1" i="1" smtClean="0">
                                    <a:latin typeface="Cambria Math" panose="02040503050406030204" pitchFamily="18" charset="0"/>
                                  </a:rPr>
                                  <m:t>𝝈</m:t>
                                </m:r>
                                <m:rad>
                                  <m:radPr>
                                    <m:degHide m:val="on"/>
                                    <m:ctrlPr>
                                      <a:rPr lang="en-US" altLang="zh-CN" sz="1600" b="1" i="1" smtClean="0">
                                        <a:latin typeface="Cambria Math" panose="02040503050406030204" pitchFamily="18" charset="0"/>
                                      </a:rPr>
                                    </m:ctrlPr>
                                  </m:radPr>
                                  <m:deg/>
                                  <m:e>
                                    <m:r>
                                      <a:rPr lang="en-US" altLang="zh-CN" sz="1600" b="1" i="1" smtClean="0">
                                        <a:latin typeface="Cambria Math" panose="02040503050406030204" pitchFamily="18" charset="0"/>
                                      </a:rPr>
                                      <m:t>−</m:t>
                                    </m:r>
                                    <m:r>
                                      <a:rPr lang="en-US" altLang="zh-CN" sz="1600" b="1" i="1" smtClean="0">
                                        <a:latin typeface="Cambria Math" panose="02040503050406030204" pitchFamily="18" charset="0"/>
                                      </a:rPr>
                                      <m:t>𝟐</m:t>
                                    </m:r>
                                    <m:r>
                                      <a:rPr lang="en-US" altLang="zh-CN" sz="1600" b="1" i="1" smtClean="0">
                                        <a:latin typeface="Cambria Math" panose="02040503050406030204" pitchFamily="18" charset="0"/>
                                      </a:rPr>
                                      <m:t>𝒍𝒏</m:t>
                                    </m:r>
                                    <m:sSub>
                                      <m:sSubPr>
                                        <m:ctrlPr>
                                          <a:rPr lang="en-US" altLang="zh-CN" sz="1600" b="1" i="1" smtClean="0">
                                            <a:latin typeface="Cambria Math" panose="02040503050406030204" pitchFamily="18" charset="0"/>
                                          </a:rPr>
                                        </m:ctrlPr>
                                      </m:sSubPr>
                                      <m:e>
                                        <m:r>
                                          <a:rPr lang="en-US" altLang="zh-CN" sz="1600" b="1" i="1" smtClean="0">
                                            <a:latin typeface="Cambria Math" panose="02040503050406030204" pitchFamily="18" charset="0"/>
                                          </a:rPr>
                                          <m:t>𝑿</m:t>
                                        </m:r>
                                      </m:e>
                                      <m:sub>
                                        <m:r>
                                          <a:rPr lang="en-US" altLang="zh-CN" sz="1600" b="1" i="1" smtClean="0">
                                            <a:latin typeface="Cambria Math" panose="02040503050406030204" pitchFamily="18" charset="0"/>
                                          </a:rPr>
                                          <m:t>𝟏</m:t>
                                        </m:r>
                                      </m:sub>
                                    </m:sSub>
                                  </m:e>
                                </m:rad>
                                <m:r>
                                  <a:rPr lang="en-US" altLang="zh-CN" sz="1600" b="1" i="1" smtClean="0">
                                    <a:latin typeface="Cambria Math" panose="02040503050406030204" pitchFamily="18" charset="0"/>
                                  </a:rPr>
                                  <m:t>𝒔𝒊𝒏</m:t>
                                </m:r>
                                <m:d>
                                  <m:dPr>
                                    <m:ctrlPr>
                                      <a:rPr lang="en-US" altLang="zh-CN" sz="1600" b="1" i="1" smtClean="0">
                                        <a:latin typeface="Cambria Math" panose="02040503050406030204" pitchFamily="18" charset="0"/>
                                      </a:rPr>
                                    </m:ctrlPr>
                                  </m:dPr>
                                  <m:e>
                                    <m:r>
                                      <a:rPr lang="en-US" altLang="zh-CN" sz="1600" b="1" i="1" smtClean="0">
                                        <a:latin typeface="Cambria Math" panose="02040503050406030204" pitchFamily="18" charset="0"/>
                                      </a:rPr>
                                      <m:t>𝟐</m:t>
                                    </m:r>
                                    <m:r>
                                      <a:rPr lang="en-US" altLang="zh-CN" sz="1600" b="1" i="1" smtClean="0">
                                        <a:latin typeface="Cambria Math" panose="02040503050406030204" pitchFamily="18" charset="0"/>
                                      </a:rPr>
                                      <m:t>𝝅</m:t>
                                    </m:r>
                                    <m:sSub>
                                      <m:sSubPr>
                                        <m:ctrlPr>
                                          <a:rPr lang="en-US" altLang="zh-CN" sz="1600" b="1" i="1" smtClean="0">
                                            <a:latin typeface="Cambria Math" panose="02040503050406030204" pitchFamily="18" charset="0"/>
                                          </a:rPr>
                                        </m:ctrlPr>
                                      </m:sSubPr>
                                      <m:e>
                                        <m:r>
                                          <a:rPr lang="en-US" altLang="zh-CN" sz="1600" b="1" i="1" smtClean="0">
                                            <a:latin typeface="Cambria Math" panose="02040503050406030204" pitchFamily="18" charset="0"/>
                                          </a:rPr>
                                          <m:t>𝑿</m:t>
                                        </m:r>
                                      </m:e>
                                      <m:sub>
                                        <m:r>
                                          <a:rPr lang="en-US" altLang="zh-CN" sz="1600" b="1" i="1" smtClean="0">
                                            <a:latin typeface="Cambria Math" panose="02040503050406030204" pitchFamily="18" charset="0"/>
                                          </a:rPr>
                                          <m:t>𝟐</m:t>
                                        </m:r>
                                      </m:sub>
                                    </m:sSub>
                                  </m:e>
                                </m:d>
                                <m:r>
                                  <a:rPr lang="en-US" altLang="zh-CN" sz="1600" b="1" i="1" smtClean="0">
                                    <a:latin typeface="Cambria Math" panose="02040503050406030204" pitchFamily="18" charset="0"/>
                                  </a:rPr>
                                  <m:t>+</m:t>
                                </m:r>
                                <m:r>
                                  <a:rPr lang="en-US" altLang="zh-CN" sz="1600" b="1" i="1" smtClean="0">
                                    <a:latin typeface="Cambria Math" panose="02040503050406030204" pitchFamily="18" charset="0"/>
                                  </a:rPr>
                                  <m:t>𝒎</m:t>
                                </m:r>
                              </m:e>
                            </m:mr>
                          </m:m>
                        </m:e>
                      </m:d>
                    </m:oMath>
                  </m:oMathPara>
                </a14:m>
                <a:endParaRPr lang="en-US" altLang="zh-CN" sz="1600" dirty="0"/>
              </a:p>
              <a:p>
                <a:pPr lvl="1"/>
                <a:r>
                  <a:rPr lang="zh-CN" altLang="en-US" sz="1600" dirty="0"/>
                  <a:t>就是数学期望为</a:t>
                </a:r>
                <a14:m>
                  <m:oMath xmlns:m="http://schemas.openxmlformats.org/officeDocument/2006/math">
                    <m:r>
                      <a:rPr lang="en-US" altLang="zh-CN" sz="1600" b="1" i="1" smtClean="0">
                        <a:latin typeface="Cambria Math" panose="02040503050406030204" pitchFamily="18" charset="0"/>
                      </a:rPr>
                      <m:t>𝒎</m:t>
                    </m:r>
                  </m:oMath>
                </a14:m>
                <a:r>
                  <a:rPr lang="zh-CN" altLang="en-US" sz="1600" dirty="0"/>
                  <a:t>，方差为</a:t>
                </a:r>
                <a14:m>
                  <m:oMath xmlns:m="http://schemas.openxmlformats.org/officeDocument/2006/math">
                    <m:sSup>
                      <m:sSupPr>
                        <m:ctrlPr>
                          <a:rPr lang="en-US" altLang="zh-CN" sz="1600" b="1" i="1" smtClean="0">
                            <a:latin typeface="Cambria Math" panose="02040503050406030204" pitchFamily="18" charset="0"/>
                          </a:rPr>
                        </m:ctrlPr>
                      </m:sSupPr>
                      <m:e>
                        <m:r>
                          <a:rPr lang="en-US" altLang="zh-CN" sz="1600" b="1" i="1" smtClean="0">
                            <a:latin typeface="Cambria Math" panose="02040503050406030204" pitchFamily="18" charset="0"/>
                          </a:rPr>
                          <m:t>𝝈</m:t>
                        </m:r>
                      </m:e>
                      <m:sup>
                        <m:r>
                          <a:rPr lang="en-US" altLang="zh-CN" sz="1600" b="1" i="1" smtClean="0">
                            <a:latin typeface="Cambria Math" panose="02040503050406030204" pitchFamily="18" charset="0"/>
                          </a:rPr>
                          <m:t>𝟐</m:t>
                        </m:r>
                      </m:sup>
                    </m:sSup>
                  </m:oMath>
                </a14:m>
                <a:r>
                  <a:rPr lang="zh-CN" altLang="en-US" sz="1600" dirty="0"/>
                  <a:t>的高斯分布随机数，且互相独立</a:t>
                </a:r>
                <a:endParaRPr lang="en-US" altLang="zh-CN" sz="1600" dirty="0"/>
              </a:p>
              <a:p>
                <a:pPr lvl="1"/>
                <a:r>
                  <a:rPr lang="zh-CN" altLang="en-US" sz="1600" dirty="0"/>
                  <a:t>若令</a:t>
                </a:r>
                <a14:m>
                  <m:oMath xmlns:m="http://schemas.openxmlformats.org/officeDocument/2006/math">
                    <m:r>
                      <a:rPr lang="en-US" altLang="zh-CN" sz="1600" b="1" i="1" smtClean="0">
                        <a:latin typeface="Cambria Math" panose="02040503050406030204" pitchFamily="18" charset="0"/>
                      </a:rPr>
                      <m:t>𝒎</m:t>
                    </m:r>
                    <m:r>
                      <a:rPr lang="en-US" altLang="zh-CN" sz="1600" b="1" i="1" smtClean="0">
                        <a:latin typeface="Cambria Math" panose="02040503050406030204" pitchFamily="18" charset="0"/>
                      </a:rPr>
                      <m:t>=</m:t>
                    </m:r>
                    <m:r>
                      <a:rPr lang="en-US" altLang="zh-CN" sz="1600" b="1" i="1" smtClean="0">
                        <a:latin typeface="Cambria Math" panose="02040503050406030204" pitchFamily="18" charset="0"/>
                      </a:rPr>
                      <m:t>𝟎</m:t>
                    </m:r>
                    <m:r>
                      <a:rPr lang="en-US" altLang="zh-CN" sz="1600" b="1" i="1" smtClean="0">
                        <a:latin typeface="Cambria Math" panose="02040503050406030204" pitchFamily="18" charset="0"/>
                      </a:rPr>
                      <m:t>,</m:t>
                    </m:r>
                    <m:sSup>
                      <m:sSupPr>
                        <m:ctrlPr>
                          <a:rPr lang="en-US" altLang="zh-CN" sz="1600" b="1" i="1" smtClean="0">
                            <a:latin typeface="Cambria Math" panose="02040503050406030204" pitchFamily="18" charset="0"/>
                          </a:rPr>
                        </m:ctrlPr>
                      </m:sSupPr>
                      <m:e>
                        <m:r>
                          <a:rPr lang="en-US" altLang="zh-CN" sz="1600" b="1" i="1" smtClean="0">
                            <a:latin typeface="Cambria Math" panose="02040503050406030204" pitchFamily="18" charset="0"/>
                          </a:rPr>
                          <m:t>𝝈</m:t>
                        </m:r>
                      </m:e>
                      <m:sup>
                        <m:r>
                          <a:rPr lang="en-US" altLang="zh-CN" sz="1600" b="1" i="1" smtClean="0">
                            <a:latin typeface="Cambria Math" panose="02040503050406030204" pitchFamily="18" charset="0"/>
                          </a:rPr>
                          <m:t>𝟐</m:t>
                        </m:r>
                      </m:sup>
                    </m:sSup>
                    <m:r>
                      <a:rPr lang="en-US" altLang="zh-CN" sz="1600" b="1" i="1" smtClean="0">
                        <a:latin typeface="Cambria Math" panose="02040503050406030204" pitchFamily="18" charset="0"/>
                      </a:rPr>
                      <m:t>=</m:t>
                    </m:r>
                    <m:r>
                      <a:rPr lang="en-US" altLang="zh-CN" sz="1600" b="1" i="1" smtClean="0">
                        <a:latin typeface="Cambria Math" panose="02040503050406030204" pitchFamily="18" charset="0"/>
                      </a:rPr>
                      <m:t>𝟏</m:t>
                    </m:r>
                  </m:oMath>
                </a14:m>
                <a:r>
                  <a:rPr lang="en-US" altLang="zh-CN" sz="1600" dirty="0"/>
                  <a:t>,</a:t>
                </a:r>
                <a:r>
                  <a:rPr lang="zh-CN" altLang="en-US" sz="1600" dirty="0"/>
                  <a:t>下面证明：</a:t>
                </a:r>
                <a:endParaRPr lang="en-US" altLang="zh-CN" sz="1600" dirty="0"/>
              </a:p>
              <a:p>
                <a:pPr lvl="1"/>
                <a:r>
                  <a:rPr lang="zh-CN" altLang="en-US" sz="1600" dirty="0"/>
                  <a:t>证明：根据之前的反函数求法</a:t>
                </a:r>
                <a:endParaRPr lang="en-US" altLang="zh-CN" sz="1600" dirty="0"/>
              </a:p>
              <a:p>
                <a:pPr lvl="1"/>
                <a14:m>
                  <m:oMath xmlns:m="http://schemas.openxmlformats.org/officeDocument/2006/math">
                    <m:d>
                      <m:dPr>
                        <m:begChr m:val="{"/>
                        <m:endChr m:val=""/>
                        <m:ctrlPr>
                          <a:rPr lang="en-US" altLang="zh-CN" sz="1600" i="1" smtClean="0">
                            <a:latin typeface="Cambria Math" panose="02040503050406030204" pitchFamily="18" charset="0"/>
                          </a:rPr>
                        </m:ctrlPr>
                      </m:dPr>
                      <m:e>
                        <m:m>
                          <m:mPr>
                            <m:mcs>
                              <m:mc>
                                <m:mcPr>
                                  <m:count m:val="1"/>
                                  <m:mcJc m:val="center"/>
                                </m:mcPr>
                              </m:mc>
                            </m:mcs>
                            <m:ctrlPr>
                              <a:rPr lang="en-US" altLang="zh-CN" sz="1600" i="1" smtClean="0">
                                <a:latin typeface="Cambria Math" panose="02040503050406030204" pitchFamily="18" charset="0"/>
                              </a:rPr>
                            </m:ctrlPr>
                          </m:mPr>
                          <m:mr>
                            <m:e>
                              <m:sSub>
                                <m:sSubPr>
                                  <m:ctrlPr>
                                    <a:rPr lang="en-US" altLang="zh-CN" sz="1600" b="1" i="1" smtClean="0">
                                      <a:latin typeface="Cambria Math" panose="02040503050406030204" pitchFamily="18" charset="0"/>
                                    </a:rPr>
                                  </m:ctrlPr>
                                </m:sSubPr>
                                <m:e>
                                  <m:r>
                                    <m:rPr>
                                      <m:brk m:alnAt="7"/>
                                    </m:rPr>
                                    <a:rPr lang="en-US" altLang="zh-CN" sz="1600" b="1" i="1" smtClean="0">
                                      <a:latin typeface="Cambria Math" panose="02040503050406030204" pitchFamily="18" charset="0"/>
                                    </a:rPr>
                                    <m:t>𝑿</m:t>
                                  </m:r>
                                </m:e>
                                <m:sub>
                                  <m:r>
                                    <m:rPr>
                                      <m:brk m:alnAt="7"/>
                                    </m:rPr>
                                    <a:rPr lang="en-US" altLang="zh-CN" sz="1600" b="1" i="1" smtClean="0">
                                      <a:latin typeface="Cambria Math" panose="02040503050406030204" pitchFamily="18" charset="0"/>
                                    </a:rPr>
                                    <m:t>𝟏</m:t>
                                  </m:r>
                                </m:sub>
                              </m:sSub>
                              <m:r>
                                <m:rPr>
                                  <m:brk m:alnAt="7"/>
                                </m:rPr>
                                <a:rPr lang="en-US" altLang="zh-CN" sz="1600" b="1" i="1" smtClean="0">
                                  <a:latin typeface="Cambria Math" panose="02040503050406030204" pitchFamily="18" charset="0"/>
                                </a:rPr>
                                <m:t>=</m:t>
                              </m:r>
                              <m:sSup>
                                <m:sSupPr>
                                  <m:ctrlPr>
                                    <a:rPr lang="en-US" altLang="zh-CN" sz="1600" b="1" i="1" smtClean="0">
                                      <a:latin typeface="Cambria Math" panose="02040503050406030204" pitchFamily="18" charset="0"/>
                                    </a:rPr>
                                  </m:ctrlPr>
                                </m:sSupPr>
                                <m:e>
                                  <m:r>
                                    <m:rPr>
                                      <m:brk m:alnAt="7"/>
                                    </m:rPr>
                                    <a:rPr lang="en-US" altLang="zh-CN" sz="1600" b="1" i="1" smtClean="0">
                                      <a:latin typeface="Cambria Math" panose="02040503050406030204" pitchFamily="18" charset="0"/>
                                    </a:rPr>
                                    <m:t>𝒆</m:t>
                                  </m:r>
                                </m:e>
                                <m:sup>
                                  <m:r>
                                    <a:rPr lang="en-US" altLang="zh-CN" sz="1600" b="1" i="1" smtClean="0">
                                      <a:latin typeface="Cambria Math" panose="02040503050406030204" pitchFamily="18" charset="0"/>
                                    </a:rPr>
                                    <m:t>−</m:t>
                                  </m:r>
                                  <m:f>
                                    <m:fPr>
                                      <m:ctrlPr>
                                        <a:rPr lang="en-US" altLang="zh-CN" sz="1600" b="1" i="1" smtClean="0">
                                          <a:latin typeface="Cambria Math" panose="02040503050406030204" pitchFamily="18" charset="0"/>
                                        </a:rPr>
                                      </m:ctrlPr>
                                    </m:fPr>
                                    <m:num>
                                      <m:sSubSup>
                                        <m:sSubSupPr>
                                          <m:ctrlPr>
                                            <a:rPr lang="en-US" altLang="zh-CN" sz="1600" b="1" i="1" smtClean="0">
                                              <a:latin typeface="Cambria Math" panose="02040503050406030204" pitchFamily="18" charset="0"/>
                                            </a:rPr>
                                          </m:ctrlPr>
                                        </m:sSubSupPr>
                                        <m:e>
                                          <m:r>
                                            <m:rPr>
                                              <m:brk m:alnAt="7"/>
                                            </m:rPr>
                                            <a:rPr lang="en-US" altLang="zh-CN" sz="1600" b="1" i="1" smtClean="0">
                                              <a:latin typeface="Cambria Math" panose="02040503050406030204" pitchFamily="18" charset="0"/>
                                            </a:rPr>
                                            <m:t>𝒀</m:t>
                                          </m:r>
                                        </m:e>
                                        <m:sub>
                                          <m:r>
                                            <m:rPr>
                                              <m:brk m:alnAt="7"/>
                                            </m:rPr>
                                            <a:rPr lang="en-US" altLang="zh-CN" sz="1600" b="1" i="1" smtClean="0">
                                              <a:latin typeface="Cambria Math" panose="02040503050406030204" pitchFamily="18" charset="0"/>
                                            </a:rPr>
                                            <m:t>𝟏</m:t>
                                          </m:r>
                                        </m:sub>
                                        <m:sup>
                                          <m:r>
                                            <m:rPr>
                                              <m:brk m:alnAt="7"/>
                                            </m:rPr>
                                            <a:rPr lang="en-US" altLang="zh-CN" sz="1600" b="1" i="1" smtClean="0">
                                              <a:latin typeface="Cambria Math" panose="02040503050406030204" pitchFamily="18" charset="0"/>
                                            </a:rPr>
                                            <m:t>𝟐</m:t>
                                          </m:r>
                                        </m:sup>
                                      </m:sSubSup>
                                      <m:r>
                                        <m:rPr>
                                          <m:brk m:alnAt="7"/>
                                        </m:rPr>
                                        <a:rPr lang="en-US" altLang="zh-CN" sz="1600" b="1" i="1" smtClean="0">
                                          <a:latin typeface="Cambria Math" panose="02040503050406030204" pitchFamily="18" charset="0"/>
                                        </a:rPr>
                                        <m:t>+</m:t>
                                      </m:r>
                                      <m:sSubSup>
                                        <m:sSubSupPr>
                                          <m:ctrlPr>
                                            <a:rPr lang="en-US" altLang="zh-CN" sz="1600" b="1" i="1" smtClean="0">
                                              <a:latin typeface="Cambria Math" panose="02040503050406030204" pitchFamily="18" charset="0"/>
                                            </a:rPr>
                                          </m:ctrlPr>
                                        </m:sSubSupPr>
                                        <m:e>
                                          <m:r>
                                            <m:rPr>
                                              <m:brk m:alnAt="7"/>
                                            </m:rPr>
                                            <a:rPr lang="en-US" altLang="zh-CN" sz="1600" b="1" i="1" smtClean="0">
                                              <a:latin typeface="Cambria Math" panose="02040503050406030204" pitchFamily="18" charset="0"/>
                                            </a:rPr>
                                            <m:t>𝒀</m:t>
                                          </m:r>
                                        </m:e>
                                        <m:sub>
                                          <m:r>
                                            <m:rPr>
                                              <m:brk m:alnAt="7"/>
                                            </m:rPr>
                                            <a:rPr lang="en-US" altLang="zh-CN" sz="1600" b="1" i="1" smtClean="0">
                                              <a:latin typeface="Cambria Math" panose="02040503050406030204" pitchFamily="18" charset="0"/>
                                            </a:rPr>
                                            <m:t>𝟐</m:t>
                                          </m:r>
                                        </m:sub>
                                        <m:sup>
                                          <m:r>
                                            <m:rPr>
                                              <m:brk m:alnAt="7"/>
                                            </m:rPr>
                                            <a:rPr lang="en-US" altLang="zh-CN" sz="1600" b="1" i="1" smtClean="0">
                                              <a:latin typeface="Cambria Math" panose="02040503050406030204" pitchFamily="18" charset="0"/>
                                            </a:rPr>
                                            <m:t>𝟐</m:t>
                                          </m:r>
                                        </m:sup>
                                      </m:sSubSup>
                                    </m:num>
                                    <m:den>
                                      <m:r>
                                        <m:rPr>
                                          <m:brk m:alnAt="7"/>
                                        </m:rPr>
                                        <a:rPr lang="en-US" altLang="zh-CN" sz="1600" b="1" i="1" smtClean="0">
                                          <a:latin typeface="Cambria Math" panose="02040503050406030204" pitchFamily="18" charset="0"/>
                                        </a:rPr>
                                        <m:t>𝟐</m:t>
                                      </m:r>
                                    </m:den>
                                  </m:f>
                                </m:sup>
                              </m:sSup>
                            </m:e>
                          </m:mr>
                          <m:mr>
                            <m:e>
                              <m:sSub>
                                <m:sSubPr>
                                  <m:ctrlPr>
                                    <a:rPr lang="en-US" altLang="zh-CN" sz="1600" b="1" i="1" smtClean="0">
                                      <a:latin typeface="Cambria Math" panose="02040503050406030204" pitchFamily="18" charset="0"/>
                                    </a:rPr>
                                  </m:ctrlPr>
                                </m:sSubPr>
                                <m:e>
                                  <m:r>
                                    <a:rPr lang="en-US" altLang="zh-CN" sz="1600" b="1" i="1" smtClean="0">
                                      <a:latin typeface="Cambria Math" panose="02040503050406030204" pitchFamily="18" charset="0"/>
                                    </a:rPr>
                                    <m:t>𝑿</m:t>
                                  </m:r>
                                </m:e>
                                <m:sub>
                                  <m:r>
                                    <a:rPr lang="en-US" altLang="zh-CN" sz="1600" b="1" i="1" smtClean="0">
                                      <a:latin typeface="Cambria Math" panose="02040503050406030204" pitchFamily="18" charset="0"/>
                                    </a:rPr>
                                    <m:t>𝟐</m:t>
                                  </m:r>
                                </m:sub>
                              </m:sSub>
                              <m:r>
                                <a:rPr lang="en-US" altLang="zh-CN" sz="1600" b="1" i="1" smtClean="0">
                                  <a:latin typeface="Cambria Math" panose="02040503050406030204" pitchFamily="18" charset="0"/>
                                </a:rPr>
                                <m:t>=</m:t>
                              </m:r>
                              <m:f>
                                <m:fPr>
                                  <m:ctrlPr>
                                    <a:rPr lang="en-US" altLang="zh-CN" sz="1600" b="1" i="1" smtClean="0">
                                      <a:latin typeface="Cambria Math" panose="02040503050406030204" pitchFamily="18" charset="0"/>
                                    </a:rPr>
                                  </m:ctrlPr>
                                </m:fPr>
                                <m:num>
                                  <m:r>
                                    <a:rPr lang="en-US" altLang="zh-CN" sz="1600" b="1" i="1" smtClean="0">
                                      <a:latin typeface="Cambria Math" panose="02040503050406030204" pitchFamily="18" charset="0"/>
                                    </a:rPr>
                                    <m:t>𝟏</m:t>
                                  </m:r>
                                </m:num>
                                <m:den>
                                  <m:r>
                                    <a:rPr lang="en-US" altLang="zh-CN" sz="1600" b="1" i="1" smtClean="0">
                                      <a:latin typeface="Cambria Math" panose="02040503050406030204" pitchFamily="18" charset="0"/>
                                    </a:rPr>
                                    <m:t>𝟐</m:t>
                                  </m:r>
                                  <m:r>
                                    <a:rPr lang="en-US" altLang="zh-CN" sz="1600" b="1" i="1" smtClean="0">
                                      <a:latin typeface="Cambria Math" panose="02040503050406030204" pitchFamily="18" charset="0"/>
                                    </a:rPr>
                                    <m:t>𝝅</m:t>
                                  </m:r>
                                </m:den>
                              </m:f>
                              <m:r>
                                <a:rPr lang="en-US" altLang="zh-CN" sz="1600" b="1" i="1" smtClean="0">
                                  <a:latin typeface="Cambria Math" panose="02040503050406030204" pitchFamily="18" charset="0"/>
                                </a:rPr>
                                <m:t>𝒕𝒂</m:t>
                              </m:r>
                              <m:sSup>
                                <m:sSupPr>
                                  <m:ctrlPr>
                                    <a:rPr lang="en-US" altLang="zh-CN" sz="1600" b="1" i="1" smtClean="0">
                                      <a:latin typeface="Cambria Math" panose="02040503050406030204" pitchFamily="18" charset="0"/>
                                    </a:rPr>
                                  </m:ctrlPr>
                                </m:sSupPr>
                                <m:e>
                                  <m:r>
                                    <a:rPr lang="en-US" altLang="zh-CN" sz="1600" b="1" i="1" smtClean="0">
                                      <a:latin typeface="Cambria Math" panose="02040503050406030204" pitchFamily="18" charset="0"/>
                                    </a:rPr>
                                    <m:t>𝒏</m:t>
                                  </m:r>
                                </m:e>
                                <m:sup>
                                  <m:r>
                                    <a:rPr lang="en-US" altLang="zh-CN" sz="1600" b="1" i="1" smtClean="0">
                                      <a:latin typeface="Cambria Math" panose="02040503050406030204" pitchFamily="18" charset="0"/>
                                    </a:rPr>
                                    <m:t>−</m:t>
                                  </m:r>
                                  <m:r>
                                    <a:rPr lang="en-US" altLang="zh-CN" sz="1600" b="1" i="1" smtClean="0">
                                      <a:latin typeface="Cambria Math" panose="02040503050406030204" pitchFamily="18" charset="0"/>
                                    </a:rPr>
                                    <m:t>𝟏</m:t>
                                  </m:r>
                                </m:sup>
                              </m:sSup>
                              <m:d>
                                <m:dPr>
                                  <m:ctrlPr>
                                    <a:rPr lang="en-US" altLang="zh-CN" sz="1600" b="1" i="1" smtClean="0">
                                      <a:latin typeface="Cambria Math" panose="02040503050406030204" pitchFamily="18" charset="0"/>
                                    </a:rPr>
                                  </m:ctrlPr>
                                </m:dPr>
                                <m:e>
                                  <m:f>
                                    <m:fPr>
                                      <m:ctrlPr>
                                        <a:rPr lang="en-US" altLang="zh-CN" sz="1600" b="1" i="1" smtClean="0">
                                          <a:latin typeface="Cambria Math" panose="02040503050406030204" pitchFamily="18" charset="0"/>
                                        </a:rPr>
                                      </m:ctrlPr>
                                    </m:fPr>
                                    <m:num>
                                      <m:sSub>
                                        <m:sSubPr>
                                          <m:ctrlPr>
                                            <a:rPr lang="en-US" altLang="zh-CN" sz="1600" b="1" i="1" smtClean="0">
                                              <a:latin typeface="Cambria Math" panose="02040503050406030204" pitchFamily="18" charset="0"/>
                                            </a:rPr>
                                          </m:ctrlPr>
                                        </m:sSubPr>
                                        <m:e>
                                          <m:r>
                                            <a:rPr lang="en-US" altLang="zh-CN" sz="1600" b="1" i="1" smtClean="0">
                                              <a:latin typeface="Cambria Math" panose="02040503050406030204" pitchFamily="18" charset="0"/>
                                            </a:rPr>
                                            <m:t>𝒀</m:t>
                                          </m:r>
                                        </m:e>
                                        <m:sub>
                                          <m:r>
                                            <a:rPr lang="en-US" altLang="zh-CN" sz="1600" b="1" i="1" smtClean="0">
                                              <a:latin typeface="Cambria Math" panose="02040503050406030204" pitchFamily="18" charset="0"/>
                                            </a:rPr>
                                            <m:t>𝟐</m:t>
                                          </m:r>
                                        </m:sub>
                                      </m:sSub>
                                    </m:num>
                                    <m:den>
                                      <m:sSub>
                                        <m:sSubPr>
                                          <m:ctrlPr>
                                            <a:rPr lang="en-US" altLang="zh-CN" sz="1600" b="1" i="1" smtClean="0">
                                              <a:latin typeface="Cambria Math" panose="02040503050406030204" pitchFamily="18" charset="0"/>
                                            </a:rPr>
                                          </m:ctrlPr>
                                        </m:sSubPr>
                                        <m:e>
                                          <m:r>
                                            <a:rPr lang="en-US" altLang="zh-CN" sz="1600" b="1" i="1" smtClean="0">
                                              <a:latin typeface="Cambria Math" panose="02040503050406030204" pitchFamily="18" charset="0"/>
                                            </a:rPr>
                                            <m:t>𝒀</m:t>
                                          </m:r>
                                        </m:e>
                                        <m:sub>
                                          <m:r>
                                            <a:rPr lang="en-US" altLang="zh-CN" sz="1600" b="1" i="1" smtClean="0">
                                              <a:latin typeface="Cambria Math" panose="02040503050406030204" pitchFamily="18" charset="0"/>
                                            </a:rPr>
                                            <m:t>𝟏</m:t>
                                          </m:r>
                                        </m:sub>
                                      </m:sSub>
                                    </m:den>
                                  </m:f>
                                </m:e>
                              </m:d>
                            </m:e>
                          </m:mr>
                        </m:m>
                      </m:e>
                    </m:d>
                  </m:oMath>
                </a14:m>
                <a:r>
                  <a:rPr lang="zh-CN" altLang="en-US" sz="1600" dirty="0"/>
                  <a:t>，雅各比行列式</a:t>
                </a:r>
                <a14:m>
                  <m:oMath xmlns:m="http://schemas.openxmlformats.org/officeDocument/2006/math">
                    <m:r>
                      <a:rPr lang="en-US" altLang="zh-CN" sz="1600" b="1" i="1" smtClean="0">
                        <a:latin typeface="Cambria Math" panose="02040503050406030204" pitchFamily="18" charset="0"/>
                      </a:rPr>
                      <m:t>𝑱</m:t>
                    </m:r>
                    <m:r>
                      <a:rPr lang="en-US" altLang="zh-CN" sz="1600" b="1" i="1" smtClean="0">
                        <a:latin typeface="Cambria Math" panose="02040503050406030204" pitchFamily="18" charset="0"/>
                      </a:rPr>
                      <m:t>=</m:t>
                    </m:r>
                    <m:d>
                      <m:dPr>
                        <m:begChr m:val="|"/>
                        <m:endChr m:val="|"/>
                        <m:ctrlPr>
                          <a:rPr lang="en-US" altLang="zh-CN" sz="1600" b="1" i="1" smtClean="0">
                            <a:latin typeface="Cambria Math" panose="02040503050406030204" pitchFamily="18" charset="0"/>
                          </a:rPr>
                        </m:ctrlPr>
                      </m:dPr>
                      <m:e>
                        <m:m>
                          <m:mPr>
                            <m:mcs>
                              <m:mc>
                                <m:mcPr>
                                  <m:count m:val="2"/>
                                  <m:mcJc m:val="center"/>
                                </m:mcPr>
                              </m:mc>
                            </m:mcs>
                            <m:ctrlPr>
                              <a:rPr lang="en-US" altLang="zh-CN" sz="1600" b="1" i="1" smtClean="0">
                                <a:latin typeface="Cambria Math" panose="02040503050406030204" pitchFamily="18" charset="0"/>
                              </a:rPr>
                            </m:ctrlPr>
                          </m:mPr>
                          <m:mr>
                            <m:e>
                              <m:f>
                                <m:fPr>
                                  <m:ctrlPr>
                                    <a:rPr lang="en-US" altLang="zh-CN" sz="1600" b="1" i="1" smtClean="0">
                                      <a:latin typeface="Cambria Math" panose="02040503050406030204" pitchFamily="18" charset="0"/>
                                    </a:rPr>
                                  </m:ctrlPr>
                                </m:fPr>
                                <m:num>
                                  <m:r>
                                    <a:rPr lang="en-US" altLang="zh-CN" sz="1600" b="1" i="1" smtClean="0">
                                      <a:latin typeface="Cambria Math" panose="02040503050406030204" pitchFamily="18" charset="0"/>
                                    </a:rPr>
                                    <m:t>𝝏</m:t>
                                  </m:r>
                                  <m:sSub>
                                    <m:sSubPr>
                                      <m:ctrlPr>
                                        <a:rPr lang="en-US" altLang="zh-CN" sz="1600" b="1" i="1" smtClean="0">
                                          <a:latin typeface="Cambria Math" panose="02040503050406030204" pitchFamily="18" charset="0"/>
                                        </a:rPr>
                                      </m:ctrlPr>
                                    </m:sSubPr>
                                    <m:e>
                                      <m:r>
                                        <a:rPr lang="en-US" altLang="zh-CN" sz="1600" b="1" i="1" smtClean="0">
                                          <a:latin typeface="Cambria Math" panose="02040503050406030204" pitchFamily="18" charset="0"/>
                                        </a:rPr>
                                        <m:t>𝒙</m:t>
                                      </m:r>
                                    </m:e>
                                    <m:sub>
                                      <m:r>
                                        <a:rPr lang="en-US" altLang="zh-CN" sz="1600" b="1" i="1" smtClean="0">
                                          <a:latin typeface="Cambria Math" panose="02040503050406030204" pitchFamily="18" charset="0"/>
                                        </a:rPr>
                                        <m:t>𝟏</m:t>
                                      </m:r>
                                    </m:sub>
                                  </m:sSub>
                                </m:num>
                                <m:den>
                                  <m:r>
                                    <a:rPr lang="en-US" altLang="zh-CN" sz="1600" b="1" i="1" smtClean="0">
                                      <a:latin typeface="Cambria Math" panose="02040503050406030204" pitchFamily="18" charset="0"/>
                                    </a:rPr>
                                    <m:t>𝝏</m:t>
                                  </m:r>
                                  <m:sSub>
                                    <m:sSubPr>
                                      <m:ctrlPr>
                                        <a:rPr lang="en-US" altLang="zh-CN" sz="1600" b="1" i="1" smtClean="0">
                                          <a:latin typeface="Cambria Math" panose="02040503050406030204" pitchFamily="18" charset="0"/>
                                        </a:rPr>
                                      </m:ctrlPr>
                                    </m:sSubPr>
                                    <m:e>
                                      <m:r>
                                        <a:rPr lang="en-US" altLang="zh-CN" sz="1600" b="1" i="1" smtClean="0">
                                          <a:latin typeface="Cambria Math" panose="02040503050406030204" pitchFamily="18" charset="0"/>
                                        </a:rPr>
                                        <m:t>𝒚</m:t>
                                      </m:r>
                                    </m:e>
                                    <m:sub>
                                      <m:r>
                                        <a:rPr lang="en-US" altLang="zh-CN" sz="1600" b="1" i="1" smtClean="0">
                                          <a:latin typeface="Cambria Math" panose="02040503050406030204" pitchFamily="18" charset="0"/>
                                        </a:rPr>
                                        <m:t>𝟏</m:t>
                                      </m:r>
                                    </m:sub>
                                  </m:sSub>
                                </m:den>
                              </m:f>
                            </m:e>
                            <m:e>
                              <m:f>
                                <m:fPr>
                                  <m:ctrlPr>
                                    <a:rPr lang="en-US" altLang="zh-CN" sz="1600" i="1">
                                      <a:latin typeface="Cambria Math" panose="02040503050406030204" pitchFamily="18" charset="0"/>
                                    </a:rPr>
                                  </m:ctrlPr>
                                </m:fPr>
                                <m:num>
                                  <m:r>
                                    <a:rPr lang="en-US" altLang="zh-CN" sz="1600" i="1">
                                      <a:latin typeface="Cambria Math" panose="02040503050406030204" pitchFamily="18" charset="0"/>
                                    </a:rPr>
                                    <m:t>𝝏</m:t>
                                  </m:r>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𝒙</m:t>
                                      </m:r>
                                    </m:e>
                                    <m:sub>
                                      <m:r>
                                        <a:rPr lang="en-US" altLang="zh-CN" sz="1600" i="1">
                                          <a:latin typeface="Cambria Math" panose="02040503050406030204" pitchFamily="18" charset="0"/>
                                        </a:rPr>
                                        <m:t>𝟏</m:t>
                                      </m:r>
                                    </m:sub>
                                  </m:sSub>
                                </m:num>
                                <m:den>
                                  <m:r>
                                    <a:rPr lang="en-US" altLang="zh-CN" sz="1600" i="1">
                                      <a:latin typeface="Cambria Math" panose="02040503050406030204" pitchFamily="18" charset="0"/>
                                    </a:rPr>
                                    <m:t>𝝏</m:t>
                                  </m:r>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𝒚</m:t>
                                      </m:r>
                                    </m:e>
                                    <m:sub>
                                      <m:r>
                                        <a:rPr lang="en-US" altLang="zh-CN" sz="1600" b="1" i="1" smtClean="0">
                                          <a:latin typeface="Cambria Math" panose="02040503050406030204" pitchFamily="18" charset="0"/>
                                        </a:rPr>
                                        <m:t>𝟐</m:t>
                                      </m:r>
                                    </m:sub>
                                  </m:sSub>
                                </m:den>
                              </m:f>
                            </m:e>
                          </m:mr>
                          <m:mr>
                            <m:e>
                              <m:f>
                                <m:fPr>
                                  <m:ctrlPr>
                                    <a:rPr lang="en-US" altLang="zh-CN" sz="1600" i="1">
                                      <a:latin typeface="Cambria Math" panose="02040503050406030204" pitchFamily="18" charset="0"/>
                                    </a:rPr>
                                  </m:ctrlPr>
                                </m:fPr>
                                <m:num>
                                  <m:r>
                                    <a:rPr lang="en-US" altLang="zh-CN" sz="1600" i="1">
                                      <a:latin typeface="Cambria Math" panose="02040503050406030204" pitchFamily="18" charset="0"/>
                                    </a:rPr>
                                    <m:t>𝝏</m:t>
                                  </m:r>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𝒙</m:t>
                                      </m:r>
                                    </m:e>
                                    <m:sub>
                                      <m:r>
                                        <a:rPr lang="en-US" altLang="zh-CN" sz="1600" b="1" i="1" smtClean="0">
                                          <a:latin typeface="Cambria Math" panose="02040503050406030204" pitchFamily="18" charset="0"/>
                                        </a:rPr>
                                        <m:t>𝟐</m:t>
                                      </m:r>
                                    </m:sub>
                                  </m:sSub>
                                </m:num>
                                <m:den>
                                  <m:r>
                                    <a:rPr lang="en-US" altLang="zh-CN" sz="1600" i="1">
                                      <a:latin typeface="Cambria Math" panose="02040503050406030204" pitchFamily="18" charset="0"/>
                                    </a:rPr>
                                    <m:t>𝝏</m:t>
                                  </m:r>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𝒚</m:t>
                                      </m:r>
                                    </m:e>
                                    <m:sub>
                                      <m:r>
                                        <a:rPr lang="en-US" altLang="zh-CN" sz="1600" i="1">
                                          <a:latin typeface="Cambria Math" panose="02040503050406030204" pitchFamily="18" charset="0"/>
                                        </a:rPr>
                                        <m:t>𝟏</m:t>
                                      </m:r>
                                    </m:sub>
                                  </m:sSub>
                                </m:den>
                              </m:f>
                            </m:e>
                            <m:e>
                              <m:f>
                                <m:fPr>
                                  <m:ctrlPr>
                                    <a:rPr lang="en-US" altLang="zh-CN" sz="1600" i="1">
                                      <a:latin typeface="Cambria Math" panose="02040503050406030204" pitchFamily="18" charset="0"/>
                                    </a:rPr>
                                  </m:ctrlPr>
                                </m:fPr>
                                <m:num>
                                  <m:r>
                                    <a:rPr lang="en-US" altLang="zh-CN" sz="1600" i="1">
                                      <a:latin typeface="Cambria Math" panose="02040503050406030204" pitchFamily="18" charset="0"/>
                                    </a:rPr>
                                    <m:t>𝝏</m:t>
                                  </m:r>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𝒙</m:t>
                                      </m:r>
                                    </m:e>
                                    <m:sub>
                                      <m:r>
                                        <a:rPr lang="en-US" altLang="zh-CN" sz="1600" b="1" i="1" smtClean="0">
                                          <a:latin typeface="Cambria Math" panose="02040503050406030204" pitchFamily="18" charset="0"/>
                                        </a:rPr>
                                        <m:t>𝟐</m:t>
                                      </m:r>
                                    </m:sub>
                                  </m:sSub>
                                </m:num>
                                <m:den>
                                  <m:r>
                                    <a:rPr lang="en-US" altLang="zh-CN" sz="1600" i="1">
                                      <a:latin typeface="Cambria Math" panose="02040503050406030204" pitchFamily="18" charset="0"/>
                                    </a:rPr>
                                    <m:t>𝝏</m:t>
                                  </m:r>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𝒚</m:t>
                                      </m:r>
                                    </m:e>
                                    <m:sub>
                                      <m:r>
                                        <a:rPr lang="en-US" altLang="zh-CN" sz="1600" b="1" i="1" smtClean="0">
                                          <a:latin typeface="Cambria Math" panose="02040503050406030204" pitchFamily="18" charset="0"/>
                                        </a:rPr>
                                        <m:t>𝟐</m:t>
                                      </m:r>
                                    </m:sub>
                                  </m:sSub>
                                </m:den>
                              </m:f>
                            </m:e>
                          </m:mr>
                        </m:m>
                      </m:e>
                    </m:d>
                    <m:r>
                      <a:rPr lang="en-US" altLang="zh-CN" sz="1600" b="1" i="1" smtClean="0">
                        <a:latin typeface="Cambria Math" panose="02040503050406030204" pitchFamily="18" charset="0"/>
                      </a:rPr>
                      <m:t>=</m:t>
                    </m:r>
                    <m:d>
                      <m:dPr>
                        <m:begChr m:val="|"/>
                        <m:endChr m:val="|"/>
                        <m:ctrlPr>
                          <a:rPr lang="en-US" altLang="zh-CN" sz="1600" b="1" i="1" smtClean="0">
                            <a:latin typeface="Cambria Math" panose="02040503050406030204" pitchFamily="18" charset="0"/>
                          </a:rPr>
                        </m:ctrlPr>
                      </m:dPr>
                      <m:e>
                        <m:m>
                          <m:mPr>
                            <m:mcs>
                              <m:mc>
                                <m:mcPr>
                                  <m:count m:val="2"/>
                                  <m:mcJc m:val="center"/>
                                </m:mcPr>
                              </m:mc>
                            </m:mcs>
                            <m:ctrlPr>
                              <a:rPr lang="en-US" altLang="zh-CN" sz="1600" b="1" i="1" smtClean="0">
                                <a:latin typeface="Cambria Math" panose="02040503050406030204" pitchFamily="18" charset="0"/>
                              </a:rPr>
                            </m:ctrlPr>
                          </m:mPr>
                          <m:mr>
                            <m:e>
                              <m:sSup>
                                <m:sSupPr>
                                  <m:ctrlPr>
                                    <a:rPr lang="en-US" altLang="zh-CN" sz="1600" i="1">
                                      <a:latin typeface="Cambria Math" panose="02040503050406030204" pitchFamily="18" charset="0"/>
                                    </a:rPr>
                                  </m:ctrlPr>
                                </m:sSupPr>
                                <m:e>
                                  <m:r>
                                    <m:rPr>
                                      <m:brk m:alnAt="7"/>
                                    </m:rPr>
                                    <a:rPr lang="en-US" altLang="zh-CN" sz="1600" i="1">
                                      <a:latin typeface="Cambria Math" panose="02040503050406030204" pitchFamily="18" charset="0"/>
                                    </a:rPr>
                                    <m:t>𝒆</m:t>
                                  </m:r>
                                </m:e>
                                <m:sup>
                                  <m:r>
                                    <a:rPr lang="en-US" altLang="zh-CN" sz="1600" b="1" i="1" smtClean="0">
                                      <a:latin typeface="Cambria Math" panose="02040503050406030204" pitchFamily="18" charset="0"/>
                                    </a:rPr>
                                    <m:t>−</m:t>
                                  </m:r>
                                  <m:f>
                                    <m:fPr>
                                      <m:ctrlPr>
                                        <a:rPr lang="en-US" altLang="zh-CN" sz="1600" i="1">
                                          <a:latin typeface="Cambria Math" panose="02040503050406030204" pitchFamily="18" charset="0"/>
                                        </a:rPr>
                                      </m:ctrlPr>
                                    </m:fPr>
                                    <m:num>
                                      <m:sSubSup>
                                        <m:sSubSupPr>
                                          <m:ctrlPr>
                                            <a:rPr lang="en-US" altLang="zh-CN" sz="1600" i="1">
                                              <a:latin typeface="Cambria Math" panose="02040503050406030204" pitchFamily="18" charset="0"/>
                                            </a:rPr>
                                          </m:ctrlPr>
                                        </m:sSubSupPr>
                                        <m:e>
                                          <m:r>
                                            <a:rPr lang="en-US" altLang="zh-CN" sz="1600" b="1" i="1" smtClean="0">
                                              <a:latin typeface="Cambria Math" panose="02040503050406030204" pitchFamily="18" charset="0"/>
                                            </a:rPr>
                                            <m:t>𝒚</m:t>
                                          </m:r>
                                        </m:e>
                                        <m:sub>
                                          <m:r>
                                            <m:rPr>
                                              <m:brk m:alnAt="7"/>
                                            </m:rPr>
                                            <a:rPr lang="en-US" altLang="zh-CN" sz="1600" i="1">
                                              <a:latin typeface="Cambria Math" panose="02040503050406030204" pitchFamily="18" charset="0"/>
                                            </a:rPr>
                                            <m:t>𝟏</m:t>
                                          </m:r>
                                        </m:sub>
                                        <m:sup>
                                          <m:r>
                                            <m:rPr>
                                              <m:brk m:alnAt="7"/>
                                            </m:rPr>
                                            <a:rPr lang="en-US" altLang="zh-CN" sz="1600" i="1">
                                              <a:latin typeface="Cambria Math" panose="02040503050406030204" pitchFamily="18" charset="0"/>
                                            </a:rPr>
                                            <m:t>𝟐</m:t>
                                          </m:r>
                                        </m:sup>
                                      </m:sSubSup>
                                      <m:r>
                                        <m:rPr>
                                          <m:brk m:alnAt="7"/>
                                        </m:rPr>
                                        <a:rPr lang="en-US" altLang="zh-CN" sz="1600" i="1">
                                          <a:latin typeface="Cambria Math" panose="02040503050406030204" pitchFamily="18" charset="0"/>
                                        </a:rPr>
                                        <m:t>+</m:t>
                                      </m:r>
                                      <m:sSubSup>
                                        <m:sSubSupPr>
                                          <m:ctrlPr>
                                            <a:rPr lang="en-US" altLang="zh-CN" sz="1600" i="1">
                                              <a:latin typeface="Cambria Math" panose="02040503050406030204" pitchFamily="18" charset="0"/>
                                            </a:rPr>
                                          </m:ctrlPr>
                                        </m:sSubSupPr>
                                        <m:e>
                                          <m:r>
                                            <a:rPr lang="en-US" altLang="zh-CN" sz="1600" b="1" i="1" smtClean="0">
                                              <a:latin typeface="Cambria Math" panose="02040503050406030204" pitchFamily="18" charset="0"/>
                                            </a:rPr>
                                            <m:t>𝒚</m:t>
                                          </m:r>
                                        </m:e>
                                        <m:sub>
                                          <m:r>
                                            <m:rPr>
                                              <m:brk m:alnAt="7"/>
                                            </m:rPr>
                                            <a:rPr lang="en-US" altLang="zh-CN" sz="1600" i="1">
                                              <a:latin typeface="Cambria Math" panose="02040503050406030204" pitchFamily="18" charset="0"/>
                                            </a:rPr>
                                            <m:t>𝟐</m:t>
                                          </m:r>
                                        </m:sub>
                                        <m:sup>
                                          <m:r>
                                            <m:rPr>
                                              <m:brk m:alnAt="7"/>
                                            </m:rPr>
                                            <a:rPr lang="en-US" altLang="zh-CN" sz="1600" i="1">
                                              <a:latin typeface="Cambria Math" panose="02040503050406030204" pitchFamily="18" charset="0"/>
                                            </a:rPr>
                                            <m:t>𝟐</m:t>
                                          </m:r>
                                        </m:sup>
                                      </m:sSubSup>
                                    </m:num>
                                    <m:den>
                                      <m:r>
                                        <m:rPr>
                                          <m:brk m:alnAt="7"/>
                                        </m:rPr>
                                        <a:rPr lang="en-US" altLang="zh-CN" sz="1600" i="1">
                                          <a:latin typeface="Cambria Math" panose="02040503050406030204" pitchFamily="18" charset="0"/>
                                        </a:rPr>
                                        <m:t>𝟐</m:t>
                                      </m:r>
                                    </m:den>
                                  </m:f>
                                </m:sup>
                              </m:sSup>
                              <m:r>
                                <a:rPr lang="en-US" altLang="zh-CN" sz="1600" b="1" i="1" smtClean="0">
                                  <a:latin typeface="Cambria Math" panose="02040503050406030204" pitchFamily="18" charset="0"/>
                                </a:rPr>
                                <m:t>(−</m:t>
                              </m:r>
                              <m:sSub>
                                <m:sSubPr>
                                  <m:ctrlPr>
                                    <a:rPr lang="en-US" altLang="zh-CN" sz="1600" b="1" i="1" smtClean="0">
                                      <a:latin typeface="Cambria Math" panose="02040503050406030204" pitchFamily="18" charset="0"/>
                                    </a:rPr>
                                  </m:ctrlPr>
                                </m:sSubPr>
                                <m:e>
                                  <m:r>
                                    <a:rPr lang="en-US" altLang="zh-CN" sz="1600" b="1" i="1" smtClean="0">
                                      <a:latin typeface="Cambria Math" panose="02040503050406030204" pitchFamily="18" charset="0"/>
                                    </a:rPr>
                                    <m:t>𝒚</m:t>
                                  </m:r>
                                </m:e>
                                <m:sub>
                                  <m:r>
                                    <a:rPr lang="en-US" altLang="zh-CN" sz="1600" b="1" i="1" smtClean="0">
                                      <a:latin typeface="Cambria Math" panose="02040503050406030204" pitchFamily="18" charset="0"/>
                                    </a:rPr>
                                    <m:t>𝟏</m:t>
                                  </m:r>
                                </m:sub>
                              </m:sSub>
                              <m:r>
                                <a:rPr lang="en-US" altLang="zh-CN" sz="1600" b="1" i="1" smtClean="0">
                                  <a:latin typeface="Cambria Math" panose="02040503050406030204" pitchFamily="18" charset="0"/>
                                </a:rPr>
                                <m:t>)</m:t>
                              </m:r>
                            </m:e>
                            <m:e>
                              <m:sSup>
                                <m:sSupPr>
                                  <m:ctrlPr>
                                    <a:rPr lang="en-US" altLang="zh-CN" sz="1600" i="1">
                                      <a:latin typeface="Cambria Math" panose="02040503050406030204" pitchFamily="18" charset="0"/>
                                    </a:rPr>
                                  </m:ctrlPr>
                                </m:sSupPr>
                                <m:e>
                                  <m:r>
                                    <m:rPr>
                                      <m:brk m:alnAt="7"/>
                                    </m:rPr>
                                    <a:rPr lang="en-US" altLang="zh-CN" sz="1600" i="1">
                                      <a:latin typeface="Cambria Math" panose="02040503050406030204" pitchFamily="18" charset="0"/>
                                    </a:rPr>
                                    <m:t>𝒆</m:t>
                                  </m:r>
                                </m:e>
                                <m:sup>
                                  <m:r>
                                    <a:rPr lang="en-US" altLang="zh-CN" sz="1600" i="1">
                                      <a:latin typeface="Cambria Math" panose="02040503050406030204" pitchFamily="18" charset="0"/>
                                    </a:rPr>
                                    <m:t>−</m:t>
                                  </m:r>
                                  <m:f>
                                    <m:fPr>
                                      <m:ctrlPr>
                                        <a:rPr lang="en-US" altLang="zh-CN" sz="1600" i="1">
                                          <a:latin typeface="Cambria Math" panose="02040503050406030204" pitchFamily="18" charset="0"/>
                                        </a:rPr>
                                      </m:ctrlPr>
                                    </m:fPr>
                                    <m:num>
                                      <m:sSubSup>
                                        <m:sSubSupPr>
                                          <m:ctrlPr>
                                            <a:rPr lang="en-US" altLang="zh-CN" sz="1600" i="1">
                                              <a:latin typeface="Cambria Math" panose="02040503050406030204" pitchFamily="18" charset="0"/>
                                            </a:rPr>
                                          </m:ctrlPr>
                                        </m:sSubSupPr>
                                        <m:e>
                                          <m:r>
                                            <a:rPr lang="en-US" altLang="zh-CN" sz="1600" i="1">
                                              <a:latin typeface="Cambria Math" panose="02040503050406030204" pitchFamily="18" charset="0"/>
                                            </a:rPr>
                                            <m:t>𝒚</m:t>
                                          </m:r>
                                        </m:e>
                                        <m:sub>
                                          <m:r>
                                            <m:rPr>
                                              <m:brk m:alnAt="7"/>
                                            </m:rPr>
                                            <a:rPr lang="en-US" altLang="zh-CN" sz="1600" i="1">
                                              <a:latin typeface="Cambria Math" panose="02040503050406030204" pitchFamily="18" charset="0"/>
                                            </a:rPr>
                                            <m:t>𝟏</m:t>
                                          </m:r>
                                        </m:sub>
                                        <m:sup>
                                          <m:r>
                                            <m:rPr>
                                              <m:brk m:alnAt="7"/>
                                            </m:rPr>
                                            <a:rPr lang="en-US" altLang="zh-CN" sz="1600" i="1">
                                              <a:latin typeface="Cambria Math" panose="02040503050406030204" pitchFamily="18" charset="0"/>
                                            </a:rPr>
                                            <m:t>𝟐</m:t>
                                          </m:r>
                                        </m:sup>
                                      </m:sSubSup>
                                      <m:r>
                                        <m:rPr>
                                          <m:brk m:alnAt="7"/>
                                        </m:rPr>
                                        <a:rPr lang="en-US" altLang="zh-CN" sz="1600" i="1">
                                          <a:latin typeface="Cambria Math" panose="02040503050406030204" pitchFamily="18" charset="0"/>
                                        </a:rPr>
                                        <m:t>+</m:t>
                                      </m:r>
                                      <m:sSubSup>
                                        <m:sSubSupPr>
                                          <m:ctrlPr>
                                            <a:rPr lang="en-US" altLang="zh-CN" sz="1600" i="1">
                                              <a:latin typeface="Cambria Math" panose="02040503050406030204" pitchFamily="18" charset="0"/>
                                            </a:rPr>
                                          </m:ctrlPr>
                                        </m:sSubSupPr>
                                        <m:e>
                                          <m:r>
                                            <a:rPr lang="en-US" altLang="zh-CN" sz="1600" i="1">
                                              <a:latin typeface="Cambria Math" panose="02040503050406030204" pitchFamily="18" charset="0"/>
                                            </a:rPr>
                                            <m:t>𝒚</m:t>
                                          </m:r>
                                        </m:e>
                                        <m:sub>
                                          <m:r>
                                            <m:rPr>
                                              <m:brk m:alnAt="7"/>
                                            </m:rPr>
                                            <a:rPr lang="en-US" altLang="zh-CN" sz="1600" i="1">
                                              <a:latin typeface="Cambria Math" panose="02040503050406030204" pitchFamily="18" charset="0"/>
                                            </a:rPr>
                                            <m:t>𝟐</m:t>
                                          </m:r>
                                        </m:sub>
                                        <m:sup>
                                          <m:r>
                                            <m:rPr>
                                              <m:brk m:alnAt="7"/>
                                            </m:rPr>
                                            <a:rPr lang="en-US" altLang="zh-CN" sz="1600" i="1">
                                              <a:latin typeface="Cambria Math" panose="02040503050406030204" pitchFamily="18" charset="0"/>
                                            </a:rPr>
                                            <m:t>𝟐</m:t>
                                          </m:r>
                                        </m:sup>
                                      </m:sSubSup>
                                    </m:num>
                                    <m:den>
                                      <m:r>
                                        <m:rPr>
                                          <m:brk m:alnAt="7"/>
                                        </m:rPr>
                                        <a:rPr lang="en-US" altLang="zh-CN" sz="1600" i="1">
                                          <a:latin typeface="Cambria Math" panose="02040503050406030204" pitchFamily="18" charset="0"/>
                                        </a:rPr>
                                        <m:t>𝟐</m:t>
                                      </m:r>
                                    </m:den>
                                  </m:f>
                                </m:sup>
                              </m:sSup>
                              <m:r>
                                <a:rPr lang="en-US" altLang="zh-CN" sz="1600" i="1">
                                  <a:latin typeface="Cambria Math" panose="02040503050406030204" pitchFamily="18" charset="0"/>
                                </a:rPr>
                                <m:t>(−</m:t>
                              </m:r>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𝒚</m:t>
                                  </m:r>
                                </m:e>
                                <m:sub>
                                  <m:r>
                                    <a:rPr lang="en-US" altLang="zh-CN" sz="1600" b="1" i="1" smtClean="0">
                                      <a:latin typeface="Cambria Math" panose="02040503050406030204" pitchFamily="18" charset="0"/>
                                    </a:rPr>
                                    <m:t>𝟐</m:t>
                                  </m:r>
                                </m:sub>
                              </m:sSub>
                              <m:r>
                                <a:rPr lang="en-US" altLang="zh-CN" sz="1600" i="1">
                                  <a:latin typeface="Cambria Math" panose="02040503050406030204" pitchFamily="18" charset="0"/>
                                </a:rPr>
                                <m:t>)</m:t>
                              </m:r>
                            </m:e>
                          </m:mr>
                          <m:mr>
                            <m:e>
                              <m:f>
                                <m:fPr>
                                  <m:ctrlPr>
                                    <a:rPr lang="en-US" altLang="zh-CN" sz="1600" b="1" i="1" smtClean="0">
                                      <a:latin typeface="Cambria Math" panose="02040503050406030204" pitchFamily="18" charset="0"/>
                                    </a:rPr>
                                  </m:ctrlPr>
                                </m:fPr>
                                <m:num>
                                  <m:r>
                                    <a:rPr lang="en-US" altLang="zh-CN" sz="1600" b="1" i="1" smtClean="0">
                                      <a:latin typeface="Cambria Math" panose="02040503050406030204" pitchFamily="18" charset="0"/>
                                    </a:rPr>
                                    <m:t>𝟏</m:t>
                                  </m:r>
                                </m:num>
                                <m:den>
                                  <m:r>
                                    <a:rPr lang="en-US" altLang="zh-CN" sz="1600" b="1" i="1" smtClean="0">
                                      <a:latin typeface="Cambria Math" panose="02040503050406030204" pitchFamily="18" charset="0"/>
                                    </a:rPr>
                                    <m:t>𝟐</m:t>
                                  </m:r>
                                  <m:r>
                                    <a:rPr lang="en-US" altLang="zh-CN" sz="1600" b="1" i="1" smtClean="0">
                                      <a:latin typeface="Cambria Math" panose="02040503050406030204" pitchFamily="18" charset="0"/>
                                    </a:rPr>
                                    <m:t>𝝅</m:t>
                                  </m:r>
                                </m:den>
                              </m:f>
                              <m:r>
                                <a:rPr lang="en-US" altLang="zh-CN" sz="1600" b="1" i="1" smtClean="0">
                                  <a:latin typeface="Cambria Math" panose="02040503050406030204" pitchFamily="18" charset="0"/>
                                </a:rPr>
                                <m:t>⋅</m:t>
                              </m:r>
                              <m:f>
                                <m:fPr>
                                  <m:ctrlPr>
                                    <a:rPr lang="en-US" altLang="zh-CN" sz="1600" b="1" i="1" smtClean="0">
                                      <a:latin typeface="Cambria Math" panose="02040503050406030204" pitchFamily="18" charset="0"/>
                                    </a:rPr>
                                  </m:ctrlPr>
                                </m:fPr>
                                <m:num>
                                  <m:sSub>
                                    <m:sSubPr>
                                      <m:ctrlPr>
                                        <a:rPr lang="en-US" altLang="zh-CN" sz="1600" b="1" i="1" smtClean="0">
                                          <a:latin typeface="Cambria Math" panose="02040503050406030204" pitchFamily="18" charset="0"/>
                                        </a:rPr>
                                      </m:ctrlPr>
                                    </m:sSubPr>
                                    <m:e>
                                      <m:r>
                                        <a:rPr lang="en-US" altLang="zh-CN" sz="1600" b="1" i="1" smtClean="0">
                                          <a:latin typeface="Cambria Math" panose="02040503050406030204" pitchFamily="18" charset="0"/>
                                        </a:rPr>
                                        <m:t>𝒚</m:t>
                                      </m:r>
                                    </m:e>
                                    <m:sub>
                                      <m:r>
                                        <a:rPr lang="en-US" altLang="zh-CN" sz="1600" b="1" i="1" smtClean="0">
                                          <a:latin typeface="Cambria Math" panose="02040503050406030204" pitchFamily="18" charset="0"/>
                                        </a:rPr>
                                        <m:t>𝟐</m:t>
                                      </m:r>
                                    </m:sub>
                                  </m:sSub>
                                  <m:r>
                                    <a:rPr lang="en-US" altLang="zh-CN" sz="1600" b="1" i="1" smtClean="0">
                                      <a:latin typeface="Cambria Math" panose="02040503050406030204" pitchFamily="18" charset="0"/>
                                    </a:rPr>
                                    <m:t>/</m:t>
                                  </m:r>
                                  <m:sSubSup>
                                    <m:sSubSupPr>
                                      <m:ctrlPr>
                                        <a:rPr lang="en-US" altLang="zh-CN" sz="1600" b="1" i="1" smtClean="0">
                                          <a:latin typeface="Cambria Math" panose="02040503050406030204" pitchFamily="18" charset="0"/>
                                        </a:rPr>
                                      </m:ctrlPr>
                                    </m:sSubSupPr>
                                    <m:e>
                                      <m:r>
                                        <a:rPr lang="en-US" altLang="zh-CN" sz="1600" b="1" i="1" smtClean="0">
                                          <a:latin typeface="Cambria Math" panose="02040503050406030204" pitchFamily="18" charset="0"/>
                                        </a:rPr>
                                        <m:t>𝒚</m:t>
                                      </m:r>
                                    </m:e>
                                    <m:sub>
                                      <m:r>
                                        <a:rPr lang="en-US" altLang="zh-CN" sz="1600" b="1" i="1" smtClean="0">
                                          <a:latin typeface="Cambria Math" panose="02040503050406030204" pitchFamily="18" charset="0"/>
                                        </a:rPr>
                                        <m:t>𝟏</m:t>
                                      </m:r>
                                    </m:sub>
                                    <m:sup>
                                      <m:r>
                                        <a:rPr lang="en-US" altLang="zh-CN" sz="1600" b="1" i="1" smtClean="0">
                                          <a:latin typeface="Cambria Math" panose="02040503050406030204" pitchFamily="18" charset="0"/>
                                        </a:rPr>
                                        <m:t>𝟐</m:t>
                                      </m:r>
                                    </m:sup>
                                  </m:sSubSup>
                                </m:num>
                                <m:den>
                                  <m:r>
                                    <a:rPr lang="en-US" altLang="zh-CN" sz="1600" b="1" i="1" smtClean="0">
                                      <a:latin typeface="Cambria Math" panose="02040503050406030204" pitchFamily="18" charset="0"/>
                                    </a:rPr>
                                    <m:t>𝟏</m:t>
                                  </m:r>
                                  <m:r>
                                    <a:rPr lang="en-US" altLang="zh-CN" sz="1600" b="1" i="1" smtClean="0">
                                      <a:latin typeface="Cambria Math" panose="02040503050406030204" pitchFamily="18" charset="0"/>
                                    </a:rPr>
                                    <m:t>+</m:t>
                                  </m:r>
                                  <m:sSup>
                                    <m:sSupPr>
                                      <m:ctrlPr>
                                        <a:rPr lang="en-US" altLang="zh-CN" sz="1600" b="1" i="1" smtClean="0">
                                          <a:latin typeface="Cambria Math" panose="02040503050406030204" pitchFamily="18" charset="0"/>
                                        </a:rPr>
                                      </m:ctrlPr>
                                    </m:sSupPr>
                                    <m:e>
                                      <m:d>
                                        <m:dPr>
                                          <m:ctrlPr>
                                            <a:rPr lang="en-US" altLang="zh-CN" sz="1600" b="1" i="1" smtClean="0">
                                              <a:latin typeface="Cambria Math" panose="02040503050406030204" pitchFamily="18" charset="0"/>
                                            </a:rPr>
                                          </m:ctrlPr>
                                        </m:dPr>
                                        <m:e>
                                          <m:f>
                                            <m:fPr>
                                              <m:ctrlPr>
                                                <a:rPr lang="en-US" altLang="zh-CN" sz="1600" b="1" i="1" smtClean="0">
                                                  <a:latin typeface="Cambria Math" panose="02040503050406030204" pitchFamily="18" charset="0"/>
                                                </a:rPr>
                                              </m:ctrlPr>
                                            </m:fPr>
                                            <m:num>
                                              <m:sSub>
                                                <m:sSubPr>
                                                  <m:ctrlPr>
                                                    <a:rPr lang="en-US" altLang="zh-CN" sz="1600" b="1" i="1" smtClean="0">
                                                      <a:latin typeface="Cambria Math" panose="02040503050406030204" pitchFamily="18" charset="0"/>
                                                    </a:rPr>
                                                  </m:ctrlPr>
                                                </m:sSubPr>
                                                <m:e>
                                                  <m:r>
                                                    <a:rPr lang="en-US" altLang="zh-CN" sz="1600" b="1" i="1" smtClean="0">
                                                      <a:latin typeface="Cambria Math" panose="02040503050406030204" pitchFamily="18" charset="0"/>
                                                    </a:rPr>
                                                    <m:t>𝒚</m:t>
                                                  </m:r>
                                                </m:e>
                                                <m:sub>
                                                  <m:r>
                                                    <a:rPr lang="en-US" altLang="zh-CN" sz="1600" b="1" i="1" smtClean="0">
                                                      <a:latin typeface="Cambria Math" panose="02040503050406030204" pitchFamily="18" charset="0"/>
                                                    </a:rPr>
                                                    <m:t>𝟐</m:t>
                                                  </m:r>
                                                </m:sub>
                                              </m:sSub>
                                            </m:num>
                                            <m:den>
                                              <m:sSub>
                                                <m:sSubPr>
                                                  <m:ctrlPr>
                                                    <a:rPr lang="en-US" altLang="zh-CN" sz="1600" b="1" i="1" smtClean="0">
                                                      <a:latin typeface="Cambria Math" panose="02040503050406030204" pitchFamily="18" charset="0"/>
                                                    </a:rPr>
                                                  </m:ctrlPr>
                                                </m:sSubPr>
                                                <m:e>
                                                  <m:r>
                                                    <a:rPr lang="en-US" altLang="zh-CN" sz="1600" b="1" i="1" smtClean="0">
                                                      <a:latin typeface="Cambria Math" panose="02040503050406030204" pitchFamily="18" charset="0"/>
                                                    </a:rPr>
                                                    <m:t>𝒚</m:t>
                                                  </m:r>
                                                </m:e>
                                                <m:sub>
                                                  <m:r>
                                                    <a:rPr lang="en-US" altLang="zh-CN" sz="1600" b="1" i="1" smtClean="0">
                                                      <a:latin typeface="Cambria Math" panose="02040503050406030204" pitchFamily="18" charset="0"/>
                                                    </a:rPr>
                                                    <m:t>𝟏</m:t>
                                                  </m:r>
                                                </m:sub>
                                              </m:sSub>
                                            </m:den>
                                          </m:f>
                                        </m:e>
                                      </m:d>
                                    </m:e>
                                    <m:sup>
                                      <m:r>
                                        <a:rPr lang="en-US" altLang="zh-CN" sz="1600" b="1" i="1" smtClean="0">
                                          <a:latin typeface="Cambria Math" panose="02040503050406030204" pitchFamily="18" charset="0"/>
                                        </a:rPr>
                                        <m:t>𝟐</m:t>
                                      </m:r>
                                    </m:sup>
                                  </m:sSup>
                                </m:den>
                              </m:f>
                            </m:e>
                            <m:e>
                              <m:f>
                                <m:fPr>
                                  <m:ctrlPr>
                                    <a:rPr lang="en-US" altLang="zh-CN" sz="1600" i="1">
                                      <a:latin typeface="Cambria Math" panose="02040503050406030204" pitchFamily="18" charset="0"/>
                                    </a:rPr>
                                  </m:ctrlPr>
                                </m:fPr>
                                <m:num>
                                  <m:r>
                                    <a:rPr lang="en-US" altLang="zh-CN" sz="1600" i="1">
                                      <a:latin typeface="Cambria Math" panose="02040503050406030204" pitchFamily="18" charset="0"/>
                                    </a:rPr>
                                    <m:t>𝟏</m:t>
                                  </m:r>
                                </m:num>
                                <m:den>
                                  <m:r>
                                    <a:rPr lang="en-US" altLang="zh-CN" sz="1600" i="1">
                                      <a:latin typeface="Cambria Math" panose="02040503050406030204" pitchFamily="18" charset="0"/>
                                    </a:rPr>
                                    <m:t>𝟐</m:t>
                                  </m:r>
                                  <m:r>
                                    <a:rPr lang="en-US" altLang="zh-CN" sz="1600" i="1">
                                      <a:latin typeface="Cambria Math" panose="02040503050406030204" pitchFamily="18" charset="0"/>
                                    </a:rPr>
                                    <m:t>𝝅</m:t>
                                  </m:r>
                                </m:den>
                              </m:f>
                              <m:r>
                                <a:rPr lang="en-US" altLang="zh-CN" sz="1600" i="1">
                                  <a:latin typeface="Cambria Math" panose="02040503050406030204" pitchFamily="18" charset="0"/>
                                </a:rPr>
                                <m:t>⋅</m:t>
                              </m:r>
                              <m:f>
                                <m:fPr>
                                  <m:ctrlPr>
                                    <a:rPr lang="en-US" altLang="zh-CN" sz="1600" i="1">
                                      <a:latin typeface="Cambria Math" panose="02040503050406030204" pitchFamily="18" charset="0"/>
                                    </a:rPr>
                                  </m:ctrlPr>
                                </m:fPr>
                                <m:num>
                                  <m:r>
                                    <a:rPr lang="en-US" altLang="zh-CN" sz="1600" b="1" i="1" smtClean="0">
                                      <a:latin typeface="Cambria Math" panose="02040503050406030204" pitchFamily="18" charset="0"/>
                                    </a:rPr>
                                    <m:t>𝟏</m:t>
                                  </m:r>
                                  <m:r>
                                    <a:rPr lang="en-US" altLang="zh-CN" sz="1600" b="1" i="1" smtClean="0">
                                      <a:latin typeface="Cambria Math" panose="02040503050406030204" pitchFamily="18" charset="0"/>
                                    </a:rPr>
                                    <m:t>/</m:t>
                                  </m:r>
                                  <m:sSub>
                                    <m:sSubPr>
                                      <m:ctrlPr>
                                        <a:rPr lang="en-US" altLang="zh-CN" sz="1600" b="1" i="1" smtClean="0">
                                          <a:latin typeface="Cambria Math" panose="02040503050406030204" pitchFamily="18" charset="0"/>
                                        </a:rPr>
                                      </m:ctrlPr>
                                    </m:sSubPr>
                                    <m:e>
                                      <m:r>
                                        <a:rPr lang="en-US" altLang="zh-CN" sz="1600" b="1" i="1" smtClean="0">
                                          <a:latin typeface="Cambria Math" panose="02040503050406030204" pitchFamily="18" charset="0"/>
                                        </a:rPr>
                                        <m:t>𝒚</m:t>
                                      </m:r>
                                    </m:e>
                                    <m:sub>
                                      <m:r>
                                        <a:rPr lang="en-US" altLang="zh-CN" sz="1600" b="1" i="1" smtClean="0">
                                          <a:latin typeface="Cambria Math" panose="02040503050406030204" pitchFamily="18" charset="0"/>
                                        </a:rPr>
                                        <m:t>𝟏</m:t>
                                      </m:r>
                                    </m:sub>
                                  </m:sSub>
                                </m:num>
                                <m:den>
                                  <m:r>
                                    <a:rPr lang="en-US" altLang="zh-CN" sz="1600" i="1">
                                      <a:latin typeface="Cambria Math" panose="02040503050406030204" pitchFamily="18" charset="0"/>
                                    </a:rPr>
                                    <m:t>𝟏</m:t>
                                  </m:r>
                                  <m:r>
                                    <a:rPr lang="en-US" altLang="zh-CN" sz="1600" i="1">
                                      <a:latin typeface="Cambria Math" panose="02040503050406030204" pitchFamily="18" charset="0"/>
                                    </a:rPr>
                                    <m:t>+</m:t>
                                  </m:r>
                                  <m:sSup>
                                    <m:sSupPr>
                                      <m:ctrlPr>
                                        <a:rPr lang="en-US" altLang="zh-CN" sz="1600" i="1">
                                          <a:latin typeface="Cambria Math" panose="02040503050406030204" pitchFamily="18" charset="0"/>
                                        </a:rPr>
                                      </m:ctrlPr>
                                    </m:sSupPr>
                                    <m:e>
                                      <m:d>
                                        <m:dPr>
                                          <m:ctrlPr>
                                            <a:rPr lang="en-US" altLang="zh-CN" sz="1600" i="1">
                                              <a:latin typeface="Cambria Math" panose="02040503050406030204" pitchFamily="18" charset="0"/>
                                            </a:rPr>
                                          </m:ctrlPr>
                                        </m:dPr>
                                        <m:e>
                                          <m:f>
                                            <m:fPr>
                                              <m:ctrlPr>
                                                <a:rPr lang="en-US" altLang="zh-CN" sz="1600" i="1">
                                                  <a:latin typeface="Cambria Math" panose="02040503050406030204" pitchFamily="18" charset="0"/>
                                                </a:rPr>
                                              </m:ctrlPr>
                                            </m:fPr>
                                            <m:num>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𝒚</m:t>
                                                  </m:r>
                                                </m:e>
                                                <m:sub>
                                                  <m:r>
                                                    <a:rPr lang="en-US" altLang="zh-CN" sz="1600" i="1">
                                                      <a:latin typeface="Cambria Math" panose="02040503050406030204" pitchFamily="18" charset="0"/>
                                                    </a:rPr>
                                                    <m:t>𝟐</m:t>
                                                  </m:r>
                                                </m:sub>
                                              </m:sSub>
                                            </m:num>
                                            <m:den>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𝒚</m:t>
                                                  </m:r>
                                                </m:e>
                                                <m:sub>
                                                  <m:r>
                                                    <a:rPr lang="en-US" altLang="zh-CN" sz="1600" i="1">
                                                      <a:latin typeface="Cambria Math" panose="02040503050406030204" pitchFamily="18" charset="0"/>
                                                    </a:rPr>
                                                    <m:t>𝟏</m:t>
                                                  </m:r>
                                                </m:sub>
                                              </m:sSub>
                                            </m:den>
                                          </m:f>
                                        </m:e>
                                      </m:d>
                                    </m:e>
                                    <m:sup>
                                      <m:r>
                                        <a:rPr lang="en-US" altLang="zh-CN" sz="1600" i="1">
                                          <a:latin typeface="Cambria Math" panose="02040503050406030204" pitchFamily="18" charset="0"/>
                                        </a:rPr>
                                        <m:t>𝟐</m:t>
                                      </m:r>
                                    </m:sup>
                                  </m:sSup>
                                </m:den>
                              </m:f>
                            </m:e>
                          </m:mr>
                        </m:m>
                      </m:e>
                    </m:d>
                    <m:r>
                      <a:rPr lang="en-US" altLang="zh-CN" sz="1600" b="1" i="1" smtClean="0">
                        <a:latin typeface="Cambria Math" panose="02040503050406030204" pitchFamily="18" charset="0"/>
                      </a:rPr>
                      <m:t>=−</m:t>
                    </m:r>
                    <m:f>
                      <m:fPr>
                        <m:ctrlPr>
                          <a:rPr lang="en-US" altLang="zh-CN" sz="1600" b="1" i="1" smtClean="0">
                            <a:latin typeface="Cambria Math" panose="02040503050406030204" pitchFamily="18" charset="0"/>
                          </a:rPr>
                        </m:ctrlPr>
                      </m:fPr>
                      <m:num>
                        <m:r>
                          <a:rPr lang="en-US" altLang="zh-CN" sz="1600" b="1" i="1" smtClean="0">
                            <a:latin typeface="Cambria Math" panose="02040503050406030204" pitchFamily="18" charset="0"/>
                          </a:rPr>
                          <m:t>𝟏</m:t>
                        </m:r>
                      </m:num>
                      <m:den>
                        <m:r>
                          <a:rPr lang="en-US" altLang="zh-CN" sz="1600" b="1" i="1" smtClean="0">
                            <a:latin typeface="Cambria Math" panose="02040503050406030204" pitchFamily="18" charset="0"/>
                          </a:rPr>
                          <m:t>𝟐</m:t>
                        </m:r>
                        <m:r>
                          <a:rPr lang="en-US" altLang="zh-CN" sz="1600" b="1" i="1" smtClean="0">
                            <a:latin typeface="Cambria Math" panose="02040503050406030204" pitchFamily="18" charset="0"/>
                          </a:rPr>
                          <m:t>𝝅</m:t>
                        </m:r>
                      </m:den>
                    </m:f>
                    <m:sSup>
                      <m:sSupPr>
                        <m:ctrlPr>
                          <a:rPr lang="en-US" altLang="zh-CN" sz="1600" b="1" i="1" smtClean="0">
                            <a:latin typeface="Cambria Math" panose="02040503050406030204" pitchFamily="18" charset="0"/>
                          </a:rPr>
                        </m:ctrlPr>
                      </m:sSupPr>
                      <m:e>
                        <m:r>
                          <a:rPr lang="en-US" altLang="zh-CN" sz="1600" b="1" i="1" smtClean="0">
                            <a:latin typeface="Cambria Math" panose="02040503050406030204" pitchFamily="18" charset="0"/>
                          </a:rPr>
                          <m:t>𝒆</m:t>
                        </m:r>
                      </m:e>
                      <m:sup>
                        <m:r>
                          <a:rPr lang="en-US" altLang="zh-CN" sz="1600" b="1" i="1" smtClean="0">
                            <a:latin typeface="Cambria Math" panose="02040503050406030204" pitchFamily="18" charset="0"/>
                          </a:rPr>
                          <m:t>−</m:t>
                        </m:r>
                        <m:f>
                          <m:fPr>
                            <m:ctrlPr>
                              <a:rPr lang="en-US" altLang="zh-CN" sz="1600" b="1" i="1" smtClean="0">
                                <a:latin typeface="Cambria Math" panose="02040503050406030204" pitchFamily="18" charset="0"/>
                              </a:rPr>
                            </m:ctrlPr>
                          </m:fPr>
                          <m:num>
                            <m:sSubSup>
                              <m:sSubSupPr>
                                <m:ctrlPr>
                                  <a:rPr lang="en-US" altLang="zh-CN" sz="1600" b="1" i="1" smtClean="0">
                                    <a:latin typeface="Cambria Math" panose="02040503050406030204" pitchFamily="18" charset="0"/>
                                  </a:rPr>
                                </m:ctrlPr>
                              </m:sSubSupPr>
                              <m:e>
                                <m:r>
                                  <a:rPr lang="en-US" altLang="zh-CN" sz="1600" b="1" i="1" smtClean="0">
                                    <a:latin typeface="Cambria Math" panose="02040503050406030204" pitchFamily="18" charset="0"/>
                                  </a:rPr>
                                  <m:t>𝒚</m:t>
                                </m:r>
                              </m:e>
                              <m:sub>
                                <m:r>
                                  <a:rPr lang="en-US" altLang="zh-CN" sz="1600" b="1" i="1" smtClean="0">
                                    <a:latin typeface="Cambria Math" panose="02040503050406030204" pitchFamily="18" charset="0"/>
                                  </a:rPr>
                                  <m:t>𝟏</m:t>
                                </m:r>
                              </m:sub>
                              <m:sup>
                                <m:r>
                                  <a:rPr lang="en-US" altLang="zh-CN" sz="1600" b="1" i="1" smtClean="0">
                                    <a:latin typeface="Cambria Math" panose="02040503050406030204" pitchFamily="18" charset="0"/>
                                  </a:rPr>
                                  <m:t>𝟐</m:t>
                                </m:r>
                              </m:sup>
                            </m:sSubSup>
                            <m:r>
                              <a:rPr lang="en-US" altLang="zh-CN" sz="1600" b="1" i="1" smtClean="0">
                                <a:latin typeface="Cambria Math" panose="02040503050406030204" pitchFamily="18" charset="0"/>
                              </a:rPr>
                              <m:t>+</m:t>
                            </m:r>
                            <m:sSubSup>
                              <m:sSubSupPr>
                                <m:ctrlPr>
                                  <a:rPr lang="en-US" altLang="zh-CN" sz="1600" b="1" i="1" smtClean="0">
                                    <a:latin typeface="Cambria Math" panose="02040503050406030204" pitchFamily="18" charset="0"/>
                                  </a:rPr>
                                </m:ctrlPr>
                              </m:sSubSupPr>
                              <m:e>
                                <m:r>
                                  <a:rPr lang="en-US" altLang="zh-CN" sz="1600" b="1" i="1" smtClean="0">
                                    <a:latin typeface="Cambria Math" panose="02040503050406030204" pitchFamily="18" charset="0"/>
                                  </a:rPr>
                                  <m:t>𝒚</m:t>
                                </m:r>
                              </m:e>
                              <m:sub>
                                <m:r>
                                  <a:rPr lang="en-US" altLang="zh-CN" sz="1600" b="1" i="1" smtClean="0">
                                    <a:latin typeface="Cambria Math" panose="02040503050406030204" pitchFamily="18" charset="0"/>
                                  </a:rPr>
                                  <m:t>𝟐</m:t>
                                </m:r>
                              </m:sub>
                              <m:sup>
                                <m:r>
                                  <a:rPr lang="en-US" altLang="zh-CN" sz="1600" b="1" i="1" smtClean="0">
                                    <a:latin typeface="Cambria Math" panose="02040503050406030204" pitchFamily="18" charset="0"/>
                                  </a:rPr>
                                  <m:t>𝟐</m:t>
                                </m:r>
                              </m:sup>
                            </m:sSubSup>
                          </m:num>
                          <m:den>
                            <m:r>
                              <a:rPr lang="en-US" altLang="zh-CN" sz="1600" b="1" i="1" smtClean="0">
                                <a:latin typeface="Cambria Math" panose="02040503050406030204" pitchFamily="18" charset="0"/>
                              </a:rPr>
                              <m:t>𝟐</m:t>
                            </m:r>
                          </m:den>
                        </m:f>
                      </m:sup>
                    </m:sSup>
                  </m:oMath>
                </a14:m>
                <a:r>
                  <a:rPr lang="en-US" altLang="zh-CN" sz="1600" dirty="0"/>
                  <a:t>,</a:t>
                </a:r>
                <a:r>
                  <a:rPr lang="zh-CN" altLang="en-US" sz="1600" dirty="0"/>
                  <a:t>既然</a:t>
                </a:r>
                <a14:m>
                  <m:oMath xmlns:m="http://schemas.openxmlformats.org/officeDocument/2006/math">
                    <m:sSub>
                      <m:sSubPr>
                        <m:ctrlPr>
                          <a:rPr lang="en-US" altLang="zh-CN" sz="1600" b="1" i="1" smtClean="0">
                            <a:latin typeface="Cambria Math" panose="02040503050406030204" pitchFamily="18" charset="0"/>
                          </a:rPr>
                        </m:ctrlPr>
                      </m:sSubPr>
                      <m:e>
                        <m:r>
                          <a:rPr lang="en-US" altLang="zh-CN" sz="1600" b="1" i="1" smtClean="0">
                            <a:latin typeface="Cambria Math" panose="02040503050406030204" pitchFamily="18" charset="0"/>
                          </a:rPr>
                          <m:t>𝑿</m:t>
                        </m:r>
                      </m:e>
                      <m:sub>
                        <m:r>
                          <a:rPr lang="en-US" altLang="zh-CN" sz="1600" b="1" i="1" smtClean="0">
                            <a:latin typeface="Cambria Math" panose="02040503050406030204" pitchFamily="18" charset="0"/>
                          </a:rPr>
                          <m:t>𝟏</m:t>
                        </m:r>
                      </m:sub>
                    </m:sSub>
                    <m:r>
                      <a:rPr lang="en-US" altLang="zh-CN" sz="1600" b="1" i="1" smtClean="0">
                        <a:latin typeface="Cambria Math" panose="02040503050406030204" pitchFamily="18" charset="0"/>
                      </a:rPr>
                      <m:t>,</m:t>
                    </m:r>
                    <m:sSub>
                      <m:sSubPr>
                        <m:ctrlPr>
                          <a:rPr lang="en-US" altLang="zh-CN" sz="1600" b="1" i="1" smtClean="0">
                            <a:latin typeface="Cambria Math" panose="02040503050406030204" pitchFamily="18" charset="0"/>
                          </a:rPr>
                        </m:ctrlPr>
                      </m:sSubPr>
                      <m:e>
                        <m:r>
                          <a:rPr lang="en-US" altLang="zh-CN" sz="1600" b="1" i="1" smtClean="0">
                            <a:latin typeface="Cambria Math" panose="02040503050406030204" pitchFamily="18" charset="0"/>
                          </a:rPr>
                          <m:t>𝑿</m:t>
                        </m:r>
                      </m:e>
                      <m:sub>
                        <m:r>
                          <a:rPr lang="en-US" altLang="zh-CN" sz="1600" b="1" i="1" smtClean="0">
                            <a:latin typeface="Cambria Math" panose="02040503050406030204" pitchFamily="18" charset="0"/>
                          </a:rPr>
                          <m:t>𝟐</m:t>
                        </m:r>
                      </m:sub>
                    </m:sSub>
                  </m:oMath>
                </a14:m>
                <a:r>
                  <a:rPr lang="zh-CN" altLang="en-US" sz="1600" dirty="0"/>
                  <a:t>是两个相互独立的均匀分布随机数，那么</a:t>
                </a:r>
                <a14:m>
                  <m:oMath xmlns:m="http://schemas.openxmlformats.org/officeDocument/2006/math">
                    <m:sSub>
                      <m:sSubPr>
                        <m:ctrlPr>
                          <a:rPr lang="en-US" altLang="zh-CN" sz="1600" b="1" i="1" smtClean="0">
                            <a:latin typeface="Cambria Math" panose="02040503050406030204" pitchFamily="18" charset="0"/>
                          </a:rPr>
                        </m:ctrlPr>
                      </m:sSubPr>
                      <m:e>
                        <m:r>
                          <a:rPr lang="en-US" altLang="zh-CN" sz="1600" b="1" i="1" smtClean="0">
                            <a:latin typeface="Cambria Math" panose="02040503050406030204" pitchFamily="18" charset="0"/>
                          </a:rPr>
                          <m:t>𝒀</m:t>
                        </m:r>
                      </m:e>
                      <m:sub>
                        <m:r>
                          <a:rPr lang="en-US" altLang="zh-CN" sz="1600" b="1" i="1" smtClean="0">
                            <a:latin typeface="Cambria Math" panose="02040503050406030204" pitchFamily="18" charset="0"/>
                          </a:rPr>
                          <m:t>𝟏</m:t>
                        </m:r>
                      </m:sub>
                    </m:sSub>
                    <m:r>
                      <a:rPr lang="en-US" altLang="zh-CN" sz="1600" b="1" i="1" smtClean="0">
                        <a:latin typeface="Cambria Math" panose="02040503050406030204" pitchFamily="18" charset="0"/>
                      </a:rPr>
                      <m:t>,</m:t>
                    </m:r>
                    <m:sSub>
                      <m:sSubPr>
                        <m:ctrlPr>
                          <a:rPr lang="en-US" altLang="zh-CN" sz="1600" b="1" i="1" smtClean="0">
                            <a:latin typeface="Cambria Math" panose="02040503050406030204" pitchFamily="18" charset="0"/>
                          </a:rPr>
                        </m:ctrlPr>
                      </m:sSubPr>
                      <m:e>
                        <m:r>
                          <a:rPr lang="en-US" altLang="zh-CN" sz="1600" b="1" i="1" smtClean="0">
                            <a:latin typeface="Cambria Math" panose="02040503050406030204" pitchFamily="18" charset="0"/>
                          </a:rPr>
                          <m:t>𝒀</m:t>
                        </m:r>
                      </m:e>
                      <m:sub>
                        <m:r>
                          <a:rPr lang="en-US" altLang="zh-CN" sz="1600" b="1" i="1" smtClean="0">
                            <a:latin typeface="Cambria Math" panose="02040503050406030204" pitchFamily="18" charset="0"/>
                          </a:rPr>
                          <m:t>𝟐</m:t>
                        </m:r>
                      </m:sub>
                    </m:sSub>
                  </m:oMath>
                </a14:m>
                <a:r>
                  <a:rPr lang="zh-CN" altLang="en-US" sz="1600" dirty="0"/>
                  <a:t>的二维联合概率密度函数满足</a:t>
                </a:r>
                <a:endParaRPr lang="en-US" altLang="zh-CN" sz="1600" dirty="0"/>
              </a:p>
              <a:p>
                <a:pPr lvl="1"/>
                <a14:m>
                  <m:oMath xmlns:m="http://schemas.openxmlformats.org/officeDocument/2006/math">
                    <m:sSub>
                      <m:sSubPr>
                        <m:ctrlPr>
                          <a:rPr lang="en-US" altLang="zh-CN" sz="1600" b="1" i="1" smtClean="0">
                            <a:latin typeface="Cambria Math" panose="02040503050406030204" pitchFamily="18" charset="0"/>
                          </a:rPr>
                        </m:ctrlPr>
                      </m:sSubPr>
                      <m:e>
                        <m:r>
                          <a:rPr lang="en-US" altLang="zh-CN" sz="1600" b="1" i="1" smtClean="0">
                            <a:latin typeface="Cambria Math" panose="02040503050406030204" pitchFamily="18" charset="0"/>
                          </a:rPr>
                          <m:t>𝒇</m:t>
                        </m:r>
                      </m:e>
                      <m:sub>
                        <m:r>
                          <a:rPr lang="en-US" altLang="zh-CN" sz="1600" b="1" i="1" smtClean="0">
                            <a:latin typeface="Cambria Math" panose="02040503050406030204" pitchFamily="18" charset="0"/>
                          </a:rPr>
                          <m:t>𝒀</m:t>
                        </m:r>
                      </m:sub>
                    </m:sSub>
                    <m:d>
                      <m:dPr>
                        <m:ctrlPr>
                          <a:rPr lang="en-US" altLang="zh-CN" sz="1600" b="1" i="1" smtClean="0">
                            <a:latin typeface="Cambria Math" panose="02040503050406030204" pitchFamily="18" charset="0"/>
                          </a:rPr>
                        </m:ctrlPr>
                      </m:dPr>
                      <m:e>
                        <m:sSub>
                          <m:sSubPr>
                            <m:ctrlPr>
                              <a:rPr lang="en-US" altLang="zh-CN" sz="1600" b="1" i="1" smtClean="0">
                                <a:latin typeface="Cambria Math" panose="02040503050406030204" pitchFamily="18" charset="0"/>
                              </a:rPr>
                            </m:ctrlPr>
                          </m:sSubPr>
                          <m:e>
                            <m:r>
                              <a:rPr lang="en-US" altLang="zh-CN" sz="1600" b="1" i="1" smtClean="0">
                                <a:latin typeface="Cambria Math" panose="02040503050406030204" pitchFamily="18" charset="0"/>
                              </a:rPr>
                              <m:t>𝒚</m:t>
                            </m:r>
                          </m:e>
                          <m:sub>
                            <m:r>
                              <a:rPr lang="en-US" altLang="zh-CN" sz="1600" b="1" i="1" smtClean="0">
                                <a:latin typeface="Cambria Math" panose="02040503050406030204" pitchFamily="18" charset="0"/>
                              </a:rPr>
                              <m:t>𝟏</m:t>
                            </m:r>
                          </m:sub>
                        </m:sSub>
                        <m:r>
                          <a:rPr lang="en-US" altLang="zh-CN" sz="1600" b="1" i="1" smtClean="0">
                            <a:latin typeface="Cambria Math" panose="02040503050406030204" pitchFamily="18" charset="0"/>
                          </a:rPr>
                          <m:t>,</m:t>
                        </m:r>
                        <m:sSub>
                          <m:sSubPr>
                            <m:ctrlPr>
                              <a:rPr lang="en-US" altLang="zh-CN" sz="1600" b="1" i="1" smtClean="0">
                                <a:latin typeface="Cambria Math" panose="02040503050406030204" pitchFamily="18" charset="0"/>
                              </a:rPr>
                            </m:ctrlPr>
                          </m:sSubPr>
                          <m:e>
                            <m:r>
                              <a:rPr lang="en-US" altLang="zh-CN" sz="1600" b="1" i="1" smtClean="0">
                                <a:latin typeface="Cambria Math" panose="02040503050406030204" pitchFamily="18" charset="0"/>
                              </a:rPr>
                              <m:t>𝒚</m:t>
                            </m:r>
                          </m:e>
                          <m:sub>
                            <m:r>
                              <a:rPr lang="en-US" altLang="zh-CN" sz="1600" b="1" i="1" smtClean="0">
                                <a:latin typeface="Cambria Math" panose="02040503050406030204" pitchFamily="18" charset="0"/>
                              </a:rPr>
                              <m:t>𝟐</m:t>
                            </m:r>
                          </m:sub>
                        </m:sSub>
                      </m:e>
                    </m:d>
                    <m:r>
                      <a:rPr lang="en-US" altLang="zh-CN" sz="1600" b="1" i="1" smtClean="0">
                        <a:latin typeface="Cambria Math" panose="02040503050406030204" pitchFamily="18" charset="0"/>
                      </a:rPr>
                      <m:t>=</m:t>
                    </m:r>
                    <m:f>
                      <m:fPr>
                        <m:ctrlPr>
                          <a:rPr lang="en-US" altLang="zh-CN" sz="1600" b="1" i="1" smtClean="0">
                            <a:latin typeface="Cambria Math" panose="02040503050406030204" pitchFamily="18" charset="0"/>
                          </a:rPr>
                        </m:ctrlPr>
                      </m:fPr>
                      <m:num>
                        <m:r>
                          <a:rPr lang="en-US" altLang="zh-CN" sz="1600" b="1" i="1" smtClean="0">
                            <a:latin typeface="Cambria Math" panose="02040503050406030204" pitchFamily="18" charset="0"/>
                          </a:rPr>
                          <m:t>𝟏</m:t>
                        </m:r>
                      </m:num>
                      <m:den>
                        <m:r>
                          <a:rPr lang="en-US" altLang="zh-CN" sz="1600" b="1" i="1" smtClean="0">
                            <a:latin typeface="Cambria Math" panose="02040503050406030204" pitchFamily="18" charset="0"/>
                          </a:rPr>
                          <m:t>𝟐</m:t>
                        </m:r>
                        <m:r>
                          <a:rPr lang="en-US" altLang="zh-CN" sz="1600" b="1" i="1" smtClean="0">
                            <a:latin typeface="Cambria Math" panose="02040503050406030204" pitchFamily="18" charset="0"/>
                          </a:rPr>
                          <m:t>𝝅</m:t>
                        </m:r>
                      </m:den>
                    </m:f>
                    <m:sSup>
                      <m:sSupPr>
                        <m:ctrlPr>
                          <a:rPr lang="en-US" altLang="zh-CN" sz="1600" i="1">
                            <a:latin typeface="Cambria Math" panose="02040503050406030204" pitchFamily="18" charset="0"/>
                          </a:rPr>
                        </m:ctrlPr>
                      </m:sSupPr>
                      <m:e>
                        <m:r>
                          <m:rPr>
                            <m:brk m:alnAt="7"/>
                          </m:rPr>
                          <a:rPr lang="en-US" altLang="zh-CN" sz="1600" i="1">
                            <a:latin typeface="Cambria Math" panose="02040503050406030204" pitchFamily="18" charset="0"/>
                          </a:rPr>
                          <m:t>𝒆</m:t>
                        </m:r>
                      </m:e>
                      <m:sup>
                        <m:r>
                          <a:rPr lang="en-US" altLang="zh-CN" sz="1600" i="1">
                            <a:latin typeface="Cambria Math" panose="02040503050406030204" pitchFamily="18" charset="0"/>
                          </a:rPr>
                          <m:t>−</m:t>
                        </m:r>
                        <m:f>
                          <m:fPr>
                            <m:ctrlPr>
                              <a:rPr lang="en-US" altLang="zh-CN" sz="1600" i="1">
                                <a:latin typeface="Cambria Math" panose="02040503050406030204" pitchFamily="18" charset="0"/>
                              </a:rPr>
                            </m:ctrlPr>
                          </m:fPr>
                          <m:num>
                            <m:sSubSup>
                              <m:sSubSupPr>
                                <m:ctrlPr>
                                  <a:rPr lang="en-US" altLang="zh-CN" sz="1600" i="1">
                                    <a:latin typeface="Cambria Math" panose="02040503050406030204" pitchFamily="18" charset="0"/>
                                  </a:rPr>
                                </m:ctrlPr>
                              </m:sSubSupPr>
                              <m:e>
                                <m:r>
                                  <a:rPr lang="en-US" altLang="zh-CN" sz="1600" i="1">
                                    <a:latin typeface="Cambria Math" panose="02040503050406030204" pitchFamily="18" charset="0"/>
                                  </a:rPr>
                                  <m:t>𝒚</m:t>
                                </m:r>
                              </m:e>
                              <m:sub>
                                <m:r>
                                  <m:rPr>
                                    <m:brk m:alnAt="7"/>
                                  </m:rPr>
                                  <a:rPr lang="en-US" altLang="zh-CN" sz="1600" i="1">
                                    <a:latin typeface="Cambria Math" panose="02040503050406030204" pitchFamily="18" charset="0"/>
                                  </a:rPr>
                                  <m:t>𝟏</m:t>
                                </m:r>
                              </m:sub>
                              <m:sup>
                                <m:r>
                                  <m:rPr>
                                    <m:brk m:alnAt="7"/>
                                  </m:rPr>
                                  <a:rPr lang="en-US" altLang="zh-CN" sz="1600" i="1">
                                    <a:latin typeface="Cambria Math" panose="02040503050406030204" pitchFamily="18" charset="0"/>
                                  </a:rPr>
                                  <m:t>𝟐</m:t>
                                </m:r>
                              </m:sup>
                            </m:sSubSup>
                            <m:r>
                              <m:rPr>
                                <m:brk m:alnAt="7"/>
                              </m:rPr>
                              <a:rPr lang="en-US" altLang="zh-CN" sz="1600" i="1">
                                <a:latin typeface="Cambria Math" panose="02040503050406030204" pitchFamily="18" charset="0"/>
                              </a:rPr>
                              <m:t>+</m:t>
                            </m:r>
                            <m:sSubSup>
                              <m:sSubSupPr>
                                <m:ctrlPr>
                                  <a:rPr lang="en-US" altLang="zh-CN" sz="1600" i="1">
                                    <a:latin typeface="Cambria Math" panose="02040503050406030204" pitchFamily="18" charset="0"/>
                                  </a:rPr>
                                </m:ctrlPr>
                              </m:sSubSupPr>
                              <m:e>
                                <m:r>
                                  <a:rPr lang="en-US" altLang="zh-CN" sz="1600" i="1">
                                    <a:latin typeface="Cambria Math" panose="02040503050406030204" pitchFamily="18" charset="0"/>
                                  </a:rPr>
                                  <m:t>𝒚</m:t>
                                </m:r>
                              </m:e>
                              <m:sub>
                                <m:r>
                                  <m:rPr>
                                    <m:brk m:alnAt="7"/>
                                  </m:rPr>
                                  <a:rPr lang="en-US" altLang="zh-CN" sz="1600" i="1">
                                    <a:latin typeface="Cambria Math" panose="02040503050406030204" pitchFamily="18" charset="0"/>
                                  </a:rPr>
                                  <m:t>𝟐</m:t>
                                </m:r>
                              </m:sub>
                              <m:sup>
                                <m:r>
                                  <m:rPr>
                                    <m:brk m:alnAt="7"/>
                                  </m:rPr>
                                  <a:rPr lang="en-US" altLang="zh-CN" sz="1600" i="1">
                                    <a:latin typeface="Cambria Math" panose="02040503050406030204" pitchFamily="18" charset="0"/>
                                  </a:rPr>
                                  <m:t>𝟐</m:t>
                                </m:r>
                              </m:sup>
                            </m:sSubSup>
                          </m:num>
                          <m:den>
                            <m:r>
                              <m:rPr>
                                <m:brk m:alnAt="7"/>
                              </m:rPr>
                              <a:rPr lang="en-US" altLang="zh-CN" sz="1600" i="1">
                                <a:latin typeface="Cambria Math" panose="02040503050406030204" pitchFamily="18" charset="0"/>
                              </a:rPr>
                              <m:t>𝟐</m:t>
                            </m:r>
                          </m:den>
                        </m:f>
                      </m:sup>
                    </m:sSup>
                    <m:r>
                      <a:rPr lang="en-US" altLang="zh-CN" sz="1600" b="1" i="0" smtClean="0">
                        <a:latin typeface="Cambria Math" panose="02040503050406030204" pitchFamily="18" charset="0"/>
                      </a:rPr>
                      <m:t>=</m:t>
                    </m:r>
                    <m:f>
                      <m:fPr>
                        <m:ctrlPr>
                          <a:rPr lang="en-US" altLang="zh-CN" sz="1600" b="1" i="1" smtClean="0">
                            <a:latin typeface="Cambria Math" panose="02040503050406030204" pitchFamily="18" charset="0"/>
                          </a:rPr>
                        </m:ctrlPr>
                      </m:fPr>
                      <m:num>
                        <m:r>
                          <a:rPr lang="en-US" altLang="zh-CN" sz="1600" b="1" i="0" smtClean="0">
                            <a:latin typeface="Cambria Math" panose="02040503050406030204" pitchFamily="18" charset="0"/>
                          </a:rPr>
                          <m:t>𝟏</m:t>
                        </m:r>
                      </m:num>
                      <m:den>
                        <m:rad>
                          <m:radPr>
                            <m:degHide m:val="on"/>
                            <m:ctrlPr>
                              <a:rPr lang="en-US" altLang="zh-CN" sz="1600" b="1" i="1" smtClean="0">
                                <a:latin typeface="Cambria Math" panose="02040503050406030204" pitchFamily="18" charset="0"/>
                              </a:rPr>
                            </m:ctrlPr>
                          </m:radPr>
                          <m:deg/>
                          <m:e>
                            <m:r>
                              <a:rPr lang="en-US" altLang="zh-CN" sz="1600" b="1" i="1" smtClean="0">
                                <a:latin typeface="Cambria Math" panose="02040503050406030204" pitchFamily="18" charset="0"/>
                              </a:rPr>
                              <m:t>𝟐</m:t>
                            </m:r>
                            <m:r>
                              <a:rPr lang="en-US" altLang="zh-CN" sz="1600" b="1" i="1" smtClean="0">
                                <a:latin typeface="Cambria Math" panose="02040503050406030204" pitchFamily="18" charset="0"/>
                              </a:rPr>
                              <m:t>𝝅</m:t>
                            </m:r>
                          </m:e>
                        </m:rad>
                      </m:den>
                    </m:f>
                    <m:sSup>
                      <m:sSupPr>
                        <m:ctrlPr>
                          <a:rPr lang="en-US" altLang="zh-CN" sz="1600" b="1" i="1" smtClean="0">
                            <a:latin typeface="Cambria Math" panose="02040503050406030204" pitchFamily="18" charset="0"/>
                          </a:rPr>
                        </m:ctrlPr>
                      </m:sSupPr>
                      <m:e>
                        <m:r>
                          <a:rPr lang="en-US" altLang="zh-CN" sz="1600" b="1" i="0" smtClean="0">
                            <a:latin typeface="Cambria Math" panose="02040503050406030204" pitchFamily="18" charset="0"/>
                          </a:rPr>
                          <m:t>𝐞</m:t>
                        </m:r>
                      </m:e>
                      <m:sup>
                        <m:r>
                          <a:rPr lang="en-US" altLang="zh-CN" sz="1600" b="1" i="0" smtClean="0">
                            <a:latin typeface="Cambria Math" panose="02040503050406030204" pitchFamily="18" charset="0"/>
                          </a:rPr>
                          <m:t>−</m:t>
                        </m:r>
                        <m:f>
                          <m:fPr>
                            <m:ctrlPr>
                              <a:rPr lang="en-US" altLang="zh-CN" sz="1600" b="1" i="1" smtClean="0">
                                <a:latin typeface="Cambria Math" panose="02040503050406030204" pitchFamily="18" charset="0"/>
                              </a:rPr>
                            </m:ctrlPr>
                          </m:fPr>
                          <m:num>
                            <m:sSubSup>
                              <m:sSubSupPr>
                                <m:ctrlPr>
                                  <a:rPr lang="en-US" altLang="zh-CN" sz="1600" b="1" i="1" smtClean="0">
                                    <a:latin typeface="Cambria Math" panose="02040503050406030204" pitchFamily="18" charset="0"/>
                                  </a:rPr>
                                </m:ctrlPr>
                              </m:sSubSupPr>
                              <m:e>
                                <m:r>
                                  <a:rPr lang="en-US" altLang="zh-CN" sz="1600" b="1" i="0" smtClean="0">
                                    <a:latin typeface="Cambria Math" panose="02040503050406030204" pitchFamily="18" charset="0"/>
                                  </a:rPr>
                                  <m:t>𝐲</m:t>
                                </m:r>
                              </m:e>
                              <m:sub>
                                <m:r>
                                  <a:rPr lang="en-US" altLang="zh-CN" sz="1600" b="1" i="0" smtClean="0">
                                    <a:latin typeface="Cambria Math" panose="02040503050406030204" pitchFamily="18" charset="0"/>
                                  </a:rPr>
                                  <m:t>𝟏</m:t>
                                </m:r>
                              </m:sub>
                              <m:sup>
                                <m:r>
                                  <a:rPr lang="en-US" altLang="zh-CN" sz="1600" b="1" i="0" smtClean="0">
                                    <a:latin typeface="Cambria Math" panose="02040503050406030204" pitchFamily="18" charset="0"/>
                                  </a:rPr>
                                  <m:t>𝟐</m:t>
                                </m:r>
                              </m:sup>
                            </m:sSubSup>
                          </m:num>
                          <m:den>
                            <m:r>
                              <a:rPr lang="en-US" altLang="zh-CN" sz="1600" b="1" i="0" smtClean="0">
                                <a:latin typeface="Cambria Math" panose="02040503050406030204" pitchFamily="18" charset="0"/>
                              </a:rPr>
                              <m:t>𝟐</m:t>
                            </m:r>
                          </m:den>
                        </m:f>
                      </m:sup>
                    </m:sSup>
                    <m:r>
                      <a:rPr lang="en-US" altLang="zh-CN" sz="1600" b="1" i="1" smtClean="0">
                        <a:latin typeface="Cambria Math" panose="02040503050406030204" pitchFamily="18" charset="0"/>
                      </a:rPr>
                      <m:t>⋅</m:t>
                    </m:r>
                    <m:f>
                      <m:fPr>
                        <m:ctrlPr>
                          <a:rPr lang="en-US" altLang="zh-CN" sz="1600" i="1">
                            <a:latin typeface="Cambria Math" panose="02040503050406030204" pitchFamily="18" charset="0"/>
                          </a:rPr>
                        </m:ctrlPr>
                      </m:fPr>
                      <m:num>
                        <m:r>
                          <a:rPr lang="en-US" altLang="zh-CN" sz="1600">
                            <a:latin typeface="Cambria Math" panose="02040503050406030204" pitchFamily="18" charset="0"/>
                          </a:rPr>
                          <m:t>𝟏</m:t>
                        </m:r>
                      </m:num>
                      <m:den>
                        <m:rad>
                          <m:radPr>
                            <m:degHide m:val="on"/>
                            <m:ctrlPr>
                              <a:rPr lang="en-US" altLang="zh-CN" sz="1600" i="1">
                                <a:latin typeface="Cambria Math" panose="02040503050406030204" pitchFamily="18" charset="0"/>
                              </a:rPr>
                            </m:ctrlPr>
                          </m:radPr>
                          <m:deg/>
                          <m:e>
                            <m:r>
                              <a:rPr lang="en-US" altLang="zh-CN" sz="1600" i="1">
                                <a:latin typeface="Cambria Math" panose="02040503050406030204" pitchFamily="18" charset="0"/>
                              </a:rPr>
                              <m:t>𝟐</m:t>
                            </m:r>
                            <m:r>
                              <a:rPr lang="en-US" altLang="zh-CN" sz="1600" i="1">
                                <a:latin typeface="Cambria Math" panose="02040503050406030204" pitchFamily="18" charset="0"/>
                              </a:rPr>
                              <m:t>𝝅</m:t>
                            </m:r>
                          </m:e>
                        </m:rad>
                      </m:den>
                    </m:f>
                    <m:sSup>
                      <m:sSupPr>
                        <m:ctrlPr>
                          <a:rPr lang="en-US" altLang="zh-CN" sz="1600" i="1">
                            <a:latin typeface="Cambria Math" panose="02040503050406030204" pitchFamily="18" charset="0"/>
                          </a:rPr>
                        </m:ctrlPr>
                      </m:sSupPr>
                      <m:e>
                        <m:r>
                          <a:rPr lang="en-US" altLang="zh-CN" sz="1600">
                            <a:latin typeface="Cambria Math" panose="02040503050406030204" pitchFamily="18" charset="0"/>
                          </a:rPr>
                          <m:t>𝐞</m:t>
                        </m:r>
                      </m:e>
                      <m:sup>
                        <m:r>
                          <a:rPr lang="en-US" altLang="zh-CN" sz="1600">
                            <a:latin typeface="Cambria Math" panose="02040503050406030204" pitchFamily="18" charset="0"/>
                          </a:rPr>
                          <m:t>−</m:t>
                        </m:r>
                        <m:f>
                          <m:fPr>
                            <m:ctrlPr>
                              <a:rPr lang="en-US" altLang="zh-CN" sz="1600" i="1">
                                <a:latin typeface="Cambria Math" panose="02040503050406030204" pitchFamily="18" charset="0"/>
                              </a:rPr>
                            </m:ctrlPr>
                          </m:fPr>
                          <m:num>
                            <m:sSubSup>
                              <m:sSubSupPr>
                                <m:ctrlPr>
                                  <a:rPr lang="en-US" altLang="zh-CN" sz="1600" i="1">
                                    <a:latin typeface="Cambria Math" panose="02040503050406030204" pitchFamily="18" charset="0"/>
                                  </a:rPr>
                                </m:ctrlPr>
                              </m:sSubSupPr>
                              <m:e>
                                <m:r>
                                  <a:rPr lang="en-US" altLang="zh-CN" sz="1600">
                                    <a:latin typeface="Cambria Math" panose="02040503050406030204" pitchFamily="18" charset="0"/>
                                  </a:rPr>
                                  <m:t>𝐲</m:t>
                                </m:r>
                              </m:e>
                              <m:sub>
                                <m:r>
                                  <a:rPr lang="en-US" altLang="zh-CN" sz="1600" b="1" i="0" smtClean="0">
                                    <a:latin typeface="Cambria Math" panose="02040503050406030204" pitchFamily="18" charset="0"/>
                                  </a:rPr>
                                  <m:t>𝟐</m:t>
                                </m:r>
                              </m:sub>
                              <m:sup>
                                <m:r>
                                  <a:rPr lang="en-US" altLang="zh-CN" sz="1600">
                                    <a:latin typeface="Cambria Math" panose="02040503050406030204" pitchFamily="18" charset="0"/>
                                  </a:rPr>
                                  <m:t>𝟐</m:t>
                                </m:r>
                              </m:sup>
                            </m:sSubSup>
                          </m:num>
                          <m:den>
                            <m:r>
                              <a:rPr lang="en-US" altLang="zh-CN" sz="1600">
                                <a:latin typeface="Cambria Math" panose="02040503050406030204" pitchFamily="18" charset="0"/>
                              </a:rPr>
                              <m:t>𝟐</m:t>
                            </m:r>
                          </m:den>
                        </m:f>
                      </m:sup>
                    </m:sSup>
                    <m:r>
                      <a:rPr lang="en-US" altLang="zh-CN" sz="1600" b="1" i="1" smtClean="0">
                        <a:latin typeface="Cambria Math" panose="02040503050406030204" pitchFamily="18" charset="0"/>
                      </a:rPr>
                      <m:t>=</m:t>
                    </m:r>
                    <m:sSub>
                      <m:sSubPr>
                        <m:ctrlPr>
                          <a:rPr lang="en-US" altLang="zh-CN" sz="1600" b="1" i="1" smtClean="0">
                            <a:latin typeface="Cambria Math" panose="02040503050406030204" pitchFamily="18" charset="0"/>
                          </a:rPr>
                        </m:ctrlPr>
                      </m:sSubPr>
                      <m:e>
                        <m:r>
                          <a:rPr lang="en-US" altLang="zh-CN" sz="1600" b="1" i="1" smtClean="0">
                            <a:latin typeface="Cambria Math" panose="02040503050406030204" pitchFamily="18" charset="0"/>
                          </a:rPr>
                          <m:t>𝒇</m:t>
                        </m:r>
                      </m:e>
                      <m:sub>
                        <m:sSub>
                          <m:sSubPr>
                            <m:ctrlPr>
                              <a:rPr lang="en-US" altLang="zh-CN" sz="1600" b="1" i="1" smtClean="0">
                                <a:latin typeface="Cambria Math" panose="02040503050406030204" pitchFamily="18" charset="0"/>
                              </a:rPr>
                            </m:ctrlPr>
                          </m:sSubPr>
                          <m:e>
                            <m:r>
                              <a:rPr lang="en-US" altLang="zh-CN" sz="1600" b="1" i="1" smtClean="0">
                                <a:latin typeface="Cambria Math" panose="02040503050406030204" pitchFamily="18" charset="0"/>
                              </a:rPr>
                              <m:t>𝒚</m:t>
                            </m:r>
                          </m:e>
                          <m:sub>
                            <m:r>
                              <a:rPr lang="en-US" altLang="zh-CN" sz="1600" b="1" i="1" smtClean="0">
                                <a:latin typeface="Cambria Math" panose="02040503050406030204" pitchFamily="18" charset="0"/>
                              </a:rPr>
                              <m:t>𝟏</m:t>
                            </m:r>
                          </m:sub>
                        </m:sSub>
                      </m:sub>
                    </m:sSub>
                    <m:r>
                      <a:rPr lang="en-US" altLang="zh-CN" sz="1600" b="1" i="1" smtClean="0">
                        <a:latin typeface="Cambria Math" panose="02040503050406030204" pitchFamily="18" charset="0"/>
                      </a:rPr>
                      <m:t>(</m:t>
                    </m:r>
                    <m:sSub>
                      <m:sSubPr>
                        <m:ctrlPr>
                          <a:rPr lang="en-US" altLang="zh-CN" sz="1600" b="1" i="1" smtClean="0">
                            <a:latin typeface="Cambria Math" panose="02040503050406030204" pitchFamily="18" charset="0"/>
                          </a:rPr>
                        </m:ctrlPr>
                      </m:sSubPr>
                      <m:e>
                        <m:r>
                          <a:rPr lang="en-US" altLang="zh-CN" sz="1600" b="1" i="1" smtClean="0">
                            <a:latin typeface="Cambria Math" panose="02040503050406030204" pitchFamily="18" charset="0"/>
                          </a:rPr>
                          <m:t>𝒚</m:t>
                        </m:r>
                      </m:e>
                      <m:sub>
                        <m:r>
                          <a:rPr lang="en-US" altLang="zh-CN" sz="1600" b="1" i="1" smtClean="0">
                            <a:latin typeface="Cambria Math" panose="02040503050406030204" pitchFamily="18" charset="0"/>
                          </a:rPr>
                          <m:t>𝟏</m:t>
                        </m:r>
                      </m:sub>
                    </m:sSub>
                    <m:r>
                      <a:rPr lang="en-US" altLang="zh-CN" sz="1600" b="1" i="1" smtClean="0">
                        <a:latin typeface="Cambria Math" panose="02040503050406030204" pitchFamily="18" charset="0"/>
                      </a:rPr>
                      <m:t>)</m:t>
                    </m:r>
                  </m:oMath>
                </a14:m>
                <a:r>
                  <a:rPr lang="en-US" altLang="zh-CN" sz="1600" dirty="0"/>
                  <a:t> </a:t>
                </a:r>
                <a14:m>
                  <m:oMath xmlns:m="http://schemas.openxmlformats.org/officeDocument/2006/math">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𝒇</m:t>
                        </m:r>
                      </m:e>
                      <m:sub>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𝒚</m:t>
                            </m:r>
                          </m:e>
                          <m:sub>
                            <m:r>
                              <a:rPr lang="en-US" altLang="zh-CN" sz="1600" b="1" i="1" smtClean="0">
                                <a:latin typeface="Cambria Math" panose="02040503050406030204" pitchFamily="18" charset="0"/>
                              </a:rPr>
                              <m:t>𝟐</m:t>
                            </m:r>
                          </m:sub>
                        </m:sSub>
                      </m:sub>
                    </m:sSub>
                    <m:r>
                      <a:rPr lang="en-US" altLang="zh-CN" sz="1600" i="1">
                        <a:latin typeface="Cambria Math" panose="02040503050406030204" pitchFamily="18" charset="0"/>
                      </a:rPr>
                      <m:t>(</m:t>
                    </m:r>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𝒚</m:t>
                        </m:r>
                      </m:e>
                      <m:sub>
                        <m:r>
                          <a:rPr lang="en-US" altLang="zh-CN" sz="1600" b="1" i="1" smtClean="0">
                            <a:latin typeface="Cambria Math" panose="02040503050406030204" pitchFamily="18" charset="0"/>
                          </a:rPr>
                          <m:t>𝟐</m:t>
                        </m:r>
                      </m:sub>
                    </m:sSub>
                    <m:r>
                      <a:rPr lang="en-US" altLang="zh-CN" sz="1600" i="1">
                        <a:latin typeface="Cambria Math" panose="02040503050406030204" pitchFamily="18" charset="0"/>
                      </a:rPr>
                      <m:t>)</m:t>
                    </m:r>
                  </m:oMath>
                </a14:m>
                <a:endParaRPr lang="en-US" altLang="zh-CN" sz="1600" dirty="0"/>
              </a:p>
              <a:p>
                <a:pPr lvl="1"/>
                <a:r>
                  <a:rPr lang="zh-CN" altLang="en-US" sz="1600" dirty="0"/>
                  <a:t>显然</a:t>
                </a:r>
                <a14:m>
                  <m:oMath xmlns:m="http://schemas.openxmlformats.org/officeDocument/2006/math">
                    <m:sSub>
                      <m:sSubPr>
                        <m:ctrlPr>
                          <a:rPr lang="en-US" altLang="zh-CN" sz="1600" b="1" i="1" smtClean="0">
                            <a:latin typeface="Cambria Math" panose="02040503050406030204" pitchFamily="18" charset="0"/>
                          </a:rPr>
                        </m:ctrlPr>
                      </m:sSubPr>
                      <m:e>
                        <m:r>
                          <a:rPr lang="en-US" altLang="zh-CN" sz="1600" b="1" i="1" smtClean="0">
                            <a:latin typeface="Cambria Math" panose="02040503050406030204" pitchFamily="18" charset="0"/>
                          </a:rPr>
                          <m:t>𝒀</m:t>
                        </m:r>
                      </m:e>
                      <m:sub>
                        <m:r>
                          <a:rPr lang="en-US" altLang="zh-CN" sz="1600" b="1" i="1" smtClean="0">
                            <a:latin typeface="Cambria Math" panose="02040503050406030204" pitchFamily="18" charset="0"/>
                          </a:rPr>
                          <m:t>𝟏</m:t>
                        </m:r>
                      </m:sub>
                    </m:sSub>
                    <m:r>
                      <a:rPr lang="en-US" altLang="zh-CN" sz="1600" b="1" i="1" smtClean="0">
                        <a:latin typeface="Cambria Math" panose="02040503050406030204" pitchFamily="18" charset="0"/>
                      </a:rPr>
                      <m:t>,</m:t>
                    </m:r>
                    <m:sSub>
                      <m:sSubPr>
                        <m:ctrlPr>
                          <a:rPr lang="en-US" altLang="zh-CN" sz="1600" b="1" i="1" smtClean="0">
                            <a:latin typeface="Cambria Math" panose="02040503050406030204" pitchFamily="18" charset="0"/>
                          </a:rPr>
                        </m:ctrlPr>
                      </m:sSubPr>
                      <m:e>
                        <m:r>
                          <a:rPr lang="en-US" altLang="zh-CN" sz="1600" b="1" i="1" smtClean="0">
                            <a:latin typeface="Cambria Math" panose="02040503050406030204" pitchFamily="18" charset="0"/>
                          </a:rPr>
                          <m:t>𝒀</m:t>
                        </m:r>
                      </m:e>
                      <m:sub>
                        <m:r>
                          <a:rPr lang="en-US" altLang="zh-CN" sz="1600" b="1" i="1" smtClean="0">
                            <a:latin typeface="Cambria Math" panose="02040503050406030204" pitchFamily="18" charset="0"/>
                          </a:rPr>
                          <m:t>𝟐</m:t>
                        </m:r>
                      </m:sub>
                    </m:sSub>
                  </m:oMath>
                </a14:m>
                <a:r>
                  <a:rPr lang="zh-CN" altLang="en-US" sz="1600" dirty="0"/>
                  <a:t>是高斯分布的，其数学期望为</a:t>
                </a:r>
                <a:r>
                  <a:rPr lang="en-US" altLang="zh-CN" sz="1600" dirty="0"/>
                  <a:t>0</a:t>
                </a:r>
                <a:r>
                  <a:rPr lang="zh-CN" altLang="en-US" sz="1600" dirty="0"/>
                  <a:t>，方差为</a:t>
                </a:r>
                <a:r>
                  <a:rPr lang="en-US" altLang="zh-CN" sz="1600" dirty="0"/>
                  <a:t>1</a:t>
                </a:r>
                <a:r>
                  <a:rPr lang="zh-CN" altLang="en-US" sz="1600" dirty="0"/>
                  <a:t>，且相互独立</a:t>
                </a:r>
                <a:endParaRPr lang="en-US" altLang="zh-CN" sz="1600" dirty="0"/>
              </a:p>
              <a:p>
                <a:r>
                  <a:rPr lang="zh-CN" altLang="en-US" sz="2000" dirty="0"/>
                  <a:t>练习：用变换法编程实现产生数学期望为</a:t>
                </a:r>
                <a14:m>
                  <m:oMath xmlns:m="http://schemas.openxmlformats.org/officeDocument/2006/math">
                    <m:r>
                      <a:rPr lang="en-US" altLang="zh-CN" sz="2000" b="1" i="1" smtClean="0">
                        <a:latin typeface="Cambria Math" panose="02040503050406030204" pitchFamily="18" charset="0"/>
                      </a:rPr>
                      <m:t>𝒎</m:t>
                    </m:r>
                  </m:oMath>
                </a14:m>
                <a:r>
                  <a:rPr lang="en-US" altLang="zh-CN" sz="2000" dirty="0"/>
                  <a:t>,</a:t>
                </a:r>
                <a:r>
                  <a:rPr lang="zh-CN" altLang="en-US" sz="2000" dirty="0"/>
                  <a:t>方差为</a:t>
                </a:r>
                <a14:m>
                  <m:oMath xmlns:m="http://schemas.openxmlformats.org/officeDocument/2006/math">
                    <m:sSup>
                      <m:sSupPr>
                        <m:ctrlPr>
                          <a:rPr lang="en-US" altLang="zh-CN" sz="2000" b="1" i="1" smtClean="0">
                            <a:latin typeface="Cambria Math" panose="02040503050406030204" pitchFamily="18" charset="0"/>
                          </a:rPr>
                        </m:ctrlPr>
                      </m:sSupPr>
                      <m:e>
                        <m:r>
                          <a:rPr lang="en-US" altLang="zh-CN" sz="2000" b="1" i="1" smtClean="0">
                            <a:latin typeface="Cambria Math" panose="02040503050406030204" pitchFamily="18" charset="0"/>
                          </a:rPr>
                          <m:t>𝝈</m:t>
                        </m:r>
                      </m:e>
                      <m:sup>
                        <m:r>
                          <a:rPr lang="en-US" altLang="zh-CN" sz="2000" b="1" i="1" smtClean="0">
                            <a:latin typeface="Cambria Math" panose="02040503050406030204" pitchFamily="18" charset="0"/>
                          </a:rPr>
                          <m:t>𝟐</m:t>
                        </m:r>
                      </m:sup>
                    </m:sSup>
                  </m:oMath>
                </a14:m>
                <a:r>
                  <a:rPr lang="zh-CN" altLang="en-US" sz="2000" dirty="0"/>
                  <a:t>的高斯分布随机数</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1">
                <a:blip r:embed="rId2"/>
                <a:stretch>
                  <a:fillRect l="-595" t="-759" r="-397" b="-759"/>
                </a:stretch>
              </a:blipFill>
            </p:spPr>
            <p:txBody>
              <a:bodyPr/>
              <a:lstStyle/>
              <a:p>
                <a:r>
                  <a:rPr lang="zh-CN" altLang="en-US">
                    <a:noFill/>
                  </a:rPr>
                  <a:t> </a:t>
                </a:r>
                <a:endParaRPr lang="zh-CN" altLang="en-US">
                  <a:noFill/>
                </a:endParaRPr>
              </a:p>
            </p:txBody>
          </p:sp>
        </mc:Fallback>
      </mc:AlternateContent>
    </p:spTree>
  </p:cSld>
  <p:clrMapOvr>
    <a:masterClrMapping/>
  </p:clrMapOvr>
  <p:transition spd="med">
    <p:random/>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 </a:t>
            </a:r>
            <a:r>
              <a:rPr lang="zh-CN" altLang="en-US" dirty="0"/>
              <a:t>高斯分布随机数的仿真</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sz="1800" dirty="0"/>
                  <a:t>高斯变量在应用中很常见，广泛应用的随机数仿真方法就是变换法和近似法</a:t>
                </a:r>
                <a:endParaRPr lang="en-US" altLang="zh-CN" sz="1800" dirty="0"/>
              </a:p>
              <a:p>
                <a:pPr lvl="1"/>
                <a:r>
                  <a:rPr lang="zh-CN" altLang="en-US" sz="1600" dirty="0">
                    <a:solidFill>
                      <a:srgbClr val="FF0000"/>
                    </a:solidFill>
                  </a:rPr>
                  <a:t>变换法</a:t>
                </a:r>
                <a:r>
                  <a:rPr lang="zh-CN" altLang="en-US" sz="1600" dirty="0"/>
                  <a:t>：假设</a:t>
                </a:r>
                <a14:m>
                  <m:oMath xmlns:m="http://schemas.openxmlformats.org/officeDocument/2006/math">
                    <m:sSub>
                      <m:sSubPr>
                        <m:ctrlPr>
                          <a:rPr lang="en-US" altLang="zh-CN" sz="1600" b="1" i="1" smtClean="0">
                            <a:latin typeface="Cambria Math" panose="02040503050406030204" pitchFamily="18" charset="0"/>
                          </a:rPr>
                        </m:ctrlPr>
                      </m:sSubPr>
                      <m:e>
                        <m:r>
                          <a:rPr lang="en-US" altLang="zh-CN" sz="1600" b="1" i="1" smtClean="0">
                            <a:latin typeface="Cambria Math" panose="02040503050406030204" pitchFamily="18" charset="0"/>
                          </a:rPr>
                          <m:t>𝑿</m:t>
                        </m:r>
                      </m:e>
                      <m:sub>
                        <m:r>
                          <a:rPr lang="en-US" altLang="zh-CN" sz="1600" b="1" i="1" smtClean="0">
                            <a:latin typeface="Cambria Math" panose="02040503050406030204" pitchFamily="18" charset="0"/>
                          </a:rPr>
                          <m:t>𝟏</m:t>
                        </m:r>
                      </m:sub>
                    </m:sSub>
                    <m:r>
                      <a:rPr lang="en-US" altLang="zh-CN" sz="1600" b="1" i="1" smtClean="0">
                        <a:latin typeface="Cambria Math" panose="02040503050406030204" pitchFamily="18" charset="0"/>
                      </a:rPr>
                      <m:t>,</m:t>
                    </m:r>
                    <m:sSub>
                      <m:sSubPr>
                        <m:ctrlPr>
                          <a:rPr lang="en-US" altLang="zh-CN" sz="1600" b="1" i="1" smtClean="0">
                            <a:latin typeface="Cambria Math" panose="02040503050406030204" pitchFamily="18" charset="0"/>
                          </a:rPr>
                        </m:ctrlPr>
                      </m:sSubPr>
                      <m:e>
                        <m:r>
                          <a:rPr lang="en-US" altLang="zh-CN" sz="1600" b="1" i="1" smtClean="0">
                            <a:latin typeface="Cambria Math" panose="02040503050406030204" pitchFamily="18" charset="0"/>
                          </a:rPr>
                          <m:t>𝑿</m:t>
                        </m:r>
                      </m:e>
                      <m:sub>
                        <m:r>
                          <a:rPr lang="en-US" altLang="zh-CN" sz="1600" b="1" i="1" smtClean="0">
                            <a:latin typeface="Cambria Math" panose="02040503050406030204" pitchFamily="18" charset="0"/>
                          </a:rPr>
                          <m:t>𝟐</m:t>
                        </m:r>
                      </m:sub>
                    </m:sSub>
                  </m:oMath>
                </a14:m>
                <a:r>
                  <a:rPr lang="zh-CN" altLang="en-US" sz="1600" dirty="0"/>
                  <a:t>是两个相互独立的均匀分布随机数，则</a:t>
                </a:r>
                <a:endParaRPr lang="en-US" altLang="zh-CN" sz="1600" dirty="0"/>
              </a:p>
              <a:p>
                <a:pPr marL="441325" lvl="1" indent="0">
                  <a:buNone/>
                </a:pPr>
                <a14:m>
                  <m:oMathPara xmlns:m="http://schemas.openxmlformats.org/officeDocument/2006/math">
                    <m:oMathParaPr>
                      <m:jc m:val="centerGroup"/>
                    </m:oMathParaPr>
                    <m:oMath xmlns:m="http://schemas.openxmlformats.org/officeDocument/2006/math">
                      <m:d>
                        <m:dPr>
                          <m:begChr m:val="{"/>
                          <m:endChr m:val=""/>
                          <m:ctrlPr>
                            <a:rPr lang="en-US" altLang="zh-CN" sz="1600" i="1" smtClean="0">
                              <a:latin typeface="Cambria Math" panose="02040503050406030204" pitchFamily="18" charset="0"/>
                            </a:rPr>
                          </m:ctrlPr>
                        </m:dPr>
                        <m:e>
                          <m:m>
                            <m:mPr>
                              <m:mcs>
                                <m:mc>
                                  <m:mcPr>
                                    <m:count m:val="1"/>
                                    <m:mcJc m:val="center"/>
                                  </m:mcPr>
                                </m:mc>
                              </m:mcs>
                              <m:ctrlPr>
                                <a:rPr lang="en-US" altLang="zh-CN" sz="1600" i="1" smtClean="0">
                                  <a:latin typeface="Cambria Math" panose="02040503050406030204" pitchFamily="18" charset="0"/>
                                </a:rPr>
                              </m:ctrlPr>
                            </m:mPr>
                            <m:mr>
                              <m:e>
                                <m:sSub>
                                  <m:sSubPr>
                                    <m:ctrlPr>
                                      <a:rPr lang="en-US" altLang="zh-CN" sz="1600" b="1" i="1" smtClean="0">
                                        <a:latin typeface="Cambria Math" panose="02040503050406030204" pitchFamily="18" charset="0"/>
                                      </a:rPr>
                                    </m:ctrlPr>
                                  </m:sSubPr>
                                  <m:e>
                                    <m:r>
                                      <m:rPr>
                                        <m:brk m:alnAt="7"/>
                                      </m:rPr>
                                      <a:rPr lang="en-US" altLang="zh-CN" sz="1600" b="1" i="1" smtClean="0">
                                        <a:latin typeface="Cambria Math" panose="02040503050406030204" pitchFamily="18" charset="0"/>
                                      </a:rPr>
                                      <m:t>𝒀</m:t>
                                    </m:r>
                                  </m:e>
                                  <m:sub>
                                    <m:r>
                                      <m:rPr>
                                        <m:brk m:alnAt="7"/>
                                      </m:rPr>
                                      <a:rPr lang="en-US" altLang="zh-CN" sz="1600" b="1" i="1" smtClean="0">
                                        <a:latin typeface="Cambria Math" panose="02040503050406030204" pitchFamily="18" charset="0"/>
                                      </a:rPr>
                                      <m:t>𝟏</m:t>
                                    </m:r>
                                  </m:sub>
                                </m:sSub>
                                <m:r>
                                  <m:rPr>
                                    <m:brk m:alnAt="7"/>
                                  </m:rPr>
                                  <a:rPr lang="en-US" altLang="zh-CN" sz="1600" b="1" i="1" smtClean="0">
                                    <a:latin typeface="Cambria Math" panose="02040503050406030204" pitchFamily="18" charset="0"/>
                                  </a:rPr>
                                  <m:t>=</m:t>
                                </m:r>
                                <m:r>
                                  <a:rPr lang="en-US" altLang="zh-CN" sz="1600" b="1" i="1" smtClean="0">
                                    <a:latin typeface="Cambria Math" panose="02040503050406030204" pitchFamily="18" charset="0"/>
                                  </a:rPr>
                                  <m:t>𝝈</m:t>
                                </m:r>
                                <m:rad>
                                  <m:radPr>
                                    <m:degHide m:val="on"/>
                                    <m:ctrlPr>
                                      <a:rPr lang="en-US" altLang="zh-CN" sz="1600" b="1" i="1" smtClean="0">
                                        <a:latin typeface="Cambria Math" panose="02040503050406030204" pitchFamily="18" charset="0"/>
                                      </a:rPr>
                                    </m:ctrlPr>
                                  </m:radPr>
                                  <m:deg/>
                                  <m:e>
                                    <m:r>
                                      <a:rPr lang="en-US" altLang="zh-CN" sz="1600" b="1" i="1" smtClean="0">
                                        <a:latin typeface="Cambria Math" panose="02040503050406030204" pitchFamily="18" charset="0"/>
                                      </a:rPr>
                                      <m:t>−</m:t>
                                    </m:r>
                                    <m:r>
                                      <a:rPr lang="en-US" altLang="zh-CN" sz="1600" b="1" i="1" smtClean="0">
                                        <a:latin typeface="Cambria Math" panose="02040503050406030204" pitchFamily="18" charset="0"/>
                                      </a:rPr>
                                      <m:t>𝟐</m:t>
                                    </m:r>
                                    <m:r>
                                      <a:rPr lang="en-US" altLang="zh-CN" sz="1600" b="1" i="1" smtClean="0">
                                        <a:latin typeface="Cambria Math" panose="02040503050406030204" pitchFamily="18" charset="0"/>
                                      </a:rPr>
                                      <m:t>𝒍𝒏</m:t>
                                    </m:r>
                                    <m:sSub>
                                      <m:sSubPr>
                                        <m:ctrlPr>
                                          <a:rPr lang="en-US" altLang="zh-CN" sz="1600" b="1" i="1" smtClean="0">
                                            <a:latin typeface="Cambria Math" panose="02040503050406030204" pitchFamily="18" charset="0"/>
                                          </a:rPr>
                                        </m:ctrlPr>
                                      </m:sSubPr>
                                      <m:e>
                                        <m:r>
                                          <a:rPr lang="en-US" altLang="zh-CN" sz="1600" b="1" i="1" smtClean="0">
                                            <a:latin typeface="Cambria Math" panose="02040503050406030204" pitchFamily="18" charset="0"/>
                                          </a:rPr>
                                          <m:t>𝑿</m:t>
                                        </m:r>
                                      </m:e>
                                      <m:sub>
                                        <m:r>
                                          <a:rPr lang="en-US" altLang="zh-CN" sz="1600" b="1" i="1" smtClean="0">
                                            <a:latin typeface="Cambria Math" panose="02040503050406030204" pitchFamily="18" charset="0"/>
                                          </a:rPr>
                                          <m:t>𝟏</m:t>
                                        </m:r>
                                      </m:sub>
                                    </m:sSub>
                                  </m:e>
                                </m:rad>
                                <m:r>
                                  <a:rPr lang="en-US" altLang="zh-CN" sz="1600" b="1" i="1" smtClean="0">
                                    <a:latin typeface="Cambria Math" panose="02040503050406030204" pitchFamily="18" charset="0"/>
                                  </a:rPr>
                                  <m:t>𝒄𝒐𝒔</m:t>
                                </m:r>
                                <m:d>
                                  <m:dPr>
                                    <m:ctrlPr>
                                      <a:rPr lang="en-US" altLang="zh-CN" sz="1600" b="1" i="1" smtClean="0">
                                        <a:latin typeface="Cambria Math" panose="02040503050406030204" pitchFamily="18" charset="0"/>
                                      </a:rPr>
                                    </m:ctrlPr>
                                  </m:dPr>
                                  <m:e>
                                    <m:r>
                                      <a:rPr lang="en-US" altLang="zh-CN" sz="1600" b="1" i="1" smtClean="0">
                                        <a:latin typeface="Cambria Math" panose="02040503050406030204" pitchFamily="18" charset="0"/>
                                      </a:rPr>
                                      <m:t>𝟐</m:t>
                                    </m:r>
                                    <m:r>
                                      <a:rPr lang="en-US" altLang="zh-CN" sz="1600" b="1" i="1" smtClean="0">
                                        <a:latin typeface="Cambria Math" panose="02040503050406030204" pitchFamily="18" charset="0"/>
                                      </a:rPr>
                                      <m:t>𝝅</m:t>
                                    </m:r>
                                    <m:sSub>
                                      <m:sSubPr>
                                        <m:ctrlPr>
                                          <a:rPr lang="en-US" altLang="zh-CN" sz="1600" b="1" i="1" smtClean="0">
                                            <a:latin typeface="Cambria Math" panose="02040503050406030204" pitchFamily="18" charset="0"/>
                                          </a:rPr>
                                        </m:ctrlPr>
                                      </m:sSubPr>
                                      <m:e>
                                        <m:r>
                                          <a:rPr lang="en-US" altLang="zh-CN" sz="1600" b="1" i="1" smtClean="0">
                                            <a:latin typeface="Cambria Math" panose="02040503050406030204" pitchFamily="18" charset="0"/>
                                          </a:rPr>
                                          <m:t>𝑿</m:t>
                                        </m:r>
                                      </m:e>
                                      <m:sub>
                                        <m:r>
                                          <a:rPr lang="en-US" altLang="zh-CN" sz="1600" b="1" i="1" smtClean="0">
                                            <a:latin typeface="Cambria Math" panose="02040503050406030204" pitchFamily="18" charset="0"/>
                                          </a:rPr>
                                          <m:t>𝟐</m:t>
                                        </m:r>
                                      </m:sub>
                                    </m:sSub>
                                  </m:e>
                                </m:d>
                                <m:r>
                                  <a:rPr lang="en-US" altLang="zh-CN" sz="1600" b="1" i="1" smtClean="0">
                                    <a:latin typeface="Cambria Math" panose="02040503050406030204" pitchFamily="18" charset="0"/>
                                  </a:rPr>
                                  <m:t>+</m:t>
                                </m:r>
                                <m:r>
                                  <a:rPr lang="en-US" altLang="zh-CN" sz="1600" b="1" i="1" smtClean="0">
                                    <a:latin typeface="Cambria Math" panose="02040503050406030204" pitchFamily="18" charset="0"/>
                                  </a:rPr>
                                  <m:t>𝒎</m:t>
                                </m:r>
                              </m:e>
                            </m:mr>
                            <m:mr>
                              <m:e>
                                <m:sSub>
                                  <m:sSubPr>
                                    <m:ctrlPr>
                                      <a:rPr lang="en-US" altLang="zh-CN" sz="1600" b="1" i="1" smtClean="0">
                                        <a:latin typeface="Cambria Math" panose="02040503050406030204" pitchFamily="18" charset="0"/>
                                      </a:rPr>
                                    </m:ctrlPr>
                                  </m:sSubPr>
                                  <m:e>
                                    <m:r>
                                      <a:rPr lang="en-US" altLang="zh-CN" sz="1600" b="1" i="1" smtClean="0">
                                        <a:latin typeface="Cambria Math" panose="02040503050406030204" pitchFamily="18" charset="0"/>
                                      </a:rPr>
                                      <m:t>𝒀</m:t>
                                    </m:r>
                                  </m:e>
                                  <m:sub>
                                    <m:r>
                                      <a:rPr lang="en-US" altLang="zh-CN" sz="1600" b="1" i="1" smtClean="0">
                                        <a:latin typeface="Cambria Math" panose="02040503050406030204" pitchFamily="18" charset="0"/>
                                      </a:rPr>
                                      <m:t>𝟐</m:t>
                                    </m:r>
                                  </m:sub>
                                </m:sSub>
                                <m:r>
                                  <a:rPr lang="en-US" altLang="zh-CN" sz="1600" b="1" i="1" smtClean="0">
                                    <a:latin typeface="Cambria Math" panose="02040503050406030204" pitchFamily="18" charset="0"/>
                                  </a:rPr>
                                  <m:t>=</m:t>
                                </m:r>
                                <m:r>
                                  <a:rPr lang="en-US" altLang="zh-CN" sz="1600" b="1" i="1" smtClean="0">
                                    <a:latin typeface="Cambria Math" panose="02040503050406030204" pitchFamily="18" charset="0"/>
                                  </a:rPr>
                                  <m:t>𝝈</m:t>
                                </m:r>
                                <m:rad>
                                  <m:radPr>
                                    <m:degHide m:val="on"/>
                                    <m:ctrlPr>
                                      <a:rPr lang="en-US" altLang="zh-CN" sz="1600" b="1" i="1" smtClean="0">
                                        <a:latin typeface="Cambria Math" panose="02040503050406030204" pitchFamily="18" charset="0"/>
                                      </a:rPr>
                                    </m:ctrlPr>
                                  </m:radPr>
                                  <m:deg/>
                                  <m:e>
                                    <m:r>
                                      <a:rPr lang="en-US" altLang="zh-CN" sz="1600" b="1" i="1" smtClean="0">
                                        <a:latin typeface="Cambria Math" panose="02040503050406030204" pitchFamily="18" charset="0"/>
                                      </a:rPr>
                                      <m:t>−</m:t>
                                    </m:r>
                                    <m:r>
                                      <a:rPr lang="en-US" altLang="zh-CN" sz="1600" b="1" i="1" smtClean="0">
                                        <a:latin typeface="Cambria Math" panose="02040503050406030204" pitchFamily="18" charset="0"/>
                                      </a:rPr>
                                      <m:t>𝟐</m:t>
                                    </m:r>
                                    <m:r>
                                      <a:rPr lang="en-US" altLang="zh-CN" sz="1600" b="1" i="1" smtClean="0">
                                        <a:latin typeface="Cambria Math" panose="02040503050406030204" pitchFamily="18" charset="0"/>
                                      </a:rPr>
                                      <m:t>𝒍𝒏</m:t>
                                    </m:r>
                                    <m:sSub>
                                      <m:sSubPr>
                                        <m:ctrlPr>
                                          <a:rPr lang="en-US" altLang="zh-CN" sz="1600" b="1" i="1" smtClean="0">
                                            <a:latin typeface="Cambria Math" panose="02040503050406030204" pitchFamily="18" charset="0"/>
                                          </a:rPr>
                                        </m:ctrlPr>
                                      </m:sSubPr>
                                      <m:e>
                                        <m:r>
                                          <a:rPr lang="en-US" altLang="zh-CN" sz="1600" b="1" i="1" smtClean="0">
                                            <a:latin typeface="Cambria Math" panose="02040503050406030204" pitchFamily="18" charset="0"/>
                                          </a:rPr>
                                          <m:t>𝑿</m:t>
                                        </m:r>
                                      </m:e>
                                      <m:sub>
                                        <m:r>
                                          <a:rPr lang="en-US" altLang="zh-CN" sz="1600" b="1" i="1" smtClean="0">
                                            <a:latin typeface="Cambria Math" panose="02040503050406030204" pitchFamily="18" charset="0"/>
                                          </a:rPr>
                                          <m:t>𝟏</m:t>
                                        </m:r>
                                      </m:sub>
                                    </m:sSub>
                                  </m:e>
                                </m:rad>
                                <m:r>
                                  <a:rPr lang="en-US" altLang="zh-CN" sz="1600" b="1" i="1" smtClean="0">
                                    <a:latin typeface="Cambria Math" panose="02040503050406030204" pitchFamily="18" charset="0"/>
                                  </a:rPr>
                                  <m:t>𝒔𝒊𝒏</m:t>
                                </m:r>
                                <m:d>
                                  <m:dPr>
                                    <m:ctrlPr>
                                      <a:rPr lang="en-US" altLang="zh-CN" sz="1600" b="1" i="1" smtClean="0">
                                        <a:latin typeface="Cambria Math" panose="02040503050406030204" pitchFamily="18" charset="0"/>
                                      </a:rPr>
                                    </m:ctrlPr>
                                  </m:dPr>
                                  <m:e>
                                    <m:r>
                                      <a:rPr lang="en-US" altLang="zh-CN" sz="1600" b="1" i="1" smtClean="0">
                                        <a:latin typeface="Cambria Math" panose="02040503050406030204" pitchFamily="18" charset="0"/>
                                      </a:rPr>
                                      <m:t>𝟐</m:t>
                                    </m:r>
                                    <m:r>
                                      <a:rPr lang="en-US" altLang="zh-CN" sz="1600" b="1" i="1" smtClean="0">
                                        <a:latin typeface="Cambria Math" panose="02040503050406030204" pitchFamily="18" charset="0"/>
                                      </a:rPr>
                                      <m:t>𝝅</m:t>
                                    </m:r>
                                    <m:sSub>
                                      <m:sSubPr>
                                        <m:ctrlPr>
                                          <a:rPr lang="en-US" altLang="zh-CN" sz="1600" b="1" i="1" smtClean="0">
                                            <a:latin typeface="Cambria Math" panose="02040503050406030204" pitchFamily="18" charset="0"/>
                                          </a:rPr>
                                        </m:ctrlPr>
                                      </m:sSubPr>
                                      <m:e>
                                        <m:r>
                                          <a:rPr lang="en-US" altLang="zh-CN" sz="1600" b="1" i="1" smtClean="0">
                                            <a:latin typeface="Cambria Math" panose="02040503050406030204" pitchFamily="18" charset="0"/>
                                          </a:rPr>
                                          <m:t>𝑿</m:t>
                                        </m:r>
                                      </m:e>
                                      <m:sub>
                                        <m:r>
                                          <a:rPr lang="en-US" altLang="zh-CN" sz="1600" b="1" i="1" smtClean="0">
                                            <a:latin typeface="Cambria Math" panose="02040503050406030204" pitchFamily="18" charset="0"/>
                                          </a:rPr>
                                          <m:t>𝟐</m:t>
                                        </m:r>
                                      </m:sub>
                                    </m:sSub>
                                  </m:e>
                                </m:d>
                                <m:r>
                                  <a:rPr lang="en-US" altLang="zh-CN" sz="1600" b="1" i="1" smtClean="0">
                                    <a:latin typeface="Cambria Math" panose="02040503050406030204" pitchFamily="18" charset="0"/>
                                  </a:rPr>
                                  <m:t>+</m:t>
                                </m:r>
                                <m:r>
                                  <a:rPr lang="en-US" altLang="zh-CN" sz="1600" b="1" i="1" smtClean="0">
                                    <a:latin typeface="Cambria Math" panose="02040503050406030204" pitchFamily="18" charset="0"/>
                                  </a:rPr>
                                  <m:t>𝒎</m:t>
                                </m:r>
                              </m:e>
                            </m:mr>
                          </m:m>
                        </m:e>
                      </m:d>
                    </m:oMath>
                  </m:oMathPara>
                </a14:m>
                <a:endParaRPr lang="en-US" altLang="zh-CN" sz="1600" dirty="0"/>
              </a:p>
              <a:p>
                <a:pPr lvl="1"/>
                <a:r>
                  <a:rPr lang="zh-CN" altLang="en-US" sz="1600" dirty="0"/>
                  <a:t>就是数学期望为</a:t>
                </a:r>
                <a14:m>
                  <m:oMath xmlns:m="http://schemas.openxmlformats.org/officeDocument/2006/math">
                    <m:r>
                      <a:rPr lang="en-US" altLang="zh-CN" sz="1600" b="1" i="1" smtClean="0">
                        <a:latin typeface="Cambria Math" panose="02040503050406030204" pitchFamily="18" charset="0"/>
                      </a:rPr>
                      <m:t>𝒎</m:t>
                    </m:r>
                  </m:oMath>
                </a14:m>
                <a:r>
                  <a:rPr lang="zh-CN" altLang="en-US" sz="1600" dirty="0"/>
                  <a:t>，方差为</a:t>
                </a:r>
                <a14:m>
                  <m:oMath xmlns:m="http://schemas.openxmlformats.org/officeDocument/2006/math">
                    <m:sSup>
                      <m:sSupPr>
                        <m:ctrlPr>
                          <a:rPr lang="en-US" altLang="zh-CN" sz="1600" b="1" i="1" smtClean="0">
                            <a:latin typeface="Cambria Math" panose="02040503050406030204" pitchFamily="18" charset="0"/>
                          </a:rPr>
                        </m:ctrlPr>
                      </m:sSupPr>
                      <m:e>
                        <m:r>
                          <a:rPr lang="en-US" altLang="zh-CN" sz="1600" b="1" i="1" smtClean="0">
                            <a:latin typeface="Cambria Math" panose="02040503050406030204" pitchFamily="18" charset="0"/>
                          </a:rPr>
                          <m:t>𝝈</m:t>
                        </m:r>
                      </m:e>
                      <m:sup>
                        <m:r>
                          <a:rPr lang="en-US" altLang="zh-CN" sz="1600" b="1" i="1" smtClean="0">
                            <a:latin typeface="Cambria Math" panose="02040503050406030204" pitchFamily="18" charset="0"/>
                          </a:rPr>
                          <m:t>𝟐</m:t>
                        </m:r>
                      </m:sup>
                    </m:sSup>
                  </m:oMath>
                </a14:m>
                <a:r>
                  <a:rPr lang="zh-CN" altLang="en-US" sz="1600" dirty="0"/>
                  <a:t>的高斯分布随机数，且互相独立</a:t>
                </a:r>
                <a:endParaRPr lang="en-US" altLang="zh-CN" sz="1600" dirty="0"/>
              </a:p>
              <a:p>
                <a:pPr lvl="1"/>
                <a:r>
                  <a:rPr lang="zh-CN" altLang="en-US" sz="1600" dirty="0"/>
                  <a:t>近似法：中心极限定理，</a:t>
                </a:r>
                <a14:m>
                  <m:oMath xmlns:m="http://schemas.openxmlformats.org/officeDocument/2006/math">
                    <m:r>
                      <a:rPr lang="en-US" altLang="zh-CN" sz="1600" b="1" i="1" smtClean="0">
                        <a:latin typeface="Cambria Math" panose="02040503050406030204" pitchFamily="18" charset="0"/>
                      </a:rPr>
                      <m:t>𝒏</m:t>
                    </m:r>
                  </m:oMath>
                </a14:m>
                <a:r>
                  <a:rPr lang="zh-CN" altLang="en-US" sz="1600" dirty="0"/>
                  <a:t>个在</a:t>
                </a:r>
                <a14:m>
                  <m:oMath xmlns:m="http://schemas.openxmlformats.org/officeDocument/2006/math">
                    <m:r>
                      <a:rPr lang="en-US" altLang="zh-CN" sz="1600" b="1" i="1" smtClean="0">
                        <a:latin typeface="Cambria Math" panose="02040503050406030204" pitchFamily="18" charset="0"/>
                      </a:rPr>
                      <m:t>[</m:t>
                    </m:r>
                    <m:r>
                      <a:rPr lang="en-US" altLang="zh-CN" sz="1600" b="1" i="1" smtClean="0">
                        <a:latin typeface="Cambria Math" panose="02040503050406030204" pitchFamily="18" charset="0"/>
                      </a:rPr>
                      <m:t>𝟎</m:t>
                    </m:r>
                    <m:r>
                      <a:rPr lang="en-US" altLang="zh-CN" sz="1600" b="1" i="1" smtClean="0">
                        <a:latin typeface="Cambria Math" panose="02040503050406030204" pitchFamily="18" charset="0"/>
                      </a:rPr>
                      <m:t>,</m:t>
                    </m:r>
                    <m:r>
                      <a:rPr lang="en-US" altLang="zh-CN" sz="1600" b="1" i="1" smtClean="0">
                        <a:latin typeface="Cambria Math" panose="02040503050406030204" pitchFamily="18" charset="0"/>
                      </a:rPr>
                      <m:t>𝟏</m:t>
                    </m:r>
                    <m:r>
                      <a:rPr lang="en-US" altLang="zh-CN" sz="1600" b="1" i="1" smtClean="0">
                        <a:latin typeface="Cambria Math" panose="02040503050406030204" pitchFamily="18" charset="0"/>
                      </a:rPr>
                      <m:t>]</m:t>
                    </m:r>
                  </m:oMath>
                </a14:m>
                <a:r>
                  <a:rPr lang="zh-CN" altLang="en-US" sz="1600" dirty="0"/>
                  <a:t>区间上均匀分布的互相独立随机变量</a:t>
                </a:r>
                <a14:m>
                  <m:oMath xmlns:m="http://schemas.openxmlformats.org/officeDocument/2006/math">
                    <m:sSub>
                      <m:sSubPr>
                        <m:ctrlPr>
                          <a:rPr lang="en-US" altLang="zh-CN" sz="1600" b="1" i="1" smtClean="0">
                            <a:latin typeface="Cambria Math" panose="02040503050406030204" pitchFamily="18" charset="0"/>
                          </a:rPr>
                        </m:ctrlPr>
                      </m:sSubPr>
                      <m:e>
                        <m:r>
                          <a:rPr lang="en-US" altLang="zh-CN" sz="1600" b="1" i="1" smtClean="0">
                            <a:latin typeface="Cambria Math" panose="02040503050406030204" pitchFamily="18" charset="0"/>
                          </a:rPr>
                          <m:t>𝑿</m:t>
                        </m:r>
                      </m:e>
                      <m:sub>
                        <m:r>
                          <a:rPr lang="en-US" altLang="zh-CN" sz="1600" b="1" i="1" smtClean="0">
                            <a:latin typeface="Cambria Math" panose="02040503050406030204" pitchFamily="18" charset="0"/>
                          </a:rPr>
                          <m:t>𝒊</m:t>
                        </m:r>
                      </m:sub>
                    </m:sSub>
                    <m:r>
                      <a:rPr lang="en-US" altLang="zh-CN" sz="1600" b="1" i="1" smtClean="0">
                        <a:latin typeface="Cambria Math" panose="02040503050406030204" pitchFamily="18" charset="0"/>
                      </a:rPr>
                      <m:t>(</m:t>
                    </m:r>
                    <m:r>
                      <a:rPr lang="en-US" altLang="zh-CN" sz="1600" b="1" i="1" smtClean="0">
                        <a:latin typeface="Cambria Math" panose="02040503050406030204" pitchFamily="18" charset="0"/>
                      </a:rPr>
                      <m:t>𝒊</m:t>
                    </m:r>
                    <m:r>
                      <a:rPr lang="en-US" altLang="zh-CN" sz="1600" b="1" i="1" smtClean="0">
                        <a:latin typeface="Cambria Math" panose="02040503050406030204" pitchFamily="18" charset="0"/>
                      </a:rPr>
                      <m:t>=</m:t>
                    </m:r>
                    <m:r>
                      <a:rPr lang="en-US" altLang="zh-CN" sz="1600" b="1" i="1" smtClean="0">
                        <a:latin typeface="Cambria Math" panose="02040503050406030204" pitchFamily="18" charset="0"/>
                      </a:rPr>
                      <m:t>𝟏</m:t>
                    </m:r>
                    <m:r>
                      <a:rPr lang="en-US" altLang="zh-CN" sz="1600" b="1" i="1" smtClean="0">
                        <a:latin typeface="Cambria Math" panose="02040503050406030204" pitchFamily="18" charset="0"/>
                      </a:rPr>
                      <m:t>,</m:t>
                    </m:r>
                    <m:r>
                      <a:rPr lang="en-US" altLang="zh-CN" sz="1600" b="1" i="1" smtClean="0">
                        <a:latin typeface="Cambria Math" panose="02040503050406030204" pitchFamily="18" charset="0"/>
                      </a:rPr>
                      <m:t>𝟐</m:t>
                    </m:r>
                    <m:r>
                      <a:rPr lang="en-US" altLang="zh-CN" sz="1600" b="1" i="1" smtClean="0">
                        <a:latin typeface="Cambria Math" panose="02040503050406030204" pitchFamily="18" charset="0"/>
                      </a:rPr>
                      <m:t>,⋯,</m:t>
                    </m:r>
                    <m:r>
                      <a:rPr lang="en-US" altLang="zh-CN" sz="1600" b="1" i="1" smtClean="0">
                        <a:latin typeface="Cambria Math" panose="02040503050406030204" pitchFamily="18" charset="0"/>
                      </a:rPr>
                      <m:t>𝒏</m:t>
                    </m:r>
                    <m:r>
                      <a:rPr lang="en-US" altLang="zh-CN" sz="1600" b="1" i="1" smtClean="0">
                        <a:latin typeface="Cambria Math" panose="02040503050406030204" pitchFamily="18" charset="0"/>
                      </a:rPr>
                      <m:t>)</m:t>
                    </m:r>
                  </m:oMath>
                </a14:m>
                <a:r>
                  <a:rPr lang="zh-CN" altLang="en-US" sz="1600" dirty="0"/>
                  <a:t>，当</a:t>
                </a:r>
                <a14:m>
                  <m:oMath xmlns:m="http://schemas.openxmlformats.org/officeDocument/2006/math">
                    <m:r>
                      <a:rPr lang="en-US" altLang="zh-CN" sz="1600" b="1" i="1" smtClean="0">
                        <a:latin typeface="Cambria Math" panose="02040503050406030204" pitchFamily="18" charset="0"/>
                      </a:rPr>
                      <m:t>𝒏</m:t>
                    </m:r>
                  </m:oMath>
                </a14:m>
                <a:r>
                  <a:rPr lang="zh-CN" altLang="en-US" sz="1600" dirty="0"/>
                  <a:t>足够大时，其和的分布接近高斯分布</a:t>
                </a:r>
                <a:endParaRPr lang="en-US" altLang="zh-CN" sz="1600" dirty="0"/>
              </a:p>
              <a:p>
                <a:pPr lvl="1"/>
                <a:r>
                  <a:rPr lang="zh-CN" altLang="en-US" sz="1600" dirty="0"/>
                  <a:t>近似法的计算比较简单，也不用开方和三角函数运算，如果精度要求不高，具有很大的应用价值</a:t>
                </a:r>
                <a:endParaRPr lang="en-US" altLang="zh-CN" sz="1600" dirty="0"/>
              </a:p>
              <a:p>
                <a:r>
                  <a:rPr lang="zh-CN" altLang="en-US" sz="2000" dirty="0"/>
                  <a:t>练习：用近似法编制一个函数，来产生服从</a:t>
                </a:r>
                <a14:m>
                  <m:oMath xmlns:m="http://schemas.openxmlformats.org/officeDocument/2006/math">
                    <m:r>
                      <a:rPr lang="en-US" altLang="zh-CN" sz="2000" b="1" i="1" smtClean="0">
                        <a:latin typeface="Cambria Math" panose="02040503050406030204" pitchFamily="18" charset="0"/>
                      </a:rPr>
                      <m:t>𝑵</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𝒎</m:t>
                    </m:r>
                    <m:r>
                      <a:rPr lang="en-US" altLang="zh-CN" sz="2000" b="1" i="1" smtClean="0">
                        <a:latin typeface="Cambria Math" panose="02040503050406030204" pitchFamily="18" charset="0"/>
                      </a:rPr>
                      <m:t>,</m:t>
                    </m:r>
                    <m:sSup>
                      <m:sSupPr>
                        <m:ctrlPr>
                          <a:rPr lang="en-US" altLang="zh-CN" sz="2000" b="1" i="1" smtClean="0">
                            <a:latin typeface="Cambria Math" panose="02040503050406030204" pitchFamily="18" charset="0"/>
                          </a:rPr>
                        </m:ctrlPr>
                      </m:sSupPr>
                      <m:e>
                        <m:r>
                          <a:rPr lang="en-US" altLang="zh-CN" sz="2000" b="1" i="1" smtClean="0">
                            <a:latin typeface="Cambria Math" panose="02040503050406030204" pitchFamily="18" charset="0"/>
                          </a:rPr>
                          <m:t>𝝈</m:t>
                        </m:r>
                      </m:e>
                      <m:sup>
                        <m:r>
                          <a:rPr lang="en-US" altLang="zh-CN" sz="2000" b="1" i="1" smtClean="0">
                            <a:latin typeface="Cambria Math" panose="02040503050406030204" pitchFamily="18" charset="0"/>
                          </a:rPr>
                          <m:t>𝟐</m:t>
                        </m:r>
                      </m:sup>
                    </m:sSup>
                    <m:r>
                      <a:rPr lang="en-US" altLang="zh-CN" sz="2000" b="1" i="1" smtClean="0">
                        <a:latin typeface="Cambria Math" panose="02040503050406030204" pitchFamily="18" charset="0"/>
                      </a:rPr>
                      <m:t>)</m:t>
                    </m:r>
                  </m:oMath>
                </a14:m>
                <a:r>
                  <a:rPr lang="zh-CN" altLang="en-US" sz="2000" dirty="0"/>
                  <a:t>的高斯分布随机数</a:t>
                </a:r>
                <a:endParaRPr lang="en-US" altLang="zh-CN" sz="2000" dirty="0"/>
              </a:p>
              <a:p>
                <a:pPr lvl="1"/>
                <a:r>
                  <a:rPr lang="zh-CN" altLang="en-US" sz="1600" dirty="0"/>
                  <a:t>首先考虑获得数学期望为</a:t>
                </a:r>
                <a:r>
                  <a:rPr lang="en-US" altLang="zh-CN" sz="1600" dirty="0"/>
                  <a:t>0</a:t>
                </a:r>
                <a:r>
                  <a:rPr lang="zh-CN" altLang="en-US" sz="1600" dirty="0"/>
                  <a:t>，方差为</a:t>
                </a:r>
                <a:r>
                  <a:rPr lang="en-US" altLang="zh-CN" sz="1600" dirty="0"/>
                  <a:t>1</a:t>
                </a:r>
                <a:r>
                  <a:rPr lang="zh-CN" altLang="en-US" sz="1600" dirty="0"/>
                  <a:t>的高斯分布随机数。由于在</a:t>
                </a:r>
                <a14:m>
                  <m:oMath xmlns:m="http://schemas.openxmlformats.org/officeDocument/2006/math">
                    <m:r>
                      <a:rPr lang="en-US" altLang="zh-CN" sz="1600" b="1" i="1" smtClean="0">
                        <a:latin typeface="Cambria Math" panose="02040503050406030204" pitchFamily="18" charset="0"/>
                      </a:rPr>
                      <m:t>[</m:t>
                    </m:r>
                    <m:r>
                      <a:rPr lang="en-US" altLang="zh-CN" sz="1600" b="1" i="1" smtClean="0">
                        <a:latin typeface="Cambria Math" panose="02040503050406030204" pitchFamily="18" charset="0"/>
                      </a:rPr>
                      <m:t>𝟎</m:t>
                    </m:r>
                    <m:r>
                      <a:rPr lang="en-US" altLang="zh-CN" sz="1600" b="1" i="1" smtClean="0">
                        <a:latin typeface="Cambria Math" panose="02040503050406030204" pitchFamily="18" charset="0"/>
                      </a:rPr>
                      <m:t>,</m:t>
                    </m:r>
                    <m:r>
                      <a:rPr lang="en-US" altLang="zh-CN" sz="1600" b="1" i="1" smtClean="0">
                        <a:latin typeface="Cambria Math" panose="02040503050406030204" pitchFamily="18" charset="0"/>
                      </a:rPr>
                      <m:t>𝟏</m:t>
                    </m:r>
                    <m:r>
                      <a:rPr lang="en-US" altLang="zh-CN" sz="1600" b="1" i="1" smtClean="0">
                        <a:latin typeface="Cambria Math" panose="02040503050406030204" pitchFamily="18" charset="0"/>
                      </a:rPr>
                      <m:t>]</m:t>
                    </m:r>
                  </m:oMath>
                </a14:m>
                <a:r>
                  <a:rPr lang="zh-CN" altLang="en-US" sz="1600" dirty="0"/>
                  <a:t>上均匀分布的随机变量</a:t>
                </a:r>
                <a14:m>
                  <m:oMath xmlns:m="http://schemas.openxmlformats.org/officeDocument/2006/math">
                    <m:sSub>
                      <m:sSubPr>
                        <m:ctrlPr>
                          <a:rPr lang="en-US" altLang="zh-CN" sz="1600" b="1" i="1" smtClean="0">
                            <a:latin typeface="Cambria Math" panose="02040503050406030204" pitchFamily="18" charset="0"/>
                          </a:rPr>
                        </m:ctrlPr>
                      </m:sSubPr>
                      <m:e>
                        <m:r>
                          <a:rPr lang="en-US" altLang="zh-CN" sz="1600" b="1" i="1" smtClean="0">
                            <a:latin typeface="Cambria Math" panose="02040503050406030204" pitchFamily="18" charset="0"/>
                          </a:rPr>
                          <m:t>𝑿</m:t>
                        </m:r>
                      </m:e>
                      <m:sub>
                        <m:r>
                          <a:rPr lang="en-US" altLang="zh-CN" sz="1600" b="1" i="1" smtClean="0">
                            <a:latin typeface="Cambria Math" panose="02040503050406030204" pitchFamily="18" charset="0"/>
                          </a:rPr>
                          <m:t>𝒊</m:t>
                        </m:r>
                      </m:sub>
                    </m:sSub>
                  </m:oMath>
                </a14:m>
                <a:r>
                  <a:rPr lang="zh-CN" altLang="en-US" sz="1600" dirty="0"/>
                  <a:t>的数学期望为</a:t>
                </a:r>
                <a14:m>
                  <m:oMath xmlns:m="http://schemas.openxmlformats.org/officeDocument/2006/math">
                    <m:f>
                      <m:fPr>
                        <m:ctrlPr>
                          <a:rPr lang="en-US" altLang="zh-CN" sz="1600" b="1" i="1" smtClean="0">
                            <a:latin typeface="Cambria Math" panose="02040503050406030204" pitchFamily="18" charset="0"/>
                          </a:rPr>
                        </m:ctrlPr>
                      </m:fPr>
                      <m:num>
                        <m:r>
                          <a:rPr lang="en-US" altLang="zh-CN" sz="1600" b="1" i="1" smtClean="0">
                            <a:latin typeface="Cambria Math" panose="02040503050406030204" pitchFamily="18" charset="0"/>
                          </a:rPr>
                          <m:t>𝟏</m:t>
                        </m:r>
                      </m:num>
                      <m:den>
                        <m:r>
                          <a:rPr lang="en-US" altLang="zh-CN" sz="1600" b="1" i="1" smtClean="0">
                            <a:latin typeface="Cambria Math" panose="02040503050406030204" pitchFamily="18" charset="0"/>
                          </a:rPr>
                          <m:t>𝟐</m:t>
                        </m:r>
                      </m:den>
                    </m:f>
                  </m:oMath>
                </a14:m>
                <a:r>
                  <a:rPr lang="en-US" altLang="zh-CN" sz="1600" dirty="0"/>
                  <a:t>,</a:t>
                </a:r>
                <a:r>
                  <a:rPr lang="zh-CN" altLang="en-US" sz="1600" dirty="0"/>
                  <a:t>方差为</a:t>
                </a:r>
                <a14:m>
                  <m:oMath xmlns:m="http://schemas.openxmlformats.org/officeDocument/2006/math">
                    <m:f>
                      <m:fPr>
                        <m:ctrlPr>
                          <a:rPr lang="en-US" altLang="zh-CN" sz="1600" b="1" i="1" smtClean="0">
                            <a:latin typeface="Cambria Math" panose="02040503050406030204" pitchFamily="18" charset="0"/>
                          </a:rPr>
                        </m:ctrlPr>
                      </m:fPr>
                      <m:num>
                        <m:r>
                          <a:rPr lang="en-US" altLang="zh-CN" sz="1600" b="1" i="1" smtClean="0">
                            <a:latin typeface="Cambria Math" panose="02040503050406030204" pitchFamily="18" charset="0"/>
                          </a:rPr>
                          <m:t>𝟏</m:t>
                        </m:r>
                      </m:num>
                      <m:den>
                        <m:r>
                          <a:rPr lang="en-US" altLang="zh-CN" sz="1600" b="1" i="1" smtClean="0">
                            <a:latin typeface="Cambria Math" panose="02040503050406030204" pitchFamily="18" charset="0"/>
                          </a:rPr>
                          <m:t>𝟏𝟐</m:t>
                        </m:r>
                      </m:den>
                    </m:f>
                  </m:oMath>
                </a14:m>
                <a:endParaRPr lang="en-US" altLang="zh-CN" sz="1600" dirty="0"/>
              </a:p>
              <a:p>
                <a:pPr lvl="1"/>
                <a:r>
                  <a:rPr lang="zh-CN" altLang="en-US" sz="1600" dirty="0"/>
                  <a:t>因此</a:t>
                </a:r>
                <a14:m>
                  <m:oMath xmlns:m="http://schemas.openxmlformats.org/officeDocument/2006/math">
                    <m:r>
                      <a:rPr lang="en-US" altLang="zh-CN" sz="1600" b="1" i="1" smtClean="0">
                        <a:latin typeface="Cambria Math" panose="02040503050406030204" pitchFamily="18" charset="0"/>
                      </a:rPr>
                      <m:t>𝒀</m:t>
                    </m:r>
                    <m:r>
                      <a:rPr lang="en-US" altLang="zh-CN" sz="1600" b="1" i="1" smtClean="0">
                        <a:latin typeface="Cambria Math" panose="02040503050406030204" pitchFamily="18" charset="0"/>
                      </a:rPr>
                      <m:t>=</m:t>
                    </m:r>
                    <m:nary>
                      <m:naryPr>
                        <m:chr m:val="∑"/>
                        <m:ctrlPr>
                          <a:rPr lang="en-US" altLang="zh-CN" sz="1600" b="1" i="1" smtClean="0">
                            <a:latin typeface="Cambria Math" panose="02040503050406030204" pitchFamily="18" charset="0"/>
                          </a:rPr>
                        </m:ctrlPr>
                      </m:naryPr>
                      <m:sub>
                        <m:r>
                          <a:rPr lang="en-US" altLang="zh-CN" sz="1600" b="1" i="1" smtClean="0">
                            <a:latin typeface="Cambria Math" panose="02040503050406030204" pitchFamily="18" charset="0"/>
                          </a:rPr>
                          <m:t>𝒊</m:t>
                        </m:r>
                        <m:r>
                          <a:rPr lang="en-US" altLang="zh-CN" sz="1600" b="1" i="1" smtClean="0">
                            <a:latin typeface="Cambria Math" panose="02040503050406030204" pitchFamily="18" charset="0"/>
                          </a:rPr>
                          <m:t>=</m:t>
                        </m:r>
                        <m:r>
                          <a:rPr lang="en-US" altLang="zh-CN" sz="1600" b="1" i="1" smtClean="0">
                            <a:latin typeface="Cambria Math" panose="02040503050406030204" pitchFamily="18" charset="0"/>
                          </a:rPr>
                          <m:t>𝟏</m:t>
                        </m:r>
                      </m:sub>
                      <m:sup>
                        <m:r>
                          <a:rPr lang="en-US" altLang="zh-CN" sz="1600" b="1" i="1" smtClean="0">
                            <a:latin typeface="Cambria Math" panose="02040503050406030204" pitchFamily="18" charset="0"/>
                          </a:rPr>
                          <m:t>𝒏</m:t>
                        </m:r>
                      </m:sup>
                      <m:e>
                        <m:r>
                          <a:rPr lang="en-US" altLang="zh-CN" sz="1600" b="1" i="1" smtClean="0">
                            <a:latin typeface="Cambria Math" panose="02040503050406030204" pitchFamily="18" charset="0"/>
                          </a:rPr>
                          <m:t>(</m:t>
                        </m:r>
                        <m:sSub>
                          <m:sSubPr>
                            <m:ctrlPr>
                              <a:rPr lang="en-US" altLang="zh-CN" sz="1600" b="1" i="1" smtClean="0">
                                <a:latin typeface="Cambria Math" panose="02040503050406030204" pitchFamily="18" charset="0"/>
                              </a:rPr>
                            </m:ctrlPr>
                          </m:sSubPr>
                          <m:e>
                            <m:r>
                              <a:rPr lang="en-US" altLang="zh-CN" sz="1600" b="1" i="1" smtClean="0">
                                <a:latin typeface="Cambria Math" panose="02040503050406030204" pitchFamily="18" charset="0"/>
                              </a:rPr>
                              <m:t>𝑿</m:t>
                            </m:r>
                          </m:e>
                          <m:sub>
                            <m:r>
                              <a:rPr lang="en-US" altLang="zh-CN" sz="1600" b="1" i="1" smtClean="0">
                                <a:latin typeface="Cambria Math" panose="02040503050406030204" pitchFamily="18" charset="0"/>
                              </a:rPr>
                              <m:t>𝒊</m:t>
                            </m:r>
                          </m:sub>
                        </m:sSub>
                        <m:r>
                          <a:rPr lang="en-US" altLang="zh-CN" sz="1600" b="1" i="1" smtClean="0">
                            <a:latin typeface="Cambria Math" panose="02040503050406030204" pitchFamily="18" charset="0"/>
                          </a:rPr>
                          <m:t>−</m:t>
                        </m:r>
                        <m:f>
                          <m:fPr>
                            <m:ctrlPr>
                              <a:rPr lang="en-US" altLang="zh-CN" sz="1600" b="1" i="1" smtClean="0">
                                <a:latin typeface="Cambria Math" panose="02040503050406030204" pitchFamily="18" charset="0"/>
                              </a:rPr>
                            </m:ctrlPr>
                          </m:fPr>
                          <m:num>
                            <m:r>
                              <a:rPr lang="en-US" altLang="zh-CN" sz="1600" b="1" i="1" smtClean="0">
                                <a:latin typeface="Cambria Math" panose="02040503050406030204" pitchFamily="18" charset="0"/>
                              </a:rPr>
                              <m:t>𝟏</m:t>
                            </m:r>
                          </m:num>
                          <m:den>
                            <m:r>
                              <a:rPr lang="en-US" altLang="zh-CN" sz="1600" b="1" i="1" smtClean="0">
                                <a:latin typeface="Cambria Math" panose="02040503050406030204" pitchFamily="18" charset="0"/>
                              </a:rPr>
                              <m:t>𝟐</m:t>
                            </m:r>
                          </m:den>
                        </m:f>
                        <m:r>
                          <a:rPr lang="en-US" altLang="zh-CN" sz="1600" b="1" i="1" smtClean="0">
                            <a:latin typeface="Cambria Math" panose="02040503050406030204" pitchFamily="18" charset="0"/>
                          </a:rPr>
                          <m:t>)/</m:t>
                        </m:r>
                        <m:rad>
                          <m:radPr>
                            <m:degHide m:val="on"/>
                            <m:ctrlPr>
                              <a:rPr lang="en-US" altLang="zh-CN" sz="1600" b="1" i="1" smtClean="0">
                                <a:latin typeface="Cambria Math" panose="02040503050406030204" pitchFamily="18" charset="0"/>
                              </a:rPr>
                            </m:ctrlPr>
                          </m:radPr>
                          <m:deg/>
                          <m:e>
                            <m:r>
                              <a:rPr lang="en-US" altLang="zh-CN" sz="1600" b="1" i="1" smtClean="0">
                                <a:latin typeface="Cambria Math" panose="02040503050406030204" pitchFamily="18" charset="0"/>
                              </a:rPr>
                              <m:t>𝒏</m:t>
                            </m:r>
                            <m:r>
                              <a:rPr lang="en-US" altLang="zh-CN" sz="1600" b="1" i="1" smtClean="0">
                                <a:latin typeface="Cambria Math" panose="02040503050406030204" pitchFamily="18" charset="0"/>
                              </a:rPr>
                              <m:t>/</m:t>
                            </m:r>
                            <m:r>
                              <a:rPr lang="en-US" altLang="zh-CN" sz="1600" b="1" i="1" smtClean="0">
                                <a:latin typeface="Cambria Math" panose="02040503050406030204" pitchFamily="18" charset="0"/>
                              </a:rPr>
                              <m:t>𝟏𝟐</m:t>
                            </m:r>
                          </m:e>
                        </m:rad>
                      </m:e>
                    </m:nary>
                    <m:r>
                      <a:rPr lang="en-US" altLang="zh-CN" sz="1600" b="1" i="1" smtClean="0">
                        <a:latin typeface="Cambria Math" panose="02040503050406030204" pitchFamily="18" charset="0"/>
                      </a:rPr>
                      <m:t> </m:t>
                    </m:r>
                  </m:oMath>
                </a14:m>
                <a:r>
                  <a:rPr lang="zh-CN" altLang="en-US" sz="1600" dirty="0"/>
                  <a:t>就是数学期望为</a:t>
                </a:r>
                <a:r>
                  <a:rPr lang="en-US" altLang="zh-CN" sz="1600" dirty="0"/>
                  <a:t>0</a:t>
                </a:r>
                <a:r>
                  <a:rPr lang="zh-CN" altLang="en-US" sz="1600" dirty="0"/>
                  <a:t>，方差为</a:t>
                </a:r>
                <a:r>
                  <a:rPr lang="en-US" altLang="zh-CN" sz="1600" dirty="0"/>
                  <a:t>1</a:t>
                </a:r>
                <a:r>
                  <a:rPr lang="zh-CN" altLang="en-US" sz="1600" dirty="0"/>
                  <a:t>的高斯分布随机数</a:t>
                </a:r>
                <a:endParaRPr lang="en-US" altLang="zh-CN" sz="1600" dirty="0"/>
              </a:p>
              <a:p>
                <a:pPr lvl="1"/>
                <a:r>
                  <a:rPr lang="zh-CN" altLang="en-US" sz="1600" dirty="0"/>
                  <a:t>为方便，取</a:t>
                </a:r>
                <a14:m>
                  <m:oMath xmlns:m="http://schemas.openxmlformats.org/officeDocument/2006/math">
                    <m:r>
                      <a:rPr lang="en-US" altLang="zh-CN" sz="1600" b="1" i="1" smtClean="0">
                        <a:latin typeface="Cambria Math" panose="02040503050406030204" pitchFamily="18" charset="0"/>
                      </a:rPr>
                      <m:t>𝒏</m:t>
                    </m:r>
                    <m:r>
                      <a:rPr lang="en-US" altLang="zh-CN" sz="1600" b="1" i="1" smtClean="0">
                        <a:latin typeface="Cambria Math" panose="02040503050406030204" pitchFamily="18" charset="0"/>
                      </a:rPr>
                      <m:t>=</m:t>
                    </m:r>
                    <m:r>
                      <a:rPr lang="en-US" altLang="zh-CN" sz="1600" b="1" i="1" smtClean="0">
                        <a:latin typeface="Cambria Math" panose="02040503050406030204" pitchFamily="18" charset="0"/>
                      </a:rPr>
                      <m:t>𝟏𝟐</m:t>
                    </m:r>
                  </m:oMath>
                </a14:m>
                <a:r>
                  <a:rPr lang="en-US" altLang="zh-CN" sz="1600" dirty="0"/>
                  <a:t>,</a:t>
                </a:r>
                <a:r>
                  <a:rPr lang="zh-CN" altLang="en-US" sz="1600" dirty="0"/>
                  <a:t>这样可以省去一次乘法和一次除法</a:t>
                </a:r>
                <a:endParaRPr lang="en-US" altLang="zh-CN" sz="1600" dirty="0"/>
              </a:p>
              <a:p>
                <a:pPr lvl="1"/>
                <a14:m>
                  <m:oMath xmlns:m="http://schemas.openxmlformats.org/officeDocument/2006/math">
                    <m:r>
                      <a:rPr lang="en-US" altLang="zh-CN" sz="1600" b="1" i="1" smtClean="0">
                        <a:latin typeface="Cambria Math" panose="02040503050406030204" pitchFamily="18" charset="0"/>
                      </a:rPr>
                      <m:t>𝒀</m:t>
                    </m:r>
                    <m:r>
                      <a:rPr lang="en-US" altLang="zh-CN" sz="1600" b="1" i="1" smtClean="0">
                        <a:latin typeface="Cambria Math" panose="02040503050406030204" pitchFamily="18" charset="0"/>
                      </a:rPr>
                      <m:t>=</m:t>
                    </m:r>
                    <m:nary>
                      <m:naryPr>
                        <m:chr m:val="∑"/>
                        <m:ctrlPr>
                          <a:rPr lang="en-US" altLang="zh-CN" sz="1600" b="1" i="1" smtClean="0">
                            <a:latin typeface="Cambria Math" panose="02040503050406030204" pitchFamily="18" charset="0"/>
                          </a:rPr>
                        </m:ctrlPr>
                      </m:naryPr>
                      <m:sub>
                        <m:r>
                          <a:rPr lang="en-US" altLang="zh-CN" sz="1600" b="1" i="1" smtClean="0">
                            <a:latin typeface="Cambria Math" panose="02040503050406030204" pitchFamily="18" charset="0"/>
                          </a:rPr>
                          <m:t>𝒊</m:t>
                        </m:r>
                        <m:r>
                          <a:rPr lang="en-US" altLang="zh-CN" sz="1600" b="1" i="1" smtClean="0">
                            <a:latin typeface="Cambria Math" panose="02040503050406030204" pitchFamily="18" charset="0"/>
                          </a:rPr>
                          <m:t>=</m:t>
                        </m:r>
                        <m:r>
                          <a:rPr lang="en-US" altLang="zh-CN" sz="1600" b="1" i="1" smtClean="0">
                            <a:latin typeface="Cambria Math" panose="02040503050406030204" pitchFamily="18" charset="0"/>
                          </a:rPr>
                          <m:t>𝟏</m:t>
                        </m:r>
                      </m:sub>
                      <m:sup>
                        <m:r>
                          <a:rPr lang="en-US" altLang="zh-CN" sz="1600" b="1" i="1" smtClean="0">
                            <a:latin typeface="Cambria Math" panose="02040503050406030204" pitchFamily="18" charset="0"/>
                          </a:rPr>
                          <m:t>𝒏</m:t>
                        </m:r>
                      </m:sup>
                      <m:e>
                        <m:d>
                          <m:dPr>
                            <m:ctrlPr>
                              <a:rPr lang="en-US" altLang="zh-CN" sz="1600" b="1" i="1" smtClean="0">
                                <a:latin typeface="Cambria Math" panose="02040503050406030204" pitchFamily="18" charset="0"/>
                              </a:rPr>
                            </m:ctrlPr>
                          </m:dPr>
                          <m:e>
                            <m:sSub>
                              <m:sSubPr>
                                <m:ctrlPr>
                                  <a:rPr lang="en-US" altLang="zh-CN" sz="1600" b="1" i="1" smtClean="0">
                                    <a:latin typeface="Cambria Math" panose="02040503050406030204" pitchFamily="18" charset="0"/>
                                  </a:rPr>
                                </m:ctrlPr>
                              </m:sSubPr>
                              <m:e>
                                <m:r>
                                  <a:rPr lang="en-US" altLang="zh-CN" sz="1600" b="1" i="1" smtClean="0">
                                    <a:latin typeface="Cambria Math" panose="02040503050406030204" pitchFamily="18" charset="0"/>
                                  </a:rPr>
                                  <m:t>𝑿</m:t>
                                </m:r>
                              </m:e>
                              <m:sub>
                                <m:r>
                                  <a:rPr lang="en-US" altLang="zh-CN" sz="1600" b="1" i="1" smtClean="0">
                                    <a:latin typeface="Cambria Math" panose="02040503050406030204" pitchFamily="18" charset="0"/>
                                  </a:rPr>
                                  <m:t>𝒊</m:t>
                                </m:r>
                              </m:sub>
                            </m:sSub>
                            <m:r>
                              <a:rPr lang="en-US" altLang="zh-CN" sz="1600" b="1" i="1" smtClean="0">
                                <a:latin typeface="Cambria Math" panose="02040503050406030204" pitchFamily="18" charset="0"/>
                              </a:rPr>
                              <m:t>−</m:t>
                            </m:r>
                            <m:f>
                              <m:fPr>
                                <m:ctrlPr>
                                  <a:rPr lang="en-US" altLang="zh-CN" sz="1600" b="1" i="1" smtClean="0">
                                    <a:latin typeface="Cambria Math" panose="02040503050406030204" pitchFamily="18" charset="0"/>
                                  </a:rPr>
                                </m:ctrlPr>
                              </m:fPr>
                              <m:num>
                                <m:r>
                                  <a:rPr lang="en-US" altLang="zh-CN" sz="1600" b="1" i="1" smtClean="0">
                                    <a:latin typeface="Cambria Math" panose="02040503050406030204" pitchFamily="18" charset="0"/>
                                  </a:rPr>
                                  <m:t>𝟏</m:t>
                                </m:r>
                              </m:num>
                              <m:den>
                                <m:r>
                                  <a:rPr lang="en-US" altLang="zh-CN" sz="1600" b="1" i="1" smtClean="0">
                                    <a:latin typeface="Cambria Math" panose="02040503050406030204" pitchFamily="18" charset="0"/>
                                  </a:rPr>
                                  <m:t>𝟐</m:t>
                                </m:r>
                              </m:den>
                            </m:f>
                          </m:e>
                        </m:d>
                        <m:r>
                          <a:rPr lang="en-US" altLang="zh-CN" sz="1600" b="1" i="1" smtClean="0">
                            <a:latin typeface="Cambria Math" panose="02040503050406030204" pitchFamily="18" charset="0"/>
                          </a:rPr>
                          <m:t>=</m:t>
                        </m:r>
                        <m:nary>
                          <m:naryPr>
                            <m:chr m:val="∑"/>
                            <m:ctrlPr>
                              <a:rPr lang="en-US" altLang="zh-CN" sz="1600" b="1" i="1" smtClean="0">
                                <a:latin typeface="Cambria Math" panose="02040503050406030204" pitchFamily="18" charset="0"/>
                              </a:rPr>
                            </m:ctrlPr>
                          </m:naryPr>
                          <m:sub>
                            <m:r>
                              <a:rPr lang="en-US" altLang="zh-CN" sz="1600" b="1" i="1" smtClean="0">
                                <a:latin typeface="Cambria Math" panose="02040503050406030204" pitchFamily="18" charset="0"/>
                              </a:rPr>
                              <m:t>𝒊</m:t>
                            </m:r>
                            <m:r>
                              <a:rPr lang="en-US" altLang="zh-CN" sz="1600" b="1" i="1" smtClean="0">
                                <a:latin typeface="Cambria Math" panose="02040503050406030204" pitchFamily="18" charset="0"/>
                              </a:rPr>
                              <m:t>=</m:t>
                            </m:r>
                            <m:r>
                              <a:rPr lang="en-US" altLang="zh-CN" sz="1600" b="1" i="1" smtClean="0">
                                <a:latin typeface="Cambria Math" panose="02040503050406030204" pitchFamily="18" charset="0"/>
                              </a:rPr>
                              <m:t>𝟏</m:t>
                            </m:r>
                          </m:sub>
                          <m:sup>
                            <m:r>
                              <a:rPr lang="en-US" altLang="zh-CN" sz="1600" b="1" i="1" smtClean="0">
                                <a:latin typeface="Cambria Math" panose="02040503050406030204" pitchFamily="18" charset="0"/>
                              </a:rPr>
                              <m:t>𝒏</m:t>
                            </m:r>
                          </m:sup>
                          <m:e>
                            <m:sSub>
                              <m:sSubPr>
                                <m:ctrlPr>
                                  <a:rPr lang="en-US" altLang="zh-CN" sz="1600" b="1" i="1" smtClean="0">
                                    <a:latin typeface="Cambria Math" panose="02040503050406030204" pitchFamily="18" charset="0"/>
                                  </a:rPr>
                                </m:ctrlPr>
                              </m:sSubPr>
                              <m:e>
                                <m:r>
                                  <a:rPr lang="en-US" altLang="zh-CN" sz="1600" b="1" i="1" smtClean="0">
                                    <a:latin typeface="Cambria Math" panose="02040503050406030204" pitchFamily="18" charset="0"/>
                                  </a:rPr>
                                  <m:t>𝑿</m:t>
                                </m:r>
                              </m:e>
                              <m:sub>
                                <m:r>
                                  <a:rPr lang="en-US" altLang="zh-CN" sz="1600" b="1" i="1" smtClean="0">
                                    <a:latin typeface="Cambria Math" panose="02040503050406030204" pitchFamily="18" charset="0"/>
                                  </a:rPr>
                                  <m:t>𝒊</m:t>
                                </m:r>
                              </m:sub>
                            </m:sSub>
                            <m:r>
                              <a:rPr lang="en-US" altLang="zh-CN" sz="1600" b="1" i="1" smtClean="0">
                                <a:latin typeface="Cambria Math" panose="02040503050406030204" pitchFamily="18" charset="0"/>
                              </a:rPr>
                              <m:t>−</m:t>
                            </m:r>
                            <m:r>
                              <a:rPr lang="en-US" altLang="zh-CN" sz="1600" b="1" i="1" smtClean="0">
                                <a:latin typeface="Cambria Math" panose="02040503050406030204" pitchFamily="18" charset="0"/>
                              </a:rPr>
                              <m:t>𝟔</m:t>
                            </m:r>
                          </m:e>
                        </m:nary>
                      </m:e>
                    </m:nary>
                  </m:oMath>
                </a14:m>
                <a:endParaRPr lang="en-US" altLang="zh-CN" sz="1600" dirty="0"/>
              </a:p>
              <a:p>
                <a:pPr lvl="1"/>
                <a:r>
                  <a:rPr lang="zh-CN" altLang="en-US" sz="1600" dirty="0"/>
                  <a:t>然后做变换：</a:t>
                </a:r>
                <a14:m>
                  <m:oMath xmlns:m="http://schemas.openxmlformats.org/officeDocument/2006/math">
                    <m:r>
                      <a:rPr lang="en-US" altLang="zh-CN" sz="1600" b="1" i="1" smtClean="0">
                        <a:latin typeface="Cambria Math" panose="02040503050406030204" pitchFamily="18" charset="0"/>
                      </a:rPr>
                      <m:t>𝒁</m:t>
                    </m:r>
                    <m:r>
                      <a:rPr lang="en-US" altLang="zh-CN" sz="1600" b="1" i="1" smtClean="0">
                        <a:latin typeface="Cambria Math" panose="02040503050406030204" pitchFamily="18" charset="0"/>
                      </a:rPr>
                      <m:t>=</m:t>
                    </m:r>
                    <m:r>
                      <a:rPr lang="en-US" altLang="zh-CN" sz="1600" b="1" i="1" smtClean="0">
                        <a:latin typeface="Cambria Math" panose="02040503050406030204" pitchFamily="18" charset="0"/>
                      </a:rPr>
                      <m:t>𝝈</m:t>
                    </m:r>
                    <m:r>
                      <a:rPr lang="en-US" altLang="zh-CN" sz="1600" b="1" i="1" smtClean="0">
                        <a:latin typeface="Cambria Math" panose="02040503050406030204" pitchFamily="18" charset="0"/>
                      </a:rPr>
                      <m:t>𝒀</m:t>
                    </m:r>
                    <m:r>
                      <a:rPr lang="en-US" altLang="zh-CN" sz="1600" b="1" i="1" smtClean="0">
                        <a:latin typeface="Cambria Math" panose="02040503050406030204" pitchFamily="18" charset="0"/>
                      </a:rPr>
                      <m:t>+</m:t>
                    </m:r>
                    <m:r>
                      <a:rPr lang="en-US" altLang="zh-CN" sz="1600" b="1" i="1" smtClean="0">
                        <a:latin typeface="Cambria Math" panose="02040503050406030204" pitchFamily="18" charset="0"/>
                      </a:rPr>
                      <m:t>𝒎</m:t>
                    </m:r>
                  </m:oMath>
                </a14:m>
                <a:r>
                  <a:rPr lang="zh-CN" altLang="en-US" sz="1600" dirty="0"/>
                  <a:t>即为所求。</a:t>
                </a:r>
                <a:endParaRPr lang="en-US" altLang="zh-CN" sz="1600" dirty="0"/>
              </a:p>
              <a:p>
                <a:r>
                  <a:rPr lang="zh-CN" altLang="en-US" sz="2000" dirty="0"/>
                  <a:t>编程实现</a:t>
                </a:r>
                <a:endParaRPr lang="en-US" altLang="zh-CN" sz="2000"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1">
                <a:blip r:embed="rId2"/>
                <a:stretch>
                  <a:fillRect l="-595" t="-759" b="-2061"/>
                </a:stretch>
              </a:blipFill>
            </p:spPr>
            <p:txBody>
              <a:bodyPr/>
              <a:lstStyle/>
              <a:p>
                <a:r>
                  <a:rPr lang="zh-CN" altLang="en-US">
                    <a:noFill/>
                  </a:rPr>
                  <a:t> </a:t>
                </a:r>
                <a:endParaRPr lang="zh-CN" altLang="en-US">
                  <a:noFill/>
                </a:endParaRPr>
              </a:p>
            </p:txBody>
          </p:sp>
        </mc:Fallback>
      </mc:AlternateContent>
    </p:spTree>
  </p:cSld>
  <p:clrMapOvr>
    <a:masterClrMapping/>
  </p:clrMapOvr>
  <p:transition spd="med">
    <p:random/>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a:t>
            </a:r>
            <a:r>
              <a:rPr lang="zh-CN" altLang="en-US" dirty="0"/>
              <a:t>随机变量数字特征的计算</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dirty="0"/>
                  <a:t>均值的计算</a:t>
                </a:r>
                <a:endParaRPr lang="en-US" altLang="zh-CN" dirty="0"/>
              </a:p>
              <a:p>
                <a:pPr lvl="1"/>
                <a:r>
                  <a:rPr lang="zh-CN" altLang="en-US" dirty="0"/>
                  <a:t>样本为</a:t>
                </a:r>
                <a14:m>
                  <m:oMath xmlns:m="http://schemas.openxmlformats.org/officeDocument/2006/math">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𝒙</m:t>
                        </m:r>
                      </m:e>
                      <m:sub>
                        <m:r>
                          <a:rPr lang="en-US" altLang="zh-CN" i="1">
                            <a:latin typeface="Cambria Math" panose="02040503050406030204" pitchFamily="18" charset="0"/>
                          </a:rPr>
                          <m:t>𝟏</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𝒙</m:t>
                        </m:r>
                      </m:e>
                      <m:sub>
                        <m:r>
                          <a:rPr lang="en-US" altLang="zh-CN" i="1">
                            <a:latin typeface="Cambria Math" panose="02040503050406030204" pitchFamily="18" charset="0"/>
                          </a:rPr>
                          <m:t>𝟐</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𝒙</m:t>
                        </m:r>
                      </m:e>
                      <m:sub>
                        <m:r>
                          <a:rPr lang="en-US" altLang="zh-CN" i="1">
                            <a:latin typeface="Cambria Math" panose="02040503050406030204" pitchFamily="18" charset="0"/>
                          </a:rPr>
                          <m:t>𝑵</m:t>
                        </m:r>
                      </m:sub>
                    </m:sSub>
                    <m:r>
                      <a:rPr lang="en-US" altLang="zh-CN" i="1">
                        <a:latin typeface="Cambria Math" panose="02040503050406030204" pitchFamily="18" charset="0"/>
                      </a:rPr>
                      <m:t>}</m:t>
                    </m:r>
                  </m:oMath>
                </a14:m>
                <a:r>
                  <a:rPr lang="en-US" altLang="zh-CN" dirty="0"/>
                  <a:t>,</a:t>
                </a:r>
              </a:p>
              <a:p>
                <a:pPr lvl="2"/>
                <a:r>
                  <a:rPr lang="zh-CN" altLang="en-US" dirty="0"/>
                  <a:t>直接法：均值</a:t>
                </a:r>
                <a14:m>
                  <m:oMath xmlns:m="http://schemas.openxmlformats.org/officeDocument/2006/math">
                    <m:r>
                      <a:rPr lang="en-US" altLang="zh-CN" b="1" i="1" dirty="0" smtClean="0">
                        <a:latin typeface="Cambria Math" panose="02040503050406030204" pitchFamily="18" charset="0"/>
                      </a:rPr>
                      <m:t>𝒎</m:t>
                    </m:r>
                    <m:r>
                      <a:rPr lang="en-US" altLang="zh-CN" b="1" i="1" dirty="0" smtClean="0">
                        <a:latin typeface="Cambria Math" panose="02040503050406030204" pitchFamily="18" charset="0"/>
                      </a:rPr>
                      <m:t>=</m:t>
                    </m:r>
                    <m:f>
                      <m:fPr>
                        <m:ctrlPr>
                          <a:rPr lang="en-US" altLang="zh-CN" b="1" i="1" dirty="0" smtClean="0">
                            <a:latin typeface="Cambria Math" panose="02040503050406030204" pitchFamily="18" charset="0"/>
                          </a:rPr>
                        </m:ctrlPr>
                      </m:fPr>
                      <m:num>
                        <m:r>
                          <a:rPr lang="en-US" altLang="zh-CN" b="1" i="1" dirty="0" smtClean="0">
                            <a:latin typeface="Cambria Math" panose="02040503050406030204" pitchFamily="18" charset="0"/>
                          </a:rPr>
                          <m:t>𝟏</m:t>
                        </m:r>
                      </m:num>
                      <m:den>
                        <m:r>
                          <a:rPr lang="en-US" altLang="zh-CN" b="1" i="1" dirty="0" smtClean="0">
                            <a:latin typeface="Cambria Math" panose="02040503050406030204" pitchFamily="18" charset="0"/>
                          </a:rPr>
                          <m:t>𝑵</m:t>
                        </m:r>
                      </m:den>
                    </m:f>
                    <m:nary>
                      <m:naryPr>
                        <m:chr m:val="∑"/>
                        <m:ctrlPr>
                          <a:rPr lang="en-US" altLang="zh-CN" b="1" i="1" dirty="0" smtClean="0">
                            <a:latin typeface="Cambria Math" panose="02040503050406030204" pitchFamily="18" charset="0"/>
                          </a:rPr>
                        </m:ctrlPr>
                      </m:naryPr>
                      <m:sub>
                        <m:r>
                          <a:rPr lang="en-US" altLang="zh-CN" b="1" i="1" dirty="0" smtClean="0">
                            <a:latin typeface="Cambria Math" panose="02040503050406030204" pitchFamily="18" charset="0"/>
                          </a:rPr>
                          <m:t>𝒊</m:t>
                        </m:r>
                        <m:r>
                          <a:rPr lang="en-US" altLang="zh-CN" b="1" i="1" dirty="0" smtClean="0">
                            <a:latin typeface="Cambria Math" panose="02040503050406030204" pitchFamily="18" charset="0"/>
                          </a:rPr>
                          <m:t>=</m:t>
                        </m:r>
                        <m:r>
                          <a:rPr lang="en-US" altLang="zh-CN" b="1" i="1" dirty="0" smtClean="0">
                            <a:latin typeface="Cambria Math" panose="02040503050406030204" pitchFamily="18" charset="0"/>
                          </a:rPr>
                          <m:t>𝟏</m:t>
                        </m:r>
                      </m:sub>
                      <m:sup>
                        <m:r>
                          <a:rPr lang="en-US" altLang="zh-CN" b="1" i="1" dirty="0" smtClean="0">
                            <a:latin typeface="Cambria Math" panose="02040503050406030204" pitchFamily="18" charset="0"/>
                          </a:rPr>
                          <m:t>𝑵</m:t>
                        </m:r>
                      </m:sup>
                      <m:e>
                        <m:sSub>
                          <m:sSubPr>
                            <m:ctrlPr>
                              <a:rPr lang="en-US" altLang="zh-CN" b="1" i="1" dirty="0" smtClean="0">
                                <a:latin typeface="Cambria Math" panose="02040503050406030204" pitchFamily="18" charset="0"/>
                              </a:rPr>
                            </m:ctrlPr>
                          </m:sSubPr>
                          <m:e>
                            <m:r>
                              <a:rPr lang="en-US" altLang="zh-CN" b="1" i="1" dirty="0" smtClean="0">
                                <a:latin typeface="Cambria Math" panose="02040503050406030204" pitchFamily="18" charset="0"/>
                              </a:rPr>
                              <m:t>𝒙</m:t>
                            </m:r>
                          </m:e>
                          <m:sub>
                            <m:r>
                              <a:rPr lang="en-US" altLang="zh-CN" b="1" i="1" dirty="0" smtClean="0">
                                <a:latin typeface="Cambria Math" panose="02040503050406030204" pitchFamily="18" charset="0"/>
                              </a:rPr>
                              <m:t>𝒊</m:t>
                            </m:r>
                          </m:sub>
                        </m:sSub>
                      </m:e>
                    </m:nary>
                  </m:oMath>
                </a14:m>
                <a:endParaRPr lang="en-US" altLang="zh-CN" dirty="0"/>
              </a:p>
              <a:p>
                <a:pPr lvl="2"/>
                <a:r>
                  <a:rPr lang="zh-CN" altLang="en-US" dirty="0"/>
                  <a:t>递推法：</a:t>
                </a:r>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𝒎</m:t>
                        </m:r>
                      </m:e>
                      <m:sub>
                        <m:r>
                          <a:rPr lang="en-US" altLang="zh-CN" b="1" i="1" smtClean="0">
                            <a:latin typeface="Cambria Math" panose="02040503050406030204" pitchFamily="18" charset="0"/>
                          </a:rPr>
                          <m:t>𝒏</m:t>
                        </m:r>
                      </m:sub>
                    </m:sSub>
                    <m:r>
                      <a:rPr lang="en-US" altLang="zh-CN" b="1" i="1" smtClean="0">
                        <a:latin typeface="Cambria Math" panose="02040503050406030204" pitchFamily="18" charset="0"/>
                      </a:rPr>
                      <m:t>=</m:t>
                    </m:r>
                    <m:f>
                      <m:fPr>
                        <m:ctrlPr>
                          <a:rPr lang="en-US" altLang="zh-CN" b="1" i="1" smtClean="0">
                            <a:latin typeface="Cambria Math" panose="02040503050406030204" pitchFamily="18" charset="0"/>
                          </a:rPr>
                        </m:ctrlPr>
                      </m:fPr>
                      <m:num>
                        <m:r>
                          <a:rPr lang="en-US" altLang="zh-CN" b="1" i="1" smtClean="0">
                            <a:latin typeface="Cambria Math" panose="02040503050406030204" pitchFamily="18" charset="0"/>
                          </a:rPr>
                          <m:t>𝒏</m:t>
                        </m:r>
                        <m:r>
                          <a:rPr lang="en-US" altLang="zh-CN" b="1" i="1" smtClean="0">
                            <a:latin typeface="Cambria Math" panose="02040503050406030204" pitchFamily="18" charset="0"/>
                          </a:rPr>
                          <m:t>−</m:t>
                        </m:r>
                        <m:r>
                          <a:rPr lang="en-US" altLang="zh-CN" b="1" i="1" smtClean="0">
                            <a:latin typeface="Cambria Math" panose="02040503050406030204" pitchFamily="18" charset="0"/>
                          </a:rPr>
                          <m:t>𝟏</m:t>
                        </m:r>
                      </m:num>
                      <m:den>
                        <m:r>
                          <a:rPr lang="en-US" altLang="zh-CN" b="1" i="1" smtClean="0">
                            <a:latin typeface="Cambria Math" panose="02040503050406030204" pitchFamily="18" charset="0"/>
                          </a:rPr>
                          <m:t>𝒏</m:t>
                        </m:r>
                      </m:den>
                    </m:f>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𝒎</m:t>
                        </m:r>
                      </m:e>
                      <m:sub>
                        <m:r>
                          <a:rPr lang="en-US" altLang="zh-CN" b="1" i="1" smtClean="0">
                            <a:latin typeface="Cambria Math" panose="02040503050406030204" pitchFamily="18" charset="0"/>
                          </a:rPr>
                          <m:t>𝒏</m:t>
                        </m:r>
                        <m:r>
                          <a:rPr lang="en-US" altLang="zh-CN" b="1" i="1" smtClean="0">
                            <a:latin typeface="Cambria Math" panose="02040503050406030204" pitchFamily="18" charset="0"/>
                          </a:rPr>
                          <m:t>−</m:t>
                        </m:r>
                        <m:r>
                          <a:rPr lang="en-US" altLang="zh-CN" b="1" i="1" smtClean="0">
                            <a:latin typeface="Cambria Math" panose="02040503050406030204" pitchFamily="18" charset="0"/>
                          </a:rPr>
                          <m:t>𝟏</m:t>
                        </m:r>
                      </m:sub>
                    </m:sSub>
                    <m:r>
                      <a:rPr lang="en-US" altLang="zh-CN" b="1" i="1" smtClean="0">
                        <a:latin typeface="Cambria Math" panose="02040503050406030204" pitchFamily="18" charset="0"/>
                      </a:rPr>
                      <m:t>+</m:t>
                    </m:r>
                    <m:f>
                      <m:fPr>
                        <m:ctrlPr>
                          <a:rPr lang="en-US" altLang="zh-CN" b="1" i="1" smtClean="0">
                            <a:latin typeface="Cambria Math" panose="02040503050406030204" pitchFamily="18" charset="0"/>
                          </a:rPr>
                        </m:ctrlPr>
                      </m:fPr>
                      <m:num>
                        <m:r>
                          <a:rPr lang="en-US" altLang="zh-CN" b="1" i="1" smtClean="0">
                            <a:latin typeface="Cambria Math" panose="02040503050406030204" pitchFamily="18" charset="0"/>
                          </a:rPr>
                          <m:t>𝟏</m:t>
                        </m:r>
                      </m:num>
                      <m:den>
                        <m:r>
                          <a:rPr lang="en-US" altLang="zh-CN" b="1" i="1" smtClean="0">
                            <a:latin typeface="Cambria Math" panose="02040503050406030204" pitchFamily="18" charset="0"/>
                          </a:rPr>
                          <m:t>𝒏</m:t>
                        </m:r>
                      </m:den>
                    </m:f>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1" i="1" smtClean="0">
                            <a:latin typeface="Cambria Math" panose="02040503050406030204" pitchFamily="18" charset="0"/>
                          </a:rPr>
                          <m:t>𝒏</m:t>
                        </m:r>
                      </m:sub>
                    </m:sSub>
                    <m:r>
                      <a:rPr lang="en-US" altLang="zh-CN" b="1" i="1" smtClean="0">
                        <a:latin typeface="Cambria Math" panose="02040503050406030204" pitchFamily="18" charset="0"/>
                      </a:rPr>
                      <m:t>=</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𝒎</m:t>
                        </m:r>
                      </m:e>
                      <m:sub>
                        <m:r>
                          <a:rPr lang="en-US" altLang="zh-CN" b="1" i="1" smtClean="0">
                            <a:latin typeface="Cambria Math" panose="02040503050406030204" pitchFamily="18" charset="0"/>
                          </a:rPr>
                          <m:t>𝒏</m:t>
                        </m:r>
                        <m:r>
                          <a:rPr lang="en-US" altLang="zh-CN" b="1" i="1" smtClean="0">
                            <a:latin typeface="Cambria Math" panose="02040503050406030204" pitchFamily="18" charset="0"/>
                          </a:rPr>
                          <m:t>−</m:t>
                        </m:r>
                        <m:r>
                          <a:rPr lang="en-US" altLang="zh-CN" b="1" i="1" smtClean="0">
                            <a:latin typeface="Cambria Math" panose="02040503050406030204" pitchFamily="18" charset="0"/>
                          </a:rPr>
                          <m:t>𝟏</m:t>
                        </m:r>
                      </m:sub>
                    </m:sSub>
                    <m:r>
                      <a:rPr lang="en-US" altLang="zh-CN" b="1" i="1" smtClean="0">
                        <a:latin typeface="Cambria Math" panose="02040503050406030204" pitchFamily="18" charset="0"/>
                      </a:rPr>
                      <m:t>+</m:t>
                    </m:r>
                    <m:f>
                      <m:fPr>
                        <m:ctrlPr>
                          <a:rPr lang="en-US" altLang="zh-CN" b="1" i="1" smtClean="0">
                            <a:latin typeface="Cambria Math" panose="02040503050406030204" pitchFamily="18" charset="0"/>
                          </a:rPr>
                        </m:ctrlPr>
                      </m:fPr>
                      <m:num>
                        <m:r>
                          <a:rPr lang="en-US" altLang="zh-CN" b="1" i="1" smtClean="0">
                            <a:latin typeface="Cambria Math" panose="02040503050406030204" pitchFamily="18" charset="0"/>
                          </a:rPr>
                          <m:t>𝟏</m:t>
                        </m:r>
                      </m:num>
                      <m:den>
                        <m:r>
                          <a:rPr lang="en-US" altLang="zh-CN" b="1" i="1" smtClean="0">
                            <a:latin typeface="Cambria Math" panose="02040503050406030204" pitchFamily="18" charset="0"/>
                          </a:rPr>
                          <m:t>𝒏</m:t>
                        </m:r>
                      </m:den>
                    </m:f>
                    <m:r>
                      <a:rPr lang="en-US" altLang="zh-CN" b="1" i="1" smtClean="0">
                        <a:latin typeface="Cambria Math" panose="02040503050406030204" pitchFamily="18" charset="0"/>
                      </a:rPr>
                      <m:t>(</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1" i="1" smtClean="0">
                            <a:latin typeface="Cambria Math" panose="02040503050406030204" pitchFamily="18" charset="0"/>
                          </a:rPr>
                          <m:t>𝒏</m:t>
                        </m:r>
                      </m:sub>
                    </m:sSub>
                    <m:r>
                      <a:rPr lang="en-US" altLang="zh-CN" b="1" i="1" smtClean="0">
                        <a:latin typeface="Cambria Math" panose="02040503050406030204" pitchFamily="18" charset="0"/>
                      </a:rPr>
                      <m:t>−</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𝒎</m:t>
                        </m:r>
                      </m:e>
                      <m:sub>
                        <m:r>
                          <a:rPr lang="en-US" altLang="zh-CN" b="1" i="1" smtClean="0">
                            <a:latin typeface="Cambria Math" panose="02040503050406030204" pitchFamily="18" charset="0"/>
                          </a:rPr>
                          <m:t>𝒏</m:t>
                        </m:r>
                        <m:r>
                          <a:rPr lang="en-US" altLang="zh-CN" b="1" i="1" smtClean="0">
                            <a:latin typeface="Cambria Math" panose="02040503050406030204" pitchFamily="18" charset="0"/>
                          </a:rPr>
                          <m:t>−</m:t>
                        </m:r>
                        <m:r>
                          <a:rPr lang="en-US" altLang="zh-CN" b="1" i="1" smtClean="0">
                            <a:latin typeface="Cambria Math" panose="02040503050406030204" pitchFamily="18" charset="0"/>
                          </a:rPr>
                          <m:t>𝟏</m:t>
                        </m:r>
                      </m:sub>
                    </m:sSub>
                    <m:r>
                      <a:rPr lang="en-US" altLang="zh-CN" b="1" i="1" smtClean="0">
                        <a:latin typeface="Cambria Math" panose="02040503050406030204" pitchFamily="18" charset="0"/>
                      </a:rPr>
                      <m:t>)</m:t>
                    </m:r>
                  </m:oMath>
                </a14:m>
                <a:r>
                  <a:rPr lang="en-US" altLang="zh-CN" dirty="0"/>
                  <a:t>,</a:t>
                </a:r>
                <a:r>
                  <a:rPr lang="zh-CN" altLang="en-US" dirty="0"/>
                  <a:t>迭代结束后得到</a:t>
                </a:r>
                <a14:m>
                  <m:oMath xmlns:m="http://schemas.openxmlformats.org/officeDocument/2006/math">
                    <m:r>
                      <a:rPr lang="en-US" altLang="zh-CN" b="1" i="1" smtClean="0">
                        <a:latin typeface="Cambria Math" panose="02040503050406030204" pitchFamily="18" charset="0"/>
                      </a:rPr>
                      <m:t>𝒎</m:t>
                    </m:r>
                    <m:r>
                      <a:rPr lang="en-US" altLang="zh-CN" b="1" i="1" smtClean="0">
                        <a:latin typeface="Cambria Math" panose="02040503050406030204" pitchFamily="18" charset="0"/>
                      </a:rPr>
                      <m:t>=</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𝒎</m:t>
                        </m:r>
                      </m:e>
                      <m:sub>
                        <m:r>
                          <a:rPr lang="en-US" altLang="zh-CN" b="1" i="1" smtClean="0">
                            <a:latin typeface="Cambria Math" panose="02040503050406030204" pitchFamily="18" charset="0"/>
                          </a:rPr>
                          <m:t>𝑵</m:t>
                        </m:r>
                      </m:sub>
                    </m:sSub>
                  </m:oMath>
                </a14:m>
                <a:endParaRPr lang="en-US" altLang="zh-CN" dirty="0"/>
              </a:p>
              <a:p>
                <a:pPr lvl="3"/>
                <a:r>
                  <a:rPr lang="zh-CN" altLang="en-US" dirty="0"/>
                  <a:t>递推法的优点就是可以实时计算均值，在实际场合应用比较多</a:t>
                </a:r>
                <a:endParaRPr lang="en-US" altLang="zh-CN" dirty="0"/>
              </a:p>
              <a:p>
                <a:pPr lvl="3"/>
                <a:r>
                  <a:rPr lang="zh-CN" altLang="en-US" dirty="0"/>
                  <a:t>当数据量较大时，为防止误差的积累，也可采用</a:t>
                </a:r>
                <a:endParaRPr lang="en-US" altLang="zh-CN" dirty="0"/>
              </a:p>
              <a:p>
                <a:pPr lvl="3"/>
                <a14:m>
                  <m:oMath xmlns:m="http://schemas.openxmlformats.org/officeDocument/2006/math">
                    <m:r>
                      <a:rPr lang="en-US" altLang="zh-CN" b="1" i="1" smtClean="0">
                        <a:latin typeface="Cambria Math" panose="02040503050406030204" pitchFamily="18" charset="0"/>
                      </a:rPr>
                      <m:t>𝒎</m:t>
                    </m:r>
                    <m:r>
                      <a:rPr lang="en-US" altLang="zh-CN" b="1" i="1" smtClean="0">
                        <a:latin typeface="Cambria Math" panose="02040503050406030204" pitchFamily="18" charset="0"/>
                      </a:rPr>
                      <m:t>=</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𝒎</m:t>
                        </m:r>
                      </m:e>
                      <m:sub>
                        <m:r>
                          <a:rPr lang="en-US" altLang="zh-CN" b="1" i="1" smtClean="0">
                            <a:latin typeface="Cambria Math" panose="02040503050406030204" pitchFamily="18" charset="0"/>
                          </a:rPr>
                          <m:t>𝟏</m:t>
                        </m:r>
                      </m:sub>
                    </m:sSub>
                    <m:r>
                      <a:rPr lang="en-US" altLang="zh-CN" b="1" i="1" smtClean="0">
                        <a:latin typeface="Cambria Math" panose="02040503050406030204" pitchFamily="18" charset="0"/>
                      </a:rPr>
                      <m:t>+</m:t>
                    </m:r>
                    <m:f>
                      <m:fPr>
                        <m:ctrlPr>
                          <a:rPr lang="en-US" altLang="zh-CN" b="1" i="1" smtClean="0">
                            <a:latin typeface="Cambria Math" panose="02040503050406030204" pitchFamily="18" charset="0"/>
                          </a:rPr>
                        </m:ctrlPr>
                      </m:fPr>
                      <m:num>
                        <m:r>
                          <a:rPr lang="en-US" altLang="zh-CN" b="1" i="1" smtClean="0">
                            <a:latin typeface="Cambria Math" panose="02040503050406030204" pitchFamily="18" charset="0"/>
                          </a:rPr>
                          <m:t>𝟏</m:t>
                        </m:r>
                      </m:num>
                      <m:den>
                        <m:r>
                          <a:rPr lang="en-US" altLang="zh-CN" b="1" i="1" smtClean="0">
                            <a:latin typeface="Cambria Math" panose="02040503050406030204" pitchFamily="18" charset="0"/>
                          </a:rPr>
                          <m:t>𝑵</m:t>
                        </m:r>
                      </m:den>
                    </m:f>
                    <m:nary>
                      <m:naryPr>
                        <m:chr m:val="∑"/>
                        <m:ctrlPr>
                          <a:rPr lang="en-US" altLang="zh-CN" b="1" i="1" smtClean="0">
                            <a:latin typeface="Cambria Math" panose="02040503050406030204" pitchFamily="18" charset="0"/>
                          </a:rPr>
                        </m:ctrlPr>
                      </m:naryPr>
                      <m:sub>
                        <m:r>
                          <a:rPr lang="en-US" altLang="zh-CN" b="1" i="1" smtClean="0">
                            <a:latin typeface="Cambria Math" panose="02040503050406030204" pitchFamily="18" charset="0"/>
                          </a:rPr>
                          <m:t>𝒏</m:t>
                        </m:r>
                        <m:r>
                          <a:rPr lang="en-US" altLang="zh-CN" b="1" i="1" smtClean="0">
                            <a:latin typeface="Cambria Math" panose="02040503050406030204" pitchFamily="18" charset="0"/>
                          </a:rPr>
                          <m:t>=</m:t>
                        </m:r>
                        <m:r>
                          <a:rPr lang="en-US" altLang="zh-CN" b="1" i="1" smtClean="0">
                            <a:latin typeface="Cambria Math" panose="02040503050406030204" pitchFamily="18" charset="0"/>
                          </a:rPr>
                          <m:t>𝟏</m:t>
                        </m:r>
                      </m:sub>
                      <m:sup>
                        <m:r>
                          <a:rPr lang="en-US" altLang="zh-CN" b="1" i="1" smtClean="0">
                            <a:latin typeface="Cambria Math" panose="02040503050406030204" pitchFamily="18" charset="0"/>
                          </a:rPr>
                          <m:t>𝑵</m:t>
                        </m:r>
                      </m:sup>
                      <m:e>
                        <m:r>
                          <a:rPr lang="en-US" altLang="zh-CN" b="1" i="1" smtClean="0">
                            <a:latin typeface="Cambria Math" panose="02040503050406030204" pitchFamily="18" charset="0"/>
                          </a:rPr>
                          <m:t>(</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1" i="1" smtClean="0">
                                <a:latin typeface="Cambria Math" panose="02040503050406030204" pitchFamily="18" charset="0"/>
                              </a:rPr>
                              <m:t>𝒏</m:t>
                            </m:r>
                          </m:sub>
                        </m:sSub>
                        <m:r>
                          <a:rPr lang="en-US" altLang="zh-CN" b="1" i="1" smtClean="0">
                            <a:latin typeface="Cambria Math" panose="02040503050406030204" pitchFamily="18" charset="0"/>
                          </a:rPr>
                          <m:t>−</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𝒎</m:t>
                            </m:r>
                          </m:e>
                          <m:sub>
                            <m:r>
                              <a:rPr lang="en-US" altLang="zh-CN" b="1" i="1" smtClean="0">
                                <a:latin typeface="Cambria Math" panose="02040503050406030204" pitchFamily="18" charset="0"/>
                              </a:rPr>
                              <m:t>𝟏</m:t>
                            </m:r>
                          </m:sub>
                        </m:sSub>
                        <m:r>
                          <a:rPr lang="en-US" altLang="zh-CN" b="1" i="1" smtClean="0">
                            <a:latin typeface="Cambria Math" panose="02040503050406030204" pitchFamily="18" charset="0"/>
                          </a:rPr>
                          <m:t>)</m:t>
                        </m:r>
                      </m:e>
                    </m:nary>
                  </m:oMath>
                </a14:m>
                <a:r>
                  <a:rPr lang="en-US" altLang="zh-CN" dirty="0"/>
                  <a:t>,</a:t>
                </a:r>
                <a:r>
                  <a:rPr lang="zh-CN" altLang="en-US" dirty="0"/>
                  <a:t>其中</a:t>
                </a:r>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𝒎</m:t>
                        </m:r>
                      </m:e>
                      <m:sub>
                        <m:r>
                          <a:rPr lang="en-US" altLang="zh-CN" b="1" i="1" smtClean="0">
                            <a:latin typeface="Cambria Math" panose="02040503050406030204" pitchFamily="18" charset="0"/>
                          </a:rPr>
                          <m:t>𝟏</m:t>
                        </m:r>
                      </m:sub>
                    </m:sSub>
                  </m:oMath>
                </a14:m>
                <a:r>
                  <a:rPr lang="zh-CN" altLang="en-US" dirty="0"/>
                  <a:t>是取一小部分随机数计算的均值</a:t>
                </a:r>
                <a:endParaRPr lang="en-US" altLang="zh-CN" dirty="0"/>
              </a:p>
              <a:p>
                <a:r>
                  <a:rPr lang="zh-CN" altLang="en-US" dirty="0"/>
                  <a:t>方差的计算</a:t>
                </a:r>
                <a:endParaRPr lang="en-US" altLang="zh-CN" dirty="0"/>
              </a:p>
              <a:p>
                <a:pPr lvl="1"/>
                <a:r>
                  <a:rPr lang="zh-CN" altLang="en-US" dirty="0"/>
                  <a:t>直接法</a:t>
                </a:r>
                <a:endParaRPr lang="en-US" altLang="zh-CN" dirty="0"/>
              </a:p>
              <a:p>
                <a:pPr lvl="1"/>
                <a:r>
                  <a:rPr lang="zh-CN" altLang="en-US" dirty="0"/>
                  <a:t>递推法</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1">
                <a:blip r:embed="rId2"/>
                <a:stretch>
                  <a:fillRect l="-1389" t="-1735" b="-1952"/>
                </a:stretch>
              </a:blipFill>
            </p:spPr>
            <p:txBody>
              <a:bodyPr/>
              <a:lstStyle/>
              <a:p>
                <a:r>
                  <a:rPr lang="zh-CN" altLang="en-US">
                    <a:noFill/>
                  </a:rPr>
                  <a:t> </a:t>
                </a:r>
                <a:endParaRPr lang="zh-CN" altLang="en-US">
                  <a:noFill/>
                </a:endParaRPr>
              </a:p>
            </p:txBody>
          </p:sp>
        </mc:Fallback>
      </mc:AlternateContent>
    </p:spTree>
  </p:cSld>
  <p:clrMapOvr>
    <a:masterClrMapping/>
  </p:clrMapOvr>
  <p:transition spd="med">
    <p:random/>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a:t>
            </a:r>
            <a:r>
              <a:rPr lang="zh-CN" altLang="en-US" dirty="0"/>
              <a:t>随机变量数字特征的计算</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sz="2800" dirty="0"/>
                  <a:t>方差的计算</a:t>
                </a:r>
                <a:endParaRPr lang="en-US" altLang="zh-CN" sz="2800" dirty="0"/>
              </a:p>
              <a:p>
                <a:pPr lvl="1"/>
                <a:r>
                  <a:rPr lang="zh-CN" altLang="en-US" sz="2400" dirty="0"/>
                  <a:t>直接法</a:t>
                </a:r>
                <a:endParaRPr lang="en-US" altLang="zh-CN" sz="2400" dirty="0"/>
              </a:p>
              <a:p>
                <a:pPr lvl="2"/>
                <a14:m>
                  <m:oMath xmlns:m="http://schemas.openxmlformats.org/officeDocument/2006/math">
                    <m:sSup>
                      <m:sSupPr>
                        <m:ctrlPr>
                          <a:rPr lang="en-US" altLang="zh-CN" sz="2000" b="1" i="1" smtClean="0">
                            <a:latin typeface="Cambria Math" panose="02040503050406030204" pitchFamily="18" charset="0"/>
                          </a:rPr>
                        </m:ctrlPr>
                      </m:sSupPr>
                      <m:e>
                        <m:r>
                          <a:rPr lang="en-US" altLang="zh-CN" sz="2000" b="1" i="1" smtClean="0">
                            <a:latin typeface="Cambria Math" panose="02040503050406030204" pitchFamily="18" charset="0"/>
                          </a:rPr>
                          <m:t>𝝈</m:t>
                        </m:r>
                      </m:e>
                      <m:sup>
                        <m:r>
                          <a:rPr lang="en-US" altLang="zh-CN" sz="2000" b="1" i="1" smtClean="0">
                            <a:latin typeface="Cambria Math" panose="02040503050406030204" pitchFamily="18" charset="0"/>
                          </a:rPr>
                          <m:t>𝟐</m:t>
                        </m:r>
                      </m:sup>
                    </m:sSup>
                    <m:r>
                      <a:rPr lang="en-US" altLang="zh-CN" sz="2000" b="1" i="1" smtClean="0">
                        <a:latin typeface="Cambria Math" panose="02040503050406030204" pitchFamily="18" charset="0"/>
                      </a:rPr>
                      <m:t>=</m:t>
                    </m:r>
                    <m:f>
                      <m:fPr>
                        <m:ctrlPr>
                          <a:rPr lang="en-US" altLang="zh-CN" sz="2000" b="1" i="1" smtClean="0">
                            <a:latin typeface="Cambria Math" panose="02040503050406030204" pitchFamily="18" charset="0"/>
                          </a:rPr>
                        </m:ctrlPr>
                      </m:fPr>
                      <m:num>
                        <m:r>
                          <a:rPr lang="en-US" altLang="zh-CN" sz="2000" b="1" i="1" smtClean="0">
                            <a:latin typeface="Cambria Math" panose="02040503050406030204" pitchFamily="18" charset="0"/>
                          </a:rPr>
                          <m:t>𝟏</m:t>
                        </m:r>
                      </m:num>
                      <m:den>
                        <m:r>
                          <a:rPr lang="en-US" altLang="zh-CN" sz="2000" b="1" i="1" smtClean="0">
                            <a:latin typeface="Cambria Math" panose="02040503050406030204" pitchFamily="18" charset="0"/>
                          </a:rPr>
                          <m:t>𝑵</m:t>
                        </m:r>
                      </m:den>
                    </m:f>
                    <m:nary>
                      <m:naryPr>
                        <m:chr m:val="∑"/>
                        <m:ctrlPr>
                          <a:rPr lang="en-US" altLang="zh-CN" sz="2000" b="1" i="1" smtClean="0">
                            <a:latin typeface="Cambria Math" panose="02040503050406030204" pitchFamily="18" charset="0"/>
                          </a:rPr>
                        </m:ctrlPr>
                      </m:naryPr>
                      <m:sub>
                        <m:r>
                          <a:rPr lang="en-US" altLang="zh-CN" sz="2000" b="1" i="1" smtClean="0">
                            <a:latin typeface="Cambria Math" panose="02040503050406030204" pitchFamily="18" charset="0"/>
                          </a:rPr>
                          <m:t>𝒏</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𝟏</m:t>
                        </m:r>
                      </m:sub>
                      <m:sup>
                        <m:r>
                          <a:rPr lang="en-US" altLang="zh-CN" sz="2000" b="1" i="1" smtClean="0">
                            <a:latin typeface="Cambria Math" panose="02040503050406030204" pitchFamily="18" charset="0"/>
                          </a:rPr>
                          <m:t>𝑵</m:t>
                        </m:r>
                      </m:sup>
                      <m:e>
                        <m:sSup>
                          <m:sSupPr>
                            <m:ctrlPr>
                              <a:rPr lang="en-US" altLang="zh-CN" sz="2000" b="1" i="1" smtClean="0">
                                <a:latin typeface="Cambria Math" panose="02040503050406030204" pitchFamily="18" charset="0"/>
                              </a:rPr>
                            </m:ctrlPr>
                          </m:sSupPr>
                          <m:e>
                            <m:d>
                              <m:dPr>
                                <m:ctrlPr>
                                  <a:rPr lang="en-US" altLang="zh-CN" sz="2000" b="1" i="1" smtClean="0">
                                    <a:latin typeface="Cambria Math" panose="02040503050406030204" pitchFamily="18" charset="0"/>
                                  </a:rPr>
                                </m:ctrlPr>
                              </m:dPr>
                              <m:e>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𝒙</m:t>
                                    </m:r>
                                  </m:e>
                                  <m:sub>
                                    <m:r>
                                      <a:rPr lang="en-US" altLang="zh-CN" sz="2000" b="1" i="1" smtClean="0">
                                        <a:latin typeface="Cambria Math" panose="02040503050406030204" pitchFamily="18" charset="0"/>
                                      </a:rPr>
                                      <m:t>𝒏</m:t>
                                    </m:r>
                                  </m:sub>
                                </m:sSub>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𝒎</m:t>
                                </m:r>
                              </m:e>
                            </m:d>
                          </m:e>
                          <m:sup>
                            <m:r>
                              <a:rPr lang="en-US" altLang="zh-CN" sz="2000" b="1" i="1" smtClean="0">
                                <a:latin typeface="Cambria Math" panose="02040503050406030204" pitchFamily="18" charset="0"/>
                              </a:rPr>
                              <m:t>𝟐</m:t>
                            </m:r>
                          </m:sup>
                        </m:sSup>
                      </m:e>
                    </m:nary>
                    <m:r>
                      <a:rPr lang="en-US" altLang="zh-CN" sz="2000" b="1" i="1" smtClean="0">
                        <a:latin typeface="Cambria Math" panose="02040503050406030204" pitchFamily="18" charset="0"/>
                      </a:rPr>
                      <m:t>⇒</m:t>
                    </m:r>
                    <m:sSup>
                      <m:sSupPr>
                        <m:ctrlPr>
                          <a:rPr lang="en-US" altLang="zh-CN" sz="2000" b="1" i="1" smtClean="0">
                            <a:latin typeface="Cambria Math" panose="02040503050406030204" pitchFamily="18" charset="0"/>
                          </a:rPr>
                        </m:ctrlPr>
                      </m:sSupPr>
                      <m:e>
                        <m:r>
                          <a:rPr lang="en-US" altLang="zh-CN" sz="2000" b="1" i="1" smtClean="0">
                            <a:latin typeface="Cambria Math" panose="02040503050406030204" pitchFamily="18" charset="0"/>
                          </a:rPr>
                          <m:t>𝝈</m:t>
                        </m:r>
                      </m:e>
                      <m:sup>
                        <m:r>
                          <a:rPr lang="en-US" altLang="zh-CN" sz="2000" b="1" i="1" smtClean="0">
                            <a:latin typeface="Cambria Math" panose="02040503050406030204" pitchFamily="18" charset="0"/>
                          </a:rPr>
                          <m:t>𝟐</m:t>
                        </m:r>
                      </m:sup>
                    </m:sSup>
                    <m:r>
                      <a:rPr lang="en-US" altLang="zh-CN" sz="2000" b="1" i="1" smtClean="0">
                        <a:latin typeface="Cambria Math" panose="02040503050406030204" pitchFamily="18" charset="0"/>
                      </a:rPr>
                      <m:t>=</m:t>
                    </m:r>
                    <m:f>
                      <m:fPr>
                        <m:ctrlPr>
                          <a:rPr lang="en-US" altLang="zh-CN" sz="2000" b="1" i="1" smtClean="0">
                            <a:latin typeface="Cambria Math" panose="02040503050406030204" pitchFamily="18" charset="0"/>
                          </a:rPr>
                        </m:ctrlPr>
                      </m:fPr>
                      <m:num>
                        <m:r>
                          <a:rPr lang="en-US" altLang="zh-CN" sz="2000" b="1" i="1" smtClean="0">
                            <a:latin typeface="Cambria Math" panose="02040503050406030204" pitchFamily="18" charset="0"/>
                          </a:rPr>
                          <m:t>𝟏</m:t>
                        </m:r>
                      </m:num>
                      <m:den>
                        <m:r>
                          <a:rPr lang="en-US" altLang="zh-CN" sz="2000" b="1" i="1" smtClean="0">
                            <a:latin typeface="Cambria Math" panose="02040503050406030204" pitchFamily="18" charset="0"/>
                          </a:rPr>
                          <m:t>𝑵</m:t>
                        </m:r>
                      </m:den>
                    </m:f>
                    <m:nary>
                      <m:naryPr>
                        <m:chr m:val="∑"/>
                        <m:ctrlPr>
                          <a:rPr lang="en-US" altLang="zh-CN" sz="2000" b="1" i="1" smtClean="0">
                            <a:latin typeface="Cambria Math" panose="02040503050406030204" pitchFamily="18" charset="0"/>
                          </a:rPr>
                        </m:ctrlPr>
                      </m:naryPr>
                      <m:sub>
                        <m:r>
                          <a:rPr lang="en-US" altLang="zh-CN" sz="2000" b="1" i="1" smtClean="0">
                            <a:latin typeface="Cambria Math" panose="02040503050406030204" pitchFamily="18" charset="0"/>
                          </a:rPr>
                          <m:t>𝒏</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𝟏</m:t>
                        </m:r>
                      </m:sub>
                      <m:sup>
                        <m:r>
                          <a:rPr lang="en-US" altLang="zh-CN" sz="2000" b="1" i="1" smtClean="0">
                            <a:latin typeface="Cambria Math" panose="02040503050406030204" pitchFamily="18" charset="0"/>
                          </a:rPr>
                          <m:t>𝑵</m:t>
                        </m:r>
                      </m:sup>
                      <m:e>
                        <m:sSubSup>
                          <m:sSubSupPr>
                            <m:ctrlPr>
                              <a:rPr lang="en-US" altLang="zh-CN" sz="2000" b="1" i="1" smtClean="0">
                                <a:latin typeface="Cambria Math" panose="02040503050406030204" pitchFamily="18" charset="0"/>
                              </a:rPr>
                            </m:ctrlPr>
                          </m:sSubSupPr>
                          <m:e>
                            <m:r>
                              <a:rPr lang="en-US" altLang="zh-CN" sz="2000" b="1" i="1" smtClean="0">
                                <a:latin typeface="Cambria Math" panose="02040503050406030204" pitchFamily="18" charset="0"/>
                              </a:rPr>
                              <m:t>𝒙</m:t>
                            </m:r>
                          </m:e>
                          <m:sub>
                            <m:r>
                              <a:rPr lang="en-US" altLang="zh-CN" sz="2000" b="1" i="1" smtClean="0">
                                <a:latin typeface="Cambria Math" panose="02040503050406030204" pitchFamily="18" charset="0"/>
                              </a:rPr>
                              <m:t>𝒏</m:t>
                            </m:r>
                          </m:sub>
                          <m:sup>
                            <m:r>
                              <a:rPr lang="en-US" altLang="zh-CN" sz="2000" b="1" i="1" smtClean="0">
                                <a:latin typeface="Cambria Math" panose="02040503050406030204" pitchFamily="18" charset="0"/>
                              </a:rPr>
                              <m:t>𝟐</m:t>
                            </m:r>
                          </m:sup>
                        </m:sSubSup>
                        <m:r>
                          <a:rPr lang="en-US" altLang="zh-CN" sz="2000" b="1" i="1" smtClean="0">
                            <a:latin typeface="Cambria Math" panose="02040503050406030204" pitchFamily="18" charset="0"/>
                          </a:rPr>
                          <m:t>−</m:t>
                        </m:r>
                        <m:sSup>
                          <m:sSupPr>
                            <m:ctrlPr>
                              <a:rPr lang="en-US" altLang="zh-CN" sz="2000" b="1" i="1" smtClean="0">
                                <a:latin typeface="Cambria Math" panose="02040503050406030204" pitchFamily="18" charset="0"/>
                              </a:rPr>
                            </m:ctrlPr>
                          </m:sSupPr>
                          <m:e>
                            <m:r>
                              <a:rPr lang="en-US" altLang="zh-CN" sz="2000" b="1" i="1" smtClean="0">
                                <a:latin typeface="Cambria Math" panose="02040503050406030204" pitchFamily="18" charset="0"/>
                              </a:rPr>
                              <m:t>𝒎</m:t>
                            </m:r>
                          </m:e>
                          <m:sup>
                            <m:r>
                              <a:rPr lang="en-US" altLang="zh-CN" sz="2000" b="1" i="1" smtClean="0">
                                <a:latin typeface="Cambria Math" panose="02040503050406030204" pitchFamily="18" charset="0"/>
                              </a:rPr>
                              <m:t>𝟐</m:t>
                            </m:r>
                          </m:sup>
                        </m:sSup>
                      </m:e>
                    </m:nary>
                  </m:oMath>
                </a14:m>
                <a:endParaRPr lang="en-US" altLang="zh-CN" sz="2000" dirty="0"/>
              </a:p>
              <a:p>
                <a:pPr lvl="2"/>
                <a:r>
                  <a:rPr lang="zh-CN" altLang="en-US" sz="2000" dirty="0"/>
                  <a:t>上式左边运算误差小，右边可节省运算次数</a:t>
                </a:r>
                <a:endParaRPr lang="en-US" altLang="zh-CN" sz="2000" dirty="0"/>
              </a:p>
              <a:p>
                <a:pPr lvl="1"/>
                <a:r>
                  <a:rPr lang="zh-CN" altLang="en-US" sz="2400" dirty="0"/>
                  <a:t>递推法：需要同时递推均值和方差</a:t>
                </a:r>
                <a:endParaRPr lang="en-US" altLang="zh-CN" sz="2400" dirty="0"/>
              </a:p>
              <a:p>
                <a:pPr lvl="2"/>
                <a14:m>
                  <m:oMath xmlns:m="http://schemas.openxmlformats.org/officeDocument/2006/math">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𝒎</m:t>
                        </m:r>
                      </m:e>
                      <m:sub>
                        <m:r>
                          <a:rPr lang="en-US" altLang="zh-CN" sz="2000" b="1" i="1" smtClean="0">
                            <a:latin typeface="Cambria Math" panose="02040503050406030204" pitchFamily="18" charset="0"/>
                          </a:rPr>
                          <m:t>𝒏</m:t>
                        </m:r>
                      </m:sub>
                    </m:sSub>
                    <m:r>
                      <a:rPr lang="en-US" altLang="zh-CN" sz="2000" b="1" i="1" smtClean="0">
                        <a:latin typeface="Cambria Math" panose="02040503050406030204" pitchFamily="18" charset="0"/>
                      </a:rPr>
                      <m:t>=</m:t>
                    </m:r>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𝒎</m:t>
                        </m:r>
                      </m:e>
                      <m:sub>
                        <m:r>
                          <a:rPr lang="en-US" altLang="zh-CN" sz="2000" b="1" i="1" smtClean="0">
                            <a:latin typeface="Cambria Math" panose="02040503050406030204" pitchFamily="18" charset="0"/>
                          </a:rPr>
                          <m:t>𝒏</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𝟏</m:t>
                        </m:r>
                      </m:sub>
                    </m:sSub>
                    <m:r>
                      <a:rPr lang="en-US" altLang="zh-CN" sz="2000" b="1" i="1" smtClean="0">
                        <a:latin typeface="Cambria Math" panose="02040503050406030204" pitchFamily="18" charset="0"/>
                      </a:rPr>
                      <m:t>+</m:t>
                    </m:r>
                    <m:f>
                      <m:fPr>
                        <m:ctrlPr>
                          <a:rPr lang="en-US" altLang="zh-CN" sz="2000" b="1" i="1" smtClean="0">
                            <a:latin typeface="Cambria Math" panose="02040503050406030204" pitchFamily="18" charset="0"/>
                          </a:rPr>
                        </m:ctrlPr>
                      </m:fPr>
                      <m:num>
                        <m:r>
                          <a:rPr lang="en-US" altLang="zh-CN" sz="2000" b="1" i="1" smtClean="0">
                            <a:latin typeface="Cambria Math" panose="02040503050406030204" pitchFamily="18" charset="0"/>
                          </a:rPr>
                          <m:t>𝟏</m:t>
                        </m:r>
                      </m:num>
                      <m:den>
                        <m:r>
                          <a:rPr lang="en-US" altLang="zh-CN" sz="2000" b="1" i="1" smtClean="0">
                            <a:latin typeface="Cambria Math" panose="02040503050406030204" pitchFamily="18" charset="0"/>
                          </a:rPr>
                          <m:t>𝒏</m:t>
                        </m:r>
                      </m:den>
                    </m:f>
                    <m:d>
                      <m:dPr>
                        <m:ctrlPr>
                          <a:rPr lang="en-US" altLang="zh-CN" sz="2000" b="1" i="1" smtClean="0">
                            <a:latin typeface="Cambria Math" panose="02040503050406030204" pitchFamily="18" charset="0"/>
                          </a:rPr>
                        </m:ctrlPr>
                      </m:dPr>
                      <m:e>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𝒙</m:t>
                            </m:r>
                          </m:e>
                          <m:sub>
                            <m:r>
                              <a:rPr lang="en-US" altLang="zh-CN" sz="2000" b="1" i="1" smtClean="0">
                                <a:latin typeface="Cambria Math" panose="02040503050406030204" pitchFamily="18" charset="0"/>
                              </a:rPr>
                              <m:t>𝒏</m:t>
                            </m:r>
                          </m:sub>
                        </m:sSub>
                        <m:r>
                          <a:rPr lang="en-US" altLang="zh-CN" sz="2000" b="1" i="1" smtClean="0">
                            <a:latin typeface="Cambria Math" panose="02040503050406030204" pitchFamily="18" charset="0"/>
                          </a:rPr>
                          <m:t>−</m:t>
                        </m:r>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𝒎</m:t>
                            </m:r>
                          </m:e>
                          <m:sub>
                            <m:r>
                              <a:rPr lang="en-US" altLang="zh-CN" sz="2000" b="1" i="1" smtClean="0">
                                <a:latin typeface="Cambria Math" panose="02040503050406030204" pitchFamily="18" charset="0"/>
                              </a:rPr>
                              <m:t>𝒏</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𝟏</m:t>
                            </m:r>
                          </m:sub>
                        </m:sSub>
                      </m:e>
                    </m:d>
                  </m:oMath>
                </a14:m>
                <a:endParaRPr lang="en-US" altLang="zh-CN" sz="2000" b="1" dirty="0"/>
              </a:p>
              <a:p>
                <a:pPr lvl="2"/>
                <a14:m>
                  <m:oMath xmlns:m="http://schemas.openxmlformats.org/officeDocument/2006/math">
                    <m:sSubSup>
                      <m:sSubSupPr>
                        <m:ctrlPr>
                          <a:rPr lang="en-US" altLang="zh-CN" sz="2000" b="1" i="1" smtClean="0">
                            <a:latin typeface="Cambria Math" panose="02040503050406030204" pitchFamily="18" charset="0"/>
                          </a:rPr>
                        </m:ctrlPr>
                      </m:sSubSupPr>
                      <m:e>
                        <m:r>
                          <a:rPr lang="en-US" altLang="zh-CN" sz="2000" b="1" i="1" smtClean="0">
                            <a:latin typeface="Cambria Math" panose="02040503050406030204" pitchFamily="18" charset="0"/>
                          </a:rPr>
                          <m:t>𝝈</m:t>
                        </m:r>
                      </m:e>
                      <m:sub>
                        <m:r>
                          <a:rPr lang="en-US" altLang="zh-CN" sz="2000" b="1" i="1" smtClean="0">
                            <a:latin typeface="Cambria Math" panose="02040503050406030204" pitchFamily="18" charset="0"/>
                          </a:rPr>
                          <m:t>𝒏</m:t>
                        </m:r>
                      </m:sub>
                      <m:sup>
                        <m:r>
                          <a:rPr lang="en-US" altLang="zh-CN" sz="2000" b="1" i="1" smtClean="0">
                            <a:latin typeface="Cambria Math" panose="02040503050406030204" pitchFamily="18" charset="0"/>
                          </a:rPr>
                          <m:t>𝟐</m:t>
                        </m:r>
                      </m:sup>
                    </m:sSubSup>
                    <m:r>
                      <a:rPr lang="en-US" altLang="zh-CN" sz="2000" b="1" i="1" smtClean="0">
                        <a:latin typeface="Cambria Math" panose="02040503050406030204" pitchFamily="18" charset="0"/>
                      </a:rPr>
                      <m:t>=</m:t>
                    </m:r>
                    <m:f>
                      <m:fPr>
                        <m:ctrlPr>
                          <a:rPr lang="en-US" altLang="zh-CN" sz="2000" b="1" i="1" smtClean="0">
                            <a:latin typeface="Cambria Math" panose="02040503050406030204" pitchFamily="18" charset="0"/>
                          </a:rPr>
                        </m:ctrlPr>
                      </m:fPr>
                      <m:num>
                        <m:r>
                          <a:rPr lang="en-US" altLang="zh-CN" sz="2000" b="1" i="1" smtClean="0">
                            <a:latin typeface="Cambria Math" panose="02040503050406030204" pitchFamily="18" charset="0"/>
                          </a:rPr>
                          <m:t>𝒏</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𝟏</m:t>
                        </m:r>
                      </m:num>
                      <m:den>
                        <m:r>
                          <a:rPr lang="en-US" altLang="zh-CN" sz="2000" b="1" i="1" smtClean="0">
                            <a:latin typeface="Cambria Math" panose="02040503050406030204" pitchFamily="18" charset="0"/>
                          </a:rPr>
                          <m:t>𝒏</m:t>
                        </m:r>
                      </m:den>
                    </m:f>
                    <m:d>
                      <m:dPr>
                        <m:begChr m:val="["/>
                        <m:endChr m:val="]"/>
                        <m:ctrlPr>
                          <a:rPr lang="en-US" altLang="zh-CN" sz="2000" b="1" i="1" smtClean="0">
                            <a:latin typeface="Cambria Math" panose="02040503050406030204" pitchFamily="18" charset="0"/>
                          </a:rPr>
                        </m:ctrlPr>
                      </m:dPr>
                      <m:e>
                        <m:sSubSup>
                          <m:sSubSupPr>
                            <m:ctrlPr>
                              <a:rPr lang="en-US" altLang="zh-CN" sz="2000" b="1" i="1" smtClean="0">
                                <a:latin typeface="Cambria Math" panose="02040503050406030204" pitchFamily="18" charset="0"/>
                              </a:rPr>
                            </m:ctrlPr>
                          </m:sSubSupPr>
                          <m:e>
                            <m:r>
                              <a:rPr lang="en-US" altLang="zh-CN" sz="2000" b="1" i="1" smtClean="0">
                                <a:latin typeface="Cambria Math" panose="02040503050406030204" pitchFamily="18" charset="0"/>
                              </a:rPr>
                              <m:t>𝝈</m:t>
                            </m:r>
                          </m:e>
                          <m:sub>
                            <m:r>
                              <a:rPr lang="en-US" altLang="zh-CN" sz="2000" b="1" i="1" smtClean="0">
                                <a:latin typeface="Cambria Math" panose="02040503050406030204" pitchFamily="18" charset="0"/>
                              </a:rPr>
                              <m:t>𝒏</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𝟏</m:t>
                            </m:r>
                          </m:sub>
                          <m:sup>
                            <m:r>
                              <a:rPr lang="en-US" altLang="zh-CN" sz="2000" b="1" i="1" smtClean="0">
                                <a:latin typeface="Cambria Math" panose="02040503050406030204" pitchFamily="18" charset="0"/>
                              </a:rPr>
                              <m:t>𝟐</m:t>
                            </m:r>
                          </m:sup>
                        </m:sSubSup>
                        <m:r>
                          <a:rPr lang="en-US" altLang="zh-CN" sz="2000" b="1" i="1" smtClean="0">
                            <a:latin typeface="Cambria Math" panose="02040503050406030204" pitchFamily="18" charset="0"/>
                          </a:rPr>
                          <m:t>+</m:t>
                        </m:r>
                        <m:f>
                          <m:fPr>
                            <m:ctrlPr>
                              <a:rPr lang="en-US" altLang="zh-CN" sz="2000" b="1" i="1" smtClean="0">
                                <a:latin typeface="Cambria Math" panose="02040503050406030204" pitchFamily="18" charset="0"/>
                              </a:rPr>
                            </m:ctrlPr>
                          </m:fPr>
                          <m:num>
                            <m:r>
                              <a:rPr lang="en-US" altLang="zh-CN" sz="2000" b="1" i="1" smtClean="0">
                                <a:latin typeface="Cambria Math" panose="02040503050406030204" pitchFamily="18" charset="0"/>
                              </a:rPr>
                              <m:t>𝟏</m:t>
                            </m:r>
                          </m:num>
                          <m:den>
                            <m:r>
                              <a:rPr lang="en-US" altLang="zh-CN" sz="2000" b="1" i="1" smtClean="0">
                                <a:latin typeface="Cambria Math" panose="02040503050406030204" pitchFamily="18" charset="0"/>
                              </a:rPr>
                              <m:t>𝒏</m:t>
                            </m:r>
                          </m:den>
                        </m:f>
                        <m:sSup>
                          <m:sSupPr>
                            <m:ctrlPr>
                              <a:rPr lang="en-US" altLang="zh-CN" sz="2000" b="1" i="1" smtClean="0">
                                <a:latin typeface="Cambria Math" panose="02040503050406030204" pitchFamily="18" charset="0"/>
                              </a:rPr>
                            </m:ctrlPr>
                          </m:sSupPr>
                          <m:e>
                            <m:d>
                              <m:dPr>
                                <m:ctrlPr>
                                  <a:rPr lang="en-US" altLang="zh-CN" sz="2000" b="1" i="1" smtClean="0">
                                    <a:latin typeface="Cambria Math" panose="02040503050406030204" pitchFamily="18" charset="0"/>
                                  </a:rPr>
                                </m:ctrlPr>
                              </m:dPr>
                              <m:e>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𝒙</m:t>
                                    </m:r>
                                  </m:e>
                                  <m:sub>
                                    <m:r>
                                      <a:rPr lang="en-US" altLang="zh-CN" sz="2000" b="1" i="1" smtClean="0">
                                        <a:latin typeface="Cambria Math" panose="02040503050406030204" pitchFamily="18" charset="0"/>
                                      </a:rPr>
                                      <m:t>𝒏</m:t>
                                    </m:r>
                                  </m:sub>
                                </m:sSub>
                                <m:r>
                                  <a:rPr lang="en-US" altLang="zh-CN" sz="2000" b="1" i="1" smtClean="0">
                                    <a:latin typeface="Cambria Math" panose="02040503050406030204" pitchFamily="18" charset="0"/>
                                  </a:rPr>
                                  <m:t>−</m:t>
                                </m:r>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𝒎</m:t>
                                    </m:r>
                                  </m:e>
                                  <m:sub>
                                    <m:r>
                                      <a:rPr lang="en-US" altLang="zh-CN" sz="2000" b="1" i="1" smtClean="0">
                                        <a:latin typeface="Cambria Math" panose="02040503050406030204" pitchFamily="18" charset="0"/>
                                      </a:rPr>
                                      <m:t>𝒏</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𝟏</m:t>
                                    </m:r>
                                  </m:sub>
                                </m:sSub>
                              </m:e>
                            </m:d>
                          </m:e>
                          <m:sup>
                            <m:r>
                              <a:rPr lang="en-US" altLang="zh-CN" sz="2000" b="1" i="1" smtClean="0">
                                <a:latin typeface="Cambria Math" panose="02040503050406030204" pitchFamily="18" charset="0"/>
                              </a:rPr>
                              <m:t>𝟐</m:t>
                            </m:r>
                          </m:sup>
                        </m:sSup>
                      </m:e>
                    </m:d>
                  </m:oMath>
                </a14:m>
                <a:endParaRPr lang="en-US" altLang="zh-CN" sz="2000" dirty="0"/>
              </a:p>
              <a:p>
                <a:pPr lvl="2"/>
                <a:r>
                  <a:rPr lang="zh-CN" altLang="en-US" sz="2000" dirty="0"/>
                  <a:t>迭代结束后得到随机序列方差为：</a:t>
                </a:r>
                <a14:m>
                  <m:oMath xmlns:m="http://schemas.openxmlformats.org/officeDocument/2006/math">
                    <m:sSup>
                      <m:sSupPr>
                        <m:ctrlPr>
                          <a:rPr lang="en-US" altLang="zh-CN" sz="2000" b="1" i="1" smtClean="0">
                            <a:latin typeface="Cambria Math" panose="02040503050406030204" pitchFamily="18" charset="0"/>
                          </a:rPr>
                        </m:ctrlPr>
                      </m:sSupPr>
                      <m:e>
                        <m:r>
                          <a:rPr lang="en-US" altLang="zh-CN" sz="2000" b="1" i="1" smtClean="0">
                            <a:latin typeface="Cambria Math" panose="02040503050406030204" pitchFamily="18" charset="0"/>
                          </a:rPr>
                          <m:t>𝝈</m:t>
                        </m:r>
                      </m:e>
                      <m:sup>
                        <m:r>
                          <a:rPr lang="en-US" altLang="zh-CN" sz="2000" b="1" i="1" smtClean="0">
                            <a:latin typeface="Cambria Math" panose="02040503050406030204" pitchFamily="18" charset="0"/>
                          </a:rPr>
                          <m:t>𝟐</m:t>
                        </m:r>
                      </m:sup>
                    </m:sSup>
                    <m:r>
                      <a:rPr lang="en-US" altLang="zh-CN" sz="2000" b="1" i="1" smtClean="0">
                        <a:latin typeface="Cambria Math" panose="02040503050406030204" pitchFamily="18" charset="0"/>
                      </a:rPr>
                      <m:t>=</m:t>
                    </m:r>
                    <m:sSubSup>
                      <m:sSubSupPr>
                        <m:ctrlPr>
                          <a:rPr lang="en-US" altLang="zh-CN" sz="2000" b="1" i="1" smtClean="0">
                            <a:latin typeface="Cambria Math" panose="02040503050406030204" pitchFamily="18" charset="0"/>
                          </a:rPr>
                        </m:ctrlPr>
                      </m:sSubSupPr>
                      <m:e>
                        <m:r>
                          <a:rPr lang="en-US" altLang="zh-CN" sz="2000" b="1" i="1" smtClean="0">
                            <a:latin typeface="Cambria Math" panose="02040503050406030204" pitchFamily="18" charset="0"/>
                          </a:rPr>
                          <m:t>𝝈</m:t>
                        </m:r>
                      </m:e>
                      <m:sub>
                        <m:r>
                          <a:rPr lang="en-US" altLang="zh-CN" sz="2000" b="1" i="1" smtClean="0">
                            <a:latin typeface="Cambria Math" panose="02040503050406030204" pitchFamily="18" charset="0"/>
                          </a:rPr>
                          <m:t>𝑵</m:t>
                        </m:r>
                      </m:sub>
                      <m:sup>
                        <m:r>
                          <a:rPr lang="en-US" altLang="zh-CN" sz="2000" b="1" i="1" smtClean="0">
                            <a:latin typeface="Cambria Math" panose="02040503050406030204" pitchFamily="18" charset="0"/>
                          </a:rPr>
                          <m:t>𝟐</m:t>
                        </m:r>
                      </m:sup>
                    </m:sSubSup>
                  </m:oMath>
                </a14:m>
                <a:endParaRPr lang="en-US" altLang="zh-CN" sz="2000" dirty="0"/>
              </a:p>
              <a:p>
                <a:r>
                  <a:rPr lang="zh-CN" altLang="en-US" sz="2800" dirty="0"/>
                  <a:t>练习：编程实现上述各个公式用于计算产生的高斯分布的均值和方差，随着样本数目的增加，其估计的均值与方差与真实值的偏离情况</a:t>
                </a:r>
                <a:endParaRPr lang="en-US" altLang="zh-CN" sz="2800" dirty="0"/>
              </a:p>
              <a:p>
                <a:r>
                  <a:rPr lang="zh-CN" altLang="en-US" sz="2800" dirty="0"/>
                  <a:t>应用：例如要计算图像灰度直方图的均值、方差、峰态和偏态系数，或者变换后数据的这些值做为特征</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1">
                <a:blip r:embed="rId2"/>
                <a:stretch>
                  <a:fillRect l="-1190" t="-1410" r="-132" b="-10412"/>
                </a:stretch>
              </a:blipFill>
            </p:spPr>
            <p:txBody>
              <a:bodyPr/>
              <a:lstStyle/>
              <a:p>
                <a:r>
                  <a:rPr lang="zh-CN" altLang="en-US">
                    <a:noFill/>
                  </a:rPr>
                  <a:t> </a:t>
                </a:r>
                <a:endParaRPr lang="zh-CN" altLang="en-US">
                  <a:noFill/>
                </a:endParaRPr>
              </a:p>
            </p:txBody>
          </p:sp>
        </mc:Fallback>
      </mc:AlternateContent>
    </p:spTree>
  </p:cSld>
  <p:clrMapOvr>
    <a:masterClrMapping/>
  </p:clrMapOvr>
  <p:transition spd="med">
    <p:random/>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a:t>
            </a:r>
            <a:r>
              <a:rPr lang="zh-CN" altLang="en-US" dirty="0"/>
              <a:t>如何根据概率来选择数据</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b="0" dirty="0"/>
                  <a:t>在日常工作中，经常需要使用随机算法。比如面对大量的数据， 需要从其中随机选取一些数据来做分析。 又如在得到某个分数后， 为了增加随机性， 需要在该分数的基础上， 添加一个扰动， 并使该扰动服从特定的概率分布</a:t>
                </a:r>
                <a:endParaRPr lang="en-US" altLang="zh-CN" b="0" dirty="0"/>
              </a:p>
              <a:p>
                <a:pPr lvl="1"/>
                <a:r>
                  <a:rPr lang="zh-CN" altLang="en-US" b="0" dirty="0"/>
                  <a:t>抽样，如何编程实现？</a:t>
                </a:r>
                <a:endParaRPr lang="en-US" altLang="zh-CN" b="0" dirty="0"/>
              </a:p>
              <a:p>
                <a:pPr lvl="1"/>
                <a:r>
                  <a:rPr lang="zh-CN" altLang="en-US" b="0" dirty="0"/>
                  <a:t>保护隐私：去除一些隐私信息</a:t>
                </a:r>
                <a:endParaRPr lang="en-US" altLang="zh-CN" b="0" dirty="0"/>
              </a:p>
              <a:p>
                <a:pPr lvl="1"/>
                <a:r>
                  <a:rPr lang="zh-CN" altLang="en-US" b="0" dirty="0"/>
                  <a:t>增加样本数目：类内的变化性</a:t>
                </a:r>
                <a:endParaRPr lang="en-US" altLang="zh-CN" b="0" dirty="0"/>
              </a:p>
              <a:p>
                <a:r>
                  <a:rPr lang="zh-CN" altLang="en-US" dirty="0"/>
                  <a:t>随机选取数据</a:t>
                </a:r>
                <a:endParaRPr lang="en-US" altLang="zh-CN" dirty="0"/>
              </a:p>
              <a:p>
                <a:pPr lvl="1"/>
                <a:r>
                  <a:rPr lang="zh-CN" altLang="en-US" dirty="0"/>
                  <a:t>问题：假设已经有数据</a:t>
                </a:r>
                <a14:m>
                  <m:oMath xmlns:m="http://schemas.openxmlformats.org/officeDocument/2006/math">
                    <m:r>
                      <a:rPr lang="en-US" altLang="zh-CN" b="1" i="1" smtClean="0">
                        <a:latin typeface="Cambria Math" panose="02040503050406030204" pitchFamily="18" charset="0"/>
                      </a:rPr>
                      <m:t>{</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1" i="1" smtClean="0">
                            <a:latin typeface="Cambria Math" panose="02040503050406030204" pitchFamily="18" charset="0"/>
                          </a:rPr>
                          <m:t>𝟏</m:t>
                        </m:r>
                      </m:sub>
                    </m:sSub>
                    <m:r>
                      <a:rPr lang="en-US" altLang="zh-CN" b="1" i="1" smtClean="0">
                        <a:latin typeface="Cambria Math" panose="02040503050406030204" pitchFamily="18" charset="0"/>
                      </a:rPr>
                      <m:t>,</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1" i="1" smtClean="0">
                            <a:latin typeface="Cambria Math" panose="02040503050406030204" pitchFamily="18" charset="0"/>
                          </a:rPr>
                          <m:t>𝟐</m:t>
                        </m:r>
                      </m:sub>
                    </m:sSub>
                    <m:r>
                      <a:rPr lang="en-US" altLang="zh-CN" b="1" i="1" smtClean="0">
                        <a:latin typeface="Cambria Math" panose="02040503050406030204" pitchFamily="18" charset="0"/>
                      </a:rPr>
                      <m:t>,⋯,</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1" i="1" smtClean="0">
                            <a:latin typeface="Cambria Math" panose="02040503050406030204" pitchFamily="18" charset="0"/>
                          </a:rPr>
                          <m:t>𝒏</m:t>
                        </m:r>
                      </m:sub>
                    </m:sSub>
                    <m:r>
                      <a:rPr lang="en-US" altLang="zh-CN" b="1" i="1" smtClean="0">
                        <a:latin typeface="Cambria Math" panose="02040503050406030204" pitchFamily="18" charset="0"/>
                      </a:rPr>
                      <m:t>}</m:t>
                    </m:r>
                  </m:oMath>
                </a14:m>
                <a:r>
                  <a:rPr lang="en-US" altLang="zh-CN" dirty="0"/>
                  <a:t>,</a:t>
                </a:r>
                <a:r>
                  <a:rPr lang="zh-CN" altLang="en-US" dirty="0"/>
                  <a:t>如何从这些数据中等概率的选取</a:t>
                </a:r>
                <a14:m>
                  <m:oMath xmlns:m="http://schemas.openxmlformats.org/officeDocument/2006/math">
                    <m:r>
                      <a:rPr lang="en-US" altLang="zh-CN" b="1" i="1" smtClean="0">
                        <a:latin typeface="Cambria Math" panose="02040503050406030204" pitchFamily="18" charset="0"/>
                      </a:rPr>
                      <m:t>𝒎</m:t>
                    </m:r>
                  </m:oMath>
                </a14:m>
                <a:r>
                  <a:rPr lang="zh-CN" altLang="en-US" dirty="0"/>
                  <a:t>个元素来进行测试？</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1">
                <a:blip r:embed="rId2"/>
                <a:stretch>
                  <a:fillRect l="-1389" t="-1410" r="-1190"/>
                </a:stretch>
              </a:blipFill>
            </p:spPr>
            <p:txBody>
              <a:bodyPr/>
              <a:lstStyle/>
              <a:p>
                <a:r>
                  <a:rPr lang="zh-CN" altLang="en-US">
                    <a:noFill/>
                  </a:rPr>
                  <a:t> </a:t>
                </a:r>
                <a:endParaRPr lang="zh-CN" altLang="en-US">
                  <a:noFill/>
                </a:endParaRPr>
              </a:p>
            </p:txBody>
          </p:sp>
        </mc:Fallback>
      </mc:AlternateContent>
    </p:spTree>
  </p:cSld>
  <p:clrMapOvr>
    <a:masterClrMapping/>
  </p:clrMapOvr>
  <p:transition spd="med">
    <p:random/>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a:t>
            </a:r>
            <a:r>
              <a:rPr lang="zh-CN" altLang="en-US" dirty="0"/>
              <a:t>如何根据概率来选择数据</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pPr lvl="1"/>
                <a:r>
                  <a:rPr lang="zh-CN" altLang="en-US" dirty="0"/>
                  <a:t>问题：假设已经有数据</a:t>
                </a:r>
                <a14:m>
                  <m:oMath xmlns:m="http://schemas.openxmlformats.org/officeDocument/2006/math">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𝒙</m:t>
                        </m:r>
                      </m:e>
                      <m:sub>
                        <m:r>
                          <a:rPr lang="en-US" altLang="zh-CN" i="1">
                            <a:latin typeface="Cambria Math" panose="02040503050406030204" pitchFamily="18" charset="0"/>
                          </a:rPr>
                          <m:t>𝟏</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𝒙</m:t>
                        </m:r>
                      </m:e>
                      <m:sub>
                        <m:r>
                          <a:rPr lang="en-US" altLang="zh-CN" i="1">
                            <a:latin typeface="Cambria Math" panose="02040503050406030204" pitchFamily="18" charset="0"/>
                          </a:rPr>
                          <m:t>𝟐</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𝒙</m:t>
                        </m:r>
                      </m:e>
                      <m:sub>
                        <m:r>
                          <a:rPr lang="en-US" altLang="zh-CN" i="1">
                            <a:latin typeface="Cambria Math" panose="02040503050406030204" pitchFamily="18" charset="0"/>
                          </a:rPr>
                          <m:t>𝒏</m:t>
                        </m:r>
                      </m:sub>
                    </m:sSub>
                    <m:r>
                      <a:rPr lang="en-US" altLang="zh-CN" i="1">
                        <a:latin typeface="Cambria Math" panose="02040503050406030204" pitchFamily="18" charset="0"/>
                      </a:rPr>
                      <m:t>}</m:t>
                    </m:r>
                  </m:oMath>
                </a14:m>
                <a:r>
                  <a:rPr lang="en-US" altLang="zh-CN" dirty="0"/>
                  <a:t>,</a:t>
                </a:r>
                <a:r>
                  <a:rPr lang="zh-CN" altLang="en-US" dirty="0"/>
                  <a:t>如何从这些数据中等概率的选取</a:t>
                </a:r>
                <a14:m>
                  <m:oMath xmlns:m="http://schemas.openxmlformats.org/officeDocument/2006/math">
                    <m:r>
                      <a:rPr lang="en-US" altLang="zh-CN" i="1">
                        <a:latin typeface="Cambria Math" panose="02040503050406030204" pitchFamily="18" charset="0"/>
                      </a:rPr>
                      <m:t>𝒎</m:t>
                    </m:r>
                  </m:oMath>
                </a14:m>
                <a:r>
                  <a:rPr lang="zh-CN" altLang="en-US" dirty="0"/>
                  <a:t>个元素来进行测试？</a:t>
                </a:r>
              </a:p>
              <a:p>
                <a:pPr lvl="2"/>
                <a:r>
                  <a:rPr lang="zh-CN" altLang="en-US" dirty="0"/>
                  <a:t>每个数据选取的概率平均为</a:t>
                </a:r>
                <a14:m>
                  <m:oMath xmlns:m="http://schemas.openxmlformats.org/officeDocument/2006/math">
                    <m:f>
                      <m:fPr>
                        <m:ctrlPr>
                          <a:rPr lang="en-US" altLang="zh-CN" b="1" i="1" smtClean="0">
                            <a:latin typeface="Cambria Math" panose="02040503050406030204" pitchFamily="18" charset="0"/>
                          </a:rPr>
                        </m:ctrlPr>
                      </m:fPr>
                      <m:num>
                        <m:r>
                          <a:rPr lang="en-US" altLang="zh-CN" b="1" i="1" smtClean="0">
                            <a:latin typeface="Cambria Math" panose="02040503050406030204" pitchFamily="18" charset="0"/>
                          </a:rPr>
                          <m:t>𝒎</m:t>
                        </m:r>
                      </m:num>
                      <m:den>
                        <m:r>
                          <a:rPr lang="en-US" altLang="zh-CN" b="1" i="1" smtClean="0">
                            <a:latin typeface="Cambria Math" panose="02040503050406030204" pitchFamily="18" charset="0"/>
                          </a:rPr>
                          <m:t>𝒏</m:t>
                        </m:r>
                      </m:den>
                    </m:f>
                  </m:oMath>
                </a14:m>
                <a:endParaRPr lang="en-US" altLang="zh-CN" dirty="0"/>
              </a:p>
              <a:p>
                <a:pPr lvl="3"/>
                <a:r>
                  <a:rPr lang="zh-CN" altLang="en-US" dirty="0"/>
                  <a:t>如果数据集合本来就是随机产生的，例如之前说的方法，每个数据在各个位置上出现的概率相等，并且只在这个数据集上选取一次数据，那直接返回数据集合中的前</a:t>
                </a:r>
                <a14:m>
                  <m:oMath xmlns:m="http://schemas.openxmlformats.org/officeDocument/2006/math">
                    <m:r>
                      <a:rPr lang="en-US" altLang="zh-CN" b="1" i="1" smtClean="0">
                        <a:latin typeface="Cambria Math" panose="02040503050406030204" pitchFamily="18" charset="0"/>
                      </a:rPr>
                      <m:t>𝒎</m:t>
                    </m:r>
                  </m:oMath>
                </a14:m>
                <a:r>
                  <a:rPr lang="zh-CN" altLang="en-US" dirty="0"/>
                  <a:t>个元素即可，或者每隔固定间隔取一个数据</a:t>
                </a:r>
                <a:endParaRPr lang="en-US" altLang="zh-CN" dirty="0"/>
              </a:p>
              <a:p>
                <a:pPr lvl="3"/>
                <a:r>
                  <a:rPr lang="zh-CN" altLang="en-US" dirty="0"/>
                  <a:t>但一般情况下，数据集合并不是这样的，怎么办？</a:t>
                </a:r>
                <a:endParaRPr lang="en-US" altLang="zh-CN" dirty="0"/>
              </a:p>
              <a:p>
                <a:pPr lvl="2"/>
                <a:r>
                  <a:rPr lang="zh-CN" altLang="en-US" dirty="0"/>
                  <a:t>假如数据集</a:t>
                </a:r>
                <a14:m>
                  <m:oMath xmlns:m="http://schemas.openxmlformats.org/officeDocument/2006/math">
                    <m:r>
                      <a:rPr lang="en-US" altLang="zh-CN" b="1" i="1" smtClean="0">
                        <a:latin typeface="Cambria Math" panose="02040503050406030204" pitchFamily="18" charset="0"/>
                      </a:rPr>
                      <m:t>𝑿</m:t>
                    </m:r>
                  </m:oMath>
                </a14:m>
                <a:r>
                  <a:rPr lang="zh-CN" altLang="en-US" dirty="0"/>
                  <a:t>中的元素已经安装某种方式排序，遍历集合每个数据按照一定的概率选取，如何设置这个概率？</a:t>
                </a:r>
                <a:endParaRPr lang="en-US" altLang="zh-CN" dirty="0"/>
              </a:p>
              <a:p>
                <a:pPr lvl="3"/>
                <a:r>
                  <a:rPr lang="zh-CN" altLang="en-US" dirty="0"/>
                  <a:t>设</a:t>
                </a:r>
                <a14:m>
                  <m:oMath xmlns:m="http://schemas.openxmlformats.org/officeDocument/2006/math">
                    <m:r>
                      <a:rPr lang="en-US" altLang="zh-CN" b="1" i="1" smtClean="0">
                        <a:latin typeface="Cambria Math" panose="02040503050406030204" pitchFamily="18" charset="0"/>
                      </a:rPr>
                      <m:t>𝒎</m:t>
                    </m:r>
                    <m:r>
                      <a:rPr lang="en-US" altLang="zh-CN" b="1" i="1" smtClean="0">
                        <a:latin typeface="Cambria Math" panose="02040503050406030204" pitchFamily="18" charset="0"/>
                      </a:rPr>
                      <m:t>′</m:t>
                    </m:r>
                  </m:oMath>
                </a14:m>
                <a:r>
                  <a:rPr lang="zh-CN" altLang="en-US" dirty="0"/>
                  <a:t>为还需要从</a:t>
                </a:r>
                <a14:m>
                  <m:oMath xmlns:m="http://schemas.openxmlformats.org/officeDocument/2006/math">
                    <m:r>
                      <a:rPr lang="en-US" altLang="zh-CN" b="1" i="1" smtClean="0">
                        <a:latin typeface="Cambria Math" panose="02040503050406030204" pitchFamily="18" charset="0"/>
                      </a:rPr>
                      <m:t>𝑿</m:t>
                    </m:r>
                  </m:oMath>
                </a14:m>
                <a:r>
                  <a:rPr lang="zh-CN" altLang="en-US" dirty="0"/>
                  <a:t>中选取的数据个数，</a:t>
                </a:r>
                <a14:m>
                  <m:oMath xmlns:m="http://schemas.openxmlformats.org/officeDocument/2006/math">
                    <m:r>
                      <a:rPr lang="en-US" altLang="zh-CN" b="1" i="1" smtClean="0">
                        <a:latin typeface="Cambria Math" panose="02040503050406030204" pitchFamily="18" charset="0"/>
                      </a:rPr>
                      <m:t>𝒏</m:t>
                    </m:r>
                    <m:r>
                      <a:rPr lang="en-US" altLang="zh-CN" b="1" i="1" smtClean="0">
                        <a:latin typeface="Cambria Math" panose="02040503050406030204" pitchFamily="18" charset="0"/>
                      </a:rPr>
                      <m:t>′</m:t>
                    </m:r>
                  </m:oMath>
                </a14:m>
                <a:r>
                  <a:rPr lang="zh-CN" altLang="en-US" dirty="0"/>
                  <a:t>为元素</a:t>
                </a:r>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1" i="1" smtClean="0">
                            <a:latin typeface="Cambria Math" panose="02040503050406030204" pitchFamily="18" charset="0"/>
                          </a:rPr>
                          <m:t>𝒊</m:t>
                        </m:r>
                      </m:sub>
                    </m:sSub>
                  </m:oMath>
                </a14:m>
                <a:r>
                  <a:rPr lang="zh-CN" altLang="en-US" dirty="0"/>
                  <a:t>及其右边的元素个数，</a:t>
                </a:r>
                <a14:m>
                  <m:oMath xmlns:m="http://schemas.openxmlformats.org/officeDocument/2006/math">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𝒏</m:t>
                        </m:r>
                      </m:e>
                      <m:sup>
                        <m:r>
                          <a:rPr lang="en-US" altLang="zh-CN" b="1" i="1" smtClean="0">
                            <a:latin typeface="Cambria Math" panose="02040503050406030204" pitchFamily="18" charset="0"/>
                          </a:rPr>
                          <m:t>′</m:t>
                        </m:r>
                      </m:sup>
                    </m:sSup>
                    <m:r>
                      <a:rPr lang="en-US" altLang="zh-CN" b="1" i="1" smtClean="0">
                        <a:latin typeface="Cambria Math" panose="02040503050406030204" pitchFamily="18" charset="0"/>
                      </a:rPr>
                      <m:t>=</m:t>
                    </m:r>
                    <m:r>
                      <a:rPr lang="en-US" altLang="zh-CN" b="1" i="1" smtClean="0">
                        <a:latin typeface="Cambria Math" panose="02040503050406030204" pitchFamily="18" charset="0"/>
                      </a:rPr>
                      <m:t>𝒏</m:t>
                    </m:r>
                    <m:r>
                      <a:rPr lang="en-US" altLang="zh-CN" b="1" i="1" smtClean="0">
                        <a:latin typeface="Cambria Math" panose="02040503050406030204" pitchFamily="18" charset="0"/>
                      </a:rPr>
                      <m:t>−</m:t>
                    </m:r>
                    <m:r>
                      <a:rPr lang="en-US" altLang="zh-CN" b="1" i="1" smtClean="0">
                        <a:latin typeface="Cambria Math" panose="02040503050406030204" pitchFamily="18" charset="0"/>
                      </a:rPr>
                      <m:t>𝒊</m:t>
                    </m:r>
                    <m:r>
                      <a:rPr lang="en-US" altLang="zh-CN" b="1" i="1" smtClean="0">
                        <a:latin typeface="Cambria Math" panose="02040503050406030204" pitchFamily="18" charset="0"/>
                      </a:rPr>
                      <m:t>+</m:t>
                    </m:r>
                    <m:r>
                      <a:rPr lang="en-US" altLang="zh-CN" b="1" i="1" smtClean="0">
                        <a:latin typeface="Cambria Math" panose="02040503050406030204" pitchFamily="18" charset="0"/>
                      </a:rPr>
                      <m:t>𝟏</m:t>
                    </m:r>
                  </m:oMath>
                </a14:m>
                <a:r>
                  <a:rPr lang="en-US" altLang="zh-CN" dirty="0"/>
                  <a:t>,</a:t>
                </a:r>
                <a:r>
                  <a:rPr lang="zh-CN" altLang="en-US" dirty="0"/>
                  <a:t>则选取数据</a:t>
                </a:r>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1" i="1" smtClean="0">
                            <a:latin typeface="Cambria Math" panose="02040503050406030204" pitchFamily="18" charset="0"/>
                          </a:rPr>
                          <m:t>𝒊</m:t>
                        </m:r>
                      </m:sub>
                    </m:sSub>
                  </m:oMath>
                </a14:m>
                <a:r>
                  <a:rPr lang="zh-CN" altLang="en-US" dirty="0"/>
                  <a:t>的概率为</a:t>
                </a:r>
                <a14:m>
                  <m:oMath xmlns:m="http://schemas.openxmlformats.org/officeDocument/2006/math">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𝒎</m:t>
                        </m:r>
                      </m:e>
                      <m:sup>
                        <m:r>
                          <a:rPr lang="en-US" altLang="zh-CN" b="1" i="1" smtClean="0">
                            <a:latin typeface="Cambria Math" panose="02040503050406030204" pitchFamily="18" charset="0"/>
                          </a:rPr>
                          <m:t>′</m:t>
                        </m:r>
                      </m:sup>
                    </m:sSup>
                    <m:r>
                      <a:rPr lang="en-US" altLang="zh-CN" b="1" i="1" smtClean="0">
                        <a:latin typeface="Cambria Math" panose="02040503050406030204" pitchFamily="18" charset="0"/>
                      </a:rPr>
                      <m:t>/</m:t>
                    </m:r>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𝒏</m:t>
                        </m:r>
                      </m:e>
                      <m:sup>
                        <m:r>
                          <a:rPr lang="en-US" altLang="zh-CN" b="1" i="1" smtClean="0">
                            <a:latin typeface="Cambria Math" panose="02040503050406030204" pitchFamily="18" charset="0"/>
                          </a:rPr>
                          <m:t>′</m:t>
                        </m:r>
                      </m:sup>
                    </m:sSup>
                  </m:oMath>
                </a14:m>
                <a:endParaRPr lang="en-US" altLang="zh-CN" dirty="0"/>
              </a:p>
              <a:p>
                <a:pPr lvl="2"/>
                <a:r>
                  <a:rPr lang="zh-CN" altLang="en-US" dirty="0"/>
                  <a:t>下面计算前面两个元素各被选中的概率</a:t>
                </a:r>
                <a:endParaRPr lang="en-US" altLang="zh-CN" dirty="0"/>
              </a:p>
              <a:p>
                <a:pPr lvl="3"/>
                <a:r>
                  <a:rPr lang="zh-CN" altLang="en-US" dirty="0"/>
                  <a:t>设</a:t>
                </a:r>
                <a14:m>
                  <m:oMath xmlns:m="http://schemas.openxmlformats.org/officeDocument/2006/math">
                    <m:r>
                      <a:rPr lang="en-US" altLang="zh-CN" b="1" i="1" smtClean="0">
                        <a:latin typeface="Cambria Math" panose="02040503050406030204" pitchFamily="18" charset="0"/>
                      </a:rPr>
                      <m:t>𝒑</m:t>
                    </m:r>
                    <m:r>
                      <a:rPr lang="en-US" altLang="zh-CN" b="1" i="1" smtClean="0">
                        <a:latin typeface="Cambria Math" panose="02040503050406030204" pitchFamily="18" charset="0"/>
                      </a:rPr>
                      <m:t>(</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1" i="1" smtClean="0">
                            <a:latin typeface="Cambria Math" panose="02040503050406030204" pitchFamily="18" charset="0"/>
                          </a:rPr>
                          <m:t>𝒊</m:t>
                        </m:r>
                      </m:sub>
                    </m:sSub>
                    <m:r>
                      <a:rPr lang="en-US" altLang="zh-CN" b="1" i="1" smtClean="0">
                        <a:latin typeface="Cambria Math" panose="02040503050406030204" pitchFamily="18" charset="0"/>
                      </a:rPr>
                      <m:t>=</m:t>
                    </m:r>
                    <m:r>
                      <a:rPr lang="en-US" altLang="zh-CN" b="1" i="1" smtClean="0">
                        <a:latin typeface="Cambria Math" panose="02040503050406030204" pitchFamily="18" charset="0"/>
                      </a:rPr>
                      <m:t>𝟏</m:t>
                    </m:r>
                    <m:r>
                      <a:rPr lang="en-US" altLang="zh-CN" b="1" i="1" smtClean="0">
                        <a:latin typeface="Cambria Math" panose="02040503050406030204" pitchFamily="18" charset="0"/>
                      </a:rPr>
                      <m:t>)</m:t>
                    </m:r>
                  </m:oMath>
                </a14:m>
                <a:r>
                  <a:rPr lang="zh-CN" altLang="en-US" dirty="0"/>
                  <a:t>表示选中</a:t>
                </a:r>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1" i="1" smtClean="0">
                            <a:latin typeface="Cambria Math" panose="02040503050406030204" pitchFamily="18" charset="0"/>
                          </a:rPr>
                          <m:t>𝒊</m:t>
                        </m:r>
                      </m:sub>
                    </m:sSub>
                  </m:oMath>
                </a14:m>
                <a:r>
                  <a:rPr lang="zh-CN" altLang="en-US" dirty="0"/>
                  <a:t>的概率，显然，</a:t>
                </a:r>
                <a14:m>
                  <m:oMath xmlns:m="http://schemas.openxmlformats.org/officeDocument/2006/math">
                    <m:r>
                      <a:rPr lang="en-US" altLang="zh-CN" b="1" i="1" smtClean="0">
                        <a:latin typeface="Cambria Math" panose="02040503050406030204" pitchFamily="18" charset="0"/>
                      </a:rPr>
                      <m:t>𝒑</m:t>
                    </m:r>
                    <m:d>
                      <m:dPr>
                        <m:ctrlPr>
                          <a:rPr lang="en-US" altLang="zh-CN" b="1" i="1" smtClean="0">
                            <a:latin typeface="Cambria Math" panose="02040503050406030204" pitchFamily="18" charset="0"/>
                          </a:rPr>
                        </m:ctrlPr>
                      </m:dPr>
                      <m:e>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1" i="1" smtClean="0">
                                <a:latin typeface="Cambria Math" panose="02040503050406030204" pitchFamily="18" charset="0"/>
                              </a:rPr>
                              <m:t>𝟏</m:t>
                            </m:r>
                          </m:sub>
                        </m:sSub>
                        <m:r>
                          <a:rPr lang="en-US" altLang="zh-CN" b="1" i="1" smtClean="0">
                            <a:latin typeface="Cambria Math" panose="02040503050406030204" pitchFamily="18" charset="0"/>
                          </a:rPr>
                          <m:t>=</m:t>
                        </m:r>
                        <m:r>
                          <a:rPr lang="en-US" altLang="zh-CN" b="1" i="1" smtClean="0">
                            <a:latin typeface="Cambria Math" panose="02040503050406030204" pitchFamily="18" charset="0"/>
                          </a:rPr>
                          <m:t>𝟏</m:t>
                        </m:r>
                      </m:e>
                    </m:d>
                    <m:r>
                      <a:rPr lang="en-US" altLang="zh-CN" b="1" i="1" smtClean="0">
                        <a:latin typeface="Cambria Math" panose="02040503050406030204" pitchFamily="18" charset="0"/>
                      </a:rPr>
                      <m:t>=</m:t>
                    </m:r>
                    <m:f>
                      <m:fPr>
                        <m:ctrlPr>
                          <a:rPr lang="en-US" altLang="zh-CN" b="1" i="1" smtClean="0">
                            <a:latin typeface="Cambria Math" panose="02040503050406030204" pitchFamily="18" charset="0"/>
                          </a:rPr>
                        </m:ctrlPr>
                      </m:fPr>
                      <m:num>
                        <m:r>
                          <a:rPr lang="en-US" altLang="zh-CN" b="1" i="1" smtClean="0">
                            <a:latin typeface="Cambria Math" panose="02040503050406030204" pitchFamily="18" charset="0"/>
                          </a:rPr>
                          <m:t>𝒎</m:t>
                        </m:r>
                      </m:num>
                      <m:den>
                        <m:r>
                          <a:rPr lang="en-US" altLang="zh-CN" b="1" i="1" smtClean="0">
                            <a:latin typeface="Cambria Math" panose="02040503050406030204" pitchFamily="18" charset="0"/>
                          </a:rPr>
                          <m:t>𝒏</m:t>
                        </m:r>
                      </m:den>
                    </m:f>
                    <m:r>
                      <a:rPr lang="en-US" altLang="zh-CN" b="1" i="1" smtClean="0">
                        <a:latin typeface="Cambria Math" panose="02040503050406030204" pitchFamily="18" charset="0"/>
                      </a:rPr>
                      <m:t>,</m:t>
                    </m:r>
                    <m:r>
                      <a:rPr lang="en-US" altLang="zh-CN" b="1" i="1" smtClean="0">
                        <a:latin typeface="Cambria Math" panose="02040503050406030204" pitchFamily="18" charset="0"/>
                      </a:rPr>
                      <m:t>𝒑</m:t>
                    </m:r>
                    <m:d>
                      <m:dPr>
                        <m:ctrlPr>
                          <a:rPr lang="en-US" altLang="zh-CN" b="1" i="1" smtClean="0">
                            <a:latin typeface="Cambria Math" panose="02040503050406030204" pitchFamily="18" charset="0"/>
                          </a:rPr>
                        </m:ctrlPr>
                      </m:dPr>
                      <m:e>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1" i="1" smtClean="0">
                                <a:latin typeface="Cambria Math" panose="02040503050406030204" pitchFamily="18" charset="0"/>
                              </a:rPr>
                              <m:t>𝟏</m:t>
                            </m:r>
                          </m:sub>
                        </m:sSub>
                        <m:r>
                          <a:rPr lang="en-US" altLang="zh-CN" b="1" i="1" smtClean="0">
                            <a:latin typeface="Cambria Math" panose="02040503050406030204" pitchFamily="18" charset="0"/>
                          </a:rPr>
                          <m:t>=</m:t>
                        </m:r>
                        <m:r>
                          <a:rPr lang="en-US" altLang="zh-CN" b="1" i="1" smtClean="0">
                            <a:latin typeface="Cambria Math" panose="02040503050406030204" pitchFamily="18" charset="0"/>
                          </a:rPr>
                          <m:t>𝟎</m:t>
                        </m:r>
                      </m:e>
                    </m:d>
                    <m:r>
                      <a:rPr lang="en-US" altLang="zh-CN" b="1" i="1" smtClean="0">
                        <a:latin typeface="Cambria Math" panose="02040503050406030204" pitchFamily="18" charset="0"/>
                      </a:rPr>
                      <m:t>=</m:t>
                    </m:r>
                    <m:f>
                      <m:fPr>
                        <m:ctrlPr>
                          <a:rPr lang="en-US" altLang="zh-CN" b="1" i="1" smtClean="0">
                            <a:latin typeface="Cambria Math" panose="02040503050406030204" pitchFamily="18" charset="0"/>
                          </a:rPr>
                        </m:ctrlPr>
                      </m:fPr>
                      <m:num>
                        <m:r>
                          <a:rPr lang="en-US" altLang="zh-CN" b="1" i="1" smtClean="0">
                            <a:latin typeface="Cambria Math" panose="02040503050406030204" pitchFamily="18" charset="0"/>
                          </a:rPr>
                          <m:t>𝒏</m:t>
                        </m:r>
                        <m:r>
                          <a:rPr lang="en-US" altLang="zh-CN" b="1" i="1" smtClean="0">
                            <a:latin typeface="Cambria Math" panose="02040503050406030204" pitchFamily="18" charset="0"/>
                          </a:rPr>
                          <m:t>−</m:t>
                        </m:r>
                        <m:r>
                          <a:rPr lang="en-US" altLang="zh-CN" b="1" i="1" smtClean="0">
                            <a:latin typeface="Cambria Math" panose="02040503050406030204" pitchFamily="18" charset="0"/>
                          </a:rPr>
                          <m:t>𝒎</m:t>
                        </m:r>
                      </m:num>
                      <m:den>
                        <m:r>
                          <a:rPr lang="en-US" altLang="zh-CN" b="1" i="1" smtClean="0">
                            <a:latin typeface="Cambria Math" panose="02040503050406030204" pitchFamily="18" charset="0"/>
                          </a:rPr>
                          <m:t>𝒏</m:t>
                        </m:r>
                      </m:den>
                    </m:f>
                  </m:oMath>
                </a14:m>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1">
                <a:blip r:embed="rId2"/>
                <a:stretch>
                  <a:fillRect t="-1193" b="-15293"/>
                </a:stretch>
              </a:blipFill>
            </p:spPr>
            <p:txBody>
              <a:bodyPr/>
              <a:lstStyle/>
              <a:p>
                <a:r>
                  <a:rPr lang="zh-CN" altLang="en-US">
                    <a:noFill/>
                  </a:rPr>
                  <a:t> </a:t>
                </a:r>
                <a:endParaRPr lang="zh-CN" altLang="en-US">
                  <a:noFill/>
                </a:endParaRPr>
              </a:p>
            </p:txBody>
          </p:sp>
        </mc:Fallback>
      </mc:AlternateContent>
    </p:spTree>
  </p:cSld>
  <p:clrMapOvr>
    <a:masterClrMapping/>
  </p:clrMapOvr>
  <p:transition spd="med">
    <p:random/>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a:t>
            </a:r>
            <a:r>
              <a:rPr lang="zh-CN" altLang="en-US" dirty="0"/>
              <a:t>随机变量的仿真</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dirty="0"/>
                  <a:t>加同余法</a:t>
                </a:r>
                <a:endParaRPr lang="en-US" altLang="zh-CN" dirty="0"/>
              </a:p>
              <a:p>
                <a:pPr lvl="1"/>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𝒚</m:t>
                        </m:r>
                      </m:e>
                      <m:sub>
                        <m:r>
                          <a:rPr lang="en-US" altLang="zh-CN" i="1">
                            <a:latin typeface="Cambria Math" panose="02040503050406030204" pitchFamily="18" charset="0"/>
                          </a:rPr>
                          <m:t>𝒏</m:t>
                        </m:r>
                        <m:r>
                          <a:rPr lang="en-US" altLang="zh-CN" i="1">
                            <a:latin typeface="Cambria Math" panose="02040503050406030204" pitchFamily="18" charset="0"/>
                          </a:rPr>
                          <m:t>+</m:t>
                        </m:r>
                        <m:r>
                          <a:rPr lang="en-US" altLang="zh-CN" i="1">
                            <a:latin typeface="Cambria Math" panose="02040503050406030204" pitchFamily="18" charset="0"/>
                          </a:rPr>
                          <m:t>𝟏</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𝒚</m:t>
                        </m:r>
                      </m:e>
                      <m:sub>
                        <m:r>
                          <a:rPr lang="en-US" altLang="zh-CN" i="1">
                            <a:latin typeface="Cambria Math" panose="02040503050406030204" pitchFamily="18" charset="0"/>
                          </a:rPr>
                          <m:t>𝒏</m:t>
                        </m:r>
                      </m:sub>
                    </m:sSub>
                    <m:r>
                      <a:rPr lang="en-US" altLang="zh-CN" i="1">
                        <a:latin typeface="Cambria Math" panose="02040503050406030204" pitchFamily="18" charset="0"/>
                      </a:rPr>
                      <m:t>+</m:t>
                    </m:r>
                    <m:r>
                      <a:rPr lang="en-US" altLang="zh-CN" i="1">
                        <a:latin typeface="Cambria Math" panose="02040503050406030204" pitchFamily="18" charset="0"/>
                      </a:rPr>
                      <m:t>𝒄</m:t>
                    </m:r>
                    <m:d>
                      <m:dPr>
                        <m:ctrlPr>
                          <a:rPr lang="en-US" altLang="zh-CN" i="1">
                            <a:latin typeface="Cambria Math" panose="02040503050406030204" pitchFamily="18" charset="0"/>
                          </a:rPr>
                        </m:ctrlPr>
                      </m:dPr>
                      <m:e>
                        <m:r>
                          <a:rPr lang="en-US" altLang="zh-CN" i="1">
                            <a:latin typeface="Cambria Math" panose="02040503050406030204" pitchFamily="18" charset="0"/>
                          </a:rPr>
                          <m:t>𝒎𝒐𝒅</m:t>
                        </m:r>
                        <m:r>
                          <a:rPr lang="en-US" altLang="zh-CN" i="1">
                            <a:latin typeface="Cambria Math" panose="02040503050406030204" pitchFamily="18" charset="0"/>
                          </a:rPr>
                          <m:t> </m:t>
                        </m:r>
                        <m:r>
                          <a:rPr lang="en-US" altLang="zh-CN" i="1">
                            <a:latin typeface="Cambria Math" panose="02040503050406030204" pitchFamily="18" charset="0"/>
                          </a:rPr>
                          <m:t>𝑴</m:t>
                        </m:r>
                      </m:e>
                    </m:d>
                    <m:r>
                      <a:rPr lang="en-US" altLang="zh-CN" i="1">
                        <a:latin typeface="Cambria Math" panose="02040503050406030204" pitchFamily="18" charset="0"/>
                      </a:rPr>
                      <m:t>, </m:t>
                    </m:r>
                    <m:sSub>
                      <m:sSubPr>
                        <m:ctrlPr>
                          <a:rPr lang="en-US" altLang="zh-CN" i="1">
                            <a:latin typeface="Cambria Math" panose="02040503050406030204" pitchFamily="18" charset="0"/>
                          </a:rPr>
                        </m:ctrlPr>
                      </m:sSubPr>
                      <m:e>
                        <m:r>
                          <a:rPr lang="en-US" altLang="zh-CN" i="1">
                            <a:latin typeface="Cambria Math" panose="02040503050406030204" pitchFamily="18" charset="0"/>
                          </a:rPr>
                          <m:t>𝒙</m:t>
                        </m:r>
                      </m:e>
                      <m:sub>
                        <m:r>
                          <a:rPr lang="en-US" altLang="zh-CN" i="1">
                            <a:latin typeface="Cambria Math" panose="02040503050406030204" pitchFamily="18" charset="0"/>
                          </a:rPr>
                          <m:t>𝒏</m:t>
                        </m:r>
                        <m:r>
                          <a:rPr lang="en-US" altLang="zh-CN" i="1">
                            <a:latin typeface="Cambria Math" panose="02040503050406030204" pitchFamily="18" charset="0"/>
                          </a:rPr>
                          <m:t>+</m:t>
                        </m:r>
                        <m:r>
                          <a:rPr lang="en-US" altLang="zh-CN" i="1">
                            <a:latin typeface="Cambria Math" panose="02040503050406030204" pitchFamily="18" charset="0"/>
                          </a:rPr>
                          <m:t>𝟏</m:t>
                        </m:r>
                      </m:sub>
                    </m:sSub>
                    <m:r>
                      <a:rPr lang="en-US" altLang="zh-CN" i="1">
                        <a:latin typeface="Cambria Math" panose="02040503050406030204" pitchFamily="18" charset="0"/>
                      </a:rPr>
                      <m:t>=</m:t>
                    </m:r>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𝒚</m:t>
                            </m:r>
                          </m:e>
                          <m:sub>
                            <m:r>
                              <a:rPr lang="en-US" altLang="zh-CN" i="1">
                                <a:latin typeface="Cambria Math" panose="02040503050406030204" pitchFamily="18" charset="0"/>
                              </a:rPr>
                              <m:t>𝒏</m:t>
                            </m:r>
                            <m:r>
                              <a:rPr lang="en-US" altLang="zh-CN" i="1">
                                <a:latin typeface="Cambria Math" panose="02040503050406030204" pitchFamily="18" charset="0"/>
                              </a:rPr>
                              <m:t>+</m:t>
                            </m:r>
                            <m:r>
                              <a:rPr lang="en-US" altLang="zh-CN" i="1">
                                <a:latin typeface="Cambria Math" panose="02040503050406030204" pitchFamily="18" charset="0"/>
                              </a:rPr>
                              <m:t>𝟏</m:t>
                            </m:r>
                          </m:sub>
                        </m:sSub>
                      </m:num>
                      <m:den>
                        <m:r>
                          <a:rPr lang="en-US" altLang="zh-CN" i="1">
                            <a:latin typeface="Cambria Math" panose="02040503050406030204" pitchFamily="18" charset="0"/>
                          </a:rPr>
                          <m:t>𝑴</m:t>
                        </m:r>
                      </m:den>
                    </m:f>
                  </m:oMath>
                </a14:m>
                <a:endParaRPr lang="en-US" altLang="zh-CN" b="1" dirty="0"/>
              </a:p>
              <a:p>
                <a:pPr lvl="1"/>
                <a:r>
                  <a:rPr lang="zh-CN" altLang="en-US" b="1" dirty="0"/>
                  <a:t>模</a:t>
                </a:r>
                <a14:m>
                  <m:oMath xmlns:m="http://schemas.openxmlformats.org/officeDocument/2006/math">
                    <m:r>
                      <a:rPr lang="en-US" altLang="zh-CN" b="1" i="1" smtClean="0">
                        <a:latin typeface="Cambria Math" panose="02040503050406030204" pitchFamily="18" charset="0"/>
                      </a:rPr>
                      <m:t>𝑴</m:t>
                    </m:r>
                  </m:oMath>
                </a14:m>
                <a:r>
                  <a:rPr lang="zh-CN" altLang="en-US" dirty="0"/>
                  <a:t>是正整数，常数</a:t>
                </a:r>
                <a14:m>
                  <m:oMath xmlns:m="http://schemas.openxmlformats.org/officeDocument/2006/math">
                    <m:r>
                      <a:rPr lang="en-US" altLang="zh-CN" b="1" i="1" smtClean="0">
                        <a:latin typeface="Cambria Math" panose="02040503050406030204" pitchFamily="18" charset="0"/>
                      </a:rPr>
                      <m:t>𝒄</m:t>
                    </m:r>
                  </m:oMath>
                </a14:m>
                <a:r>
                  <a:rPr lang="zh-CN" altLang="en-US" dirty="0"/>
                  <a:t>和初值</a:t>
                </a:r>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𝒚</m:t>
                        </m:r>
                      </m:e>
                      <m:sub>
                        <m:r>
                          <a:rPr lang="en-US" altLang="zh-CN" b="1" i="1" smtClean="0">
                            <a:latin typeface="Cambria Math" panose="02040503050406030204" pitchFamily="18" charset="0"/>
                          </a:rPr>
                          <m:t>𝟎</m:t>
                        </m:r>
                      </m:sub>
                    </m:sSub>
                  </m:oMath>
                </a14:m>
                <a:r>
                  <a:rPr lang="zh-CN" altLang="en-US" dirty="0"/>
                  <a:t>都是正整数</a:t>
                </a:r>
                <a:endParaRPr lang="en-US" altLang="zh-CN" dirty="0"/>
              </a:p>
              <a:p>
                <a:pPr lvl="1"/>
                <a:r>
                  <a:rPr lang="zh-CN" altLang="en-US" dirty="0"/>
                  <a:t>简单，效果不是很好</a:t>
                </a:r>
                <a:endParaRPr lang="en-US" altLang="zh-CN" dirty="0"/>
              </a:p>
              <a:p>
                <a:pPr lvl="1"/>
                <a:endParaRPr lang="en-US" altLang="zh-CN"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1">
                <a:blip r:embed="rId2"/>
                <a:stretch>
                  <a:fillRect l="-1389" t="-1735"/>
                </a:stretch>
              </a:blipFill>
            </p:spPr>
            <p:txBody>
              <a:bodyPr/>
              <a:lstStyle/>
              <a:p>
                <a:r>
                  <a:rPr lang="zh-CN" altLang="en-US">
                    <a:noFill/>
                  </a:rPr>
                  <a:t> </a:t>
                </a:r>
                <a:endParaRPr lang="zh-CN" altLang="en-US">
                  <a:noFill/>
                </a:endParaRPr>
              </a:p>
            </p:txBody>
          </p:sp>
        </mc:Fallback>
      </mc:AlternateContent>
      <p:sp>
        <p:nvSpPr>
          <p:cNvPr id="4" name="文本框 3"/>
          <p:cNvSpPr txBox="1"/>
          <p:nvPr/>
        </p:nvSpPr>
        <p:spPr>
          <a:xfrm>
            <a:off x="992560" y="3609181"/>
            <a:ext cx="3024336" cy="2800767"/>
          </a:xfrm>
          <a:prstGeom prst="rect">
            <a:avLst/>
          </a:prstGeom>
          <a:noFill/>
        </p:spPr>
        <p:txBody>
          <a:bodyPr wrap="square" rtlCol="0">
            <a:spAutoFit/>
          </a:bodyPr>
          <a:lstStyle/>
          <a:p>
            <a:r>
              <a:rPr lang="en-US" altLang="zh-CN" dirty="0"/>
              <a:t>M = 1000;</a:t>
            </a:r>
          </a:p>
          <a:p>
            <a:r>
              <a:rPr lang="en-US" altLang="zh-CN" dirty="0"/>
              <a:t>c=4235;</a:t>
            </a:r>
          </a:p>
          <a:p>
            <a:r>
              <a:rPr lang="en-US" altLang="zh-CN" dirty="0"/>
              <a:t>y(1) = 5;</a:t>
            </a:r>
          </a:p>
          <a:p>
            <a:r>
              <a:rPr lang="en-US" altLang="zh-CN" dirty="0"/>
              <a:t>x(1) = y(1)/M;</a:t>
            </a:r>
          </a:p>
          <a:p>
            <a:r>
              <a:rPr lang="en-US" altLang="zh-CN" dirty="0" err="1"/>
              <a:t>len</a:t>
            </a:r>
            <a:r>
              <a:rPr lang="en-US" altLang="zh-CN" dirty="0"/>
              <a:t> = 1000;</a:t>
            </a:r>
          </a:p>
          <a:p>
            <a:r>
              <a:rPr lang="en-US" altLang="zh-CN" dirty="0"/>
              <a:t>for </a:t>
            </a:r>
            <a:r>
              <a:rPr lang="en-US" altLang="zh-CN" dirty="0" err="1"/>
              <a:t>i</a:t>
            </a:r>
            <a:r>
              <a:rPr lang="en-US" altLang="zh-CN" dirty="0"/>
              <a:t> = 2:len</a:t>
            </a:r>
          </a:p>
          <a:p>
            <a:r>
              <a:rPr lang="en-US" altLang="zh-CN" dirty="0"/>
              <a:t>    y(</a:t>
            </a:r>
            <a:r>
              <a:rPr lang="en-US" altLang="zh-CN" dirty="0" err="1"/>
              <a:t>i</a:t>
            </a:r>
            <a:r>
              <a:rPr lang="en-US" altLang="zh-CN" dirty="0"/>
              <a:t>) = mod(y(i-1) + c, M);</a:t>
            </a:r>
          </a:p>
          <a:p>
            <a:r>
              <a:rPr lang="en-US" altLang="zh-CN" dirty="0"/>
              <a:t>    x(</a:t>
            </a:r>
            <a:r>
              <a:rPr lang="en-US" altLang="zh-CN" dirty="0" err="1"/>
              <a:t>i</a:t>
            </a:r>
            <a:r>
              <a:rPr lang="en-US" altLang="zh-CN" dirty="0"/>
              <a:t>)=y(</a:t>
            </a:r>
            <a:r>
              <a:rPr lang="en-US" altLang="zh-CN" dirty="0" err="1"/>
              <a:t>i</a:t>
            </a:r>
            <a:r>
              <a:rPr lang="en-US" altLang="zh-CN" dirty="0"/>
              <a:t>)/M;</a:t>
            </a:r>
          </a:p>
          <a:p>
            <a:r>
              <a:rPr lang="en-US" altLang="zh-CN" dirty="0"/>
              <a:t>end</a:t>
            </a:r>
          </a:p>
          <a:p>
            <a:r>
              <a:rPr lang="en-US" altLang="zh-CN" dirty="0"/>
              <a:t>plot(x);</a:t>
            </a:r>
            <a:endParaRPr lang="zh-CN" altLang="en-US" dirty="0"/>
          </a:p>
        </p:txBody>
      </p:sp>
      <p:pic>
        <p:nvPicPr>
          <p:cNvPr id="5" name="图片 4"/>
          <p:cNvPicPr>
            <a:picLocks noChangeAspect="1"/>
          </p:cNvPicPr>
          <p:nvPr/>
        </p:nvPicPr>
        <p:blipFill>
          <a:blip r:embed="rId3"/>
          <a:stretch>
            <a:fillRect/>
          </a:stretch>
        </p:blipFill>
        <p:spPr>
          <a:xfrm>
            <a:off x="4664968" y="3177038"/>
            <a:ext cx="4657143" cy="3600000"/>
          </a:xfrm>
          <a:prstGeom prst="rect">
            <a:avLst/>
          </a:prstGeom>
        </p:spPr>
      </p:pic>
    </p:spTree>
  </p:cSld>
  <p:clrMapOvr>
    <a:masterClrMapping/>
  </p:clrMapOvr>
  <p:transition spd="med">
    <p:random/>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a:t>
            </a:r>
            <a:r>
              <a:rPr lang="zh-CN" altLang="en-US" dirty="0"/>
              <a:t>如何根据概率来选择数据</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pPr lvl="1"/>
                <a:r>
                  <a:rPr lang="zh-CN" altLang="en-US" dirty="0"/>
                  <a:t>问题：假设已经有数据</a:t>
                </a:r>
                <a14:m>
                  <m:oMath xmlns:m="http://schemas.openxmlformats.org/officeDocument/2006/math">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𝒙</m:t>
                        </m:r>
                      </m:e>
                      <m:sub>
                        <m:r>
                          <a:rPr lang="en-US" altLang="zh-CN" i="1">
                            <a:latin typeface="Cambria Math" panose="02040503050406030204" pitchFamily="18" charset="0"/>
                          </a:rPr>
                          <m:t>𝟏</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𝒙</m:t>
                        </m:r>
                      </m:e>
                      <m:sub>
                        <m:r>
                          <a:rPr lang="en-US" altLang="zh-CN" i="1">
                            <a:latin typeface="Cambria Math" panose="02040503050406030204" pitchFamily="18" charset="0"/>
                          </a:rPr>
                          <m:t>𝟐</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𝒙</m:t>
                        </m:r>
                      </m:e>
                      <m:sub>
                        <m:r>
                          <a:rPr lang="en-US" altLang="zh-CN" i="1">
                            <a:latin typeface="Cambria Math" panose="02040503050406030204" pitchFamily="18" charset="0"/>
                          </a:rPr>
                          <m:t>𝒏</m:t>
                        </m:r>
                      </m:sub>
                    </m:sSub>
                    <m:r>
                      <a:rPr lang="en-US" altLang="zh-CN" i="1">
                        <a:latin typeface="Cambria Math" panose="02040503050406030204" pitchFamily="18" charset="0"/>
                      </a:rPr>
                      <m:t>}</m:t>
                    </m:r>
                  </m:oMath>
                </a14:m>
                <a:r>
                  <a:rPr lang="en-US" altLang="zh-CN" dirty="0"/>
                  <a:t>,</a:t>
                </a:r>
                <a:r>
                  <a:rPr lang="zh-CN" altLang="en-US" dirty="0"/>
                  <a:t>如何从这些数据中等概率的选取</a:t>
                </a:r>
                <a14:m>
                  <m:oMath xmlns:m="http://schemas.openxmlformats.org/officeDocument/2006/math">
                    <m:r>
                      <a:rPr lang="en-US" altLang="zh-CN" i="1">
                        <a:latin typeface="Cambria Math" panose="02040503050406030204" pitchFamily="18" charset="0"/>
                      </a:rPr>
                      <m:t>𝒎</m:t>
                    </m:r>
                  </m:oMath>
                </a14:m>
                <a:r>
                  <a:rPr lang="zh-CN" altLang="en-US" dirty="0"/>
                  <a:t>个元素来进行测试？</a:t>
                </a:r>
              </a:p>
              <a:p>
                <a:pPr lvl="2"/>
                <a:r>
                  <a:rPr lang="zh-CN" altLang="en-US" dirty="0"/>
                  <a:t>下面计算前面两个元素各被选中的概率</a:t>
                </a:r>
                <a:endParaRPr lang="en-US" altLang="zh-CN" dirty="0"/>
              </a:p>
              <a:p>
                <a:pPr lvl="3"/>
                <a:r>
                  <a:rPr lang="zh-CN" altLang="en-US" dirty="0"/>
                  <a:t>设</a:t>
                </a:r>
                <a14:m>
                  <m:oMath xmlns:m="http://schemas.openxmlformats.org/officeDocument/2006/math">
                    <m:r>
                      <a:rPr lang="en-US" altLang="zh-CN" b="1" i="1" smtClean="0">
                        <a:latin typeface="Cambria Math" panose="02040503050406030204" pitchFamily="18" charset="0"/>
                      </a:rPr>
                      <m:t>𝒑</m:t>
                    </m:r>
                    <m:r>
                      <a:rPr lang="en-US" altLang="zh-CN" b="1" i="1" smtClean="0">
                        <a:latin typeface="Cambria Math" panose="02040503050406030204" pitchFamily="18" charset="0"/>
                      </a:rPr>
                      <m:t>(</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1" i="1" smtClean="0">
                            <a:latin typeface="Cambria Math" panose="02040503050406030204" pitchFamily="18" charset="0"/>
                          </a:rPr>
                          <m:t>𝒊</m:t>
                        </m:r>
                      </m:sub>
                    </m:sSub>
                    <m:r>
                      <a:rPr lang="en-US" altLang="zh-CN" b="1" i="1" smtClean="0">
                        <a:latin typeface="Cambria Math" panose="02040503050406030204" pitchFamily="18" charset="0"/>
                      </a:rPr>
                      <m:t>=</m:t>
                    </m:r>
                    <m:r>
                      <a:rPr lang="en-US" altLang="zh-CN" b="1" i="1" smtClean="0">
                        <a:latin typeface="Cambria Math" panose="02040503050406030204" pitchFamily="18" charset="0"/>
                      </a:rPr>
                      <m:t>𝟏</m:t>
                    </m:r>
                    <m:r>
                      <a:rPr lang="en-US" altLang="zh-CN" b="1" i="1" smtClean="0">
                        <a:latin typeface="Cambria Math" panose="02040503050406030204" pitchFamily="18" charset="0"/>
                      </a:rPr>
                      <m:t>)</m:t>
                    </m:r>
                  </m:oMath>
                </a14:m>
                <a:r>
                  <a:rPr lang="zh-CN" altLang="en-US" dirty="0"/>
                  <a:t>表示选中</a:t>
                </a:r>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1" i="1" smtClean="0">
                            <a:latin typeface="Cambria Math" panose="02040503050406030204" pitchFamily="18" charset="0"/>
                          </a:rPr>
                          <m:t>𝒊</m:t>
                        </m:r>
                      </m:sub>
                    </m:sSub>
                  </m:oMath>
                </a14:m>
                <a:r>
                  <a:rPr lang="zh-CN" altLang="en-US" dirty="0"/>
                  <a:t>的概率，显然，</a:t>
                </a:r>
                <a14:m>
                  <m:oMath xmlns:m="http://schemas.openxmlformats.org/officeDocument/2006/math">
                    <m:r>
                      <a:rPr lang="en-US" altLang="zh-CN" b="1" i="1" smtClean="0">
                        <a:latin typeface="Cambria Math" panose="02040503050406030204" pitchFamily="18" charset="0"/>
                      </a:rPr>
                      <m:t>𝒑</m:t>
                    </m:r>
                    <m:d>
                      <m:dPr>
                        <m:ctrlPr>
                          <a:rPr lang="en-US" altLang="zh-CN" b="1" i="1" smtClean="0">
                            <a:latin typeface="Cambria Math" panose="02040503050406030204" pitchFamily="18" charset="0"/>
                          </a:rPr>
                        </m:ctrlPr>
                      </m:dPr>
                      <m:e>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1" i="1" smtClean="0">
                                <a:latin typeface="Cambria Math" panose="02040503050406030204" pitchFamily="18" charset="0"/>
                              </a:rPr>
                              <m:t>𝟏</m:t>
                            </m:r>
                          </m:sub>
                        </m:sSub>
                        <m:r>
                          <a:rPr lang="en-US" altLang="zh-CN" b="1" i="1" smtClean="0">
                            <a:latin typeface="Cambria Math" panose="02040503050406030204" pitchFamily="18" charset="0"/>
                          </a:rPr>
                          <m:t>=</m:t>
                        </m:r>
                        <m:r>
                          <a:rPr lang="en-US" altLang="zh-CN" b="1" i="1" smtClean="0">
                            <a:latin typeface="Cambria Math" panose="02040503050406030204" pitchFamily="18" charset="0"/>
                          </a:rPr>
                          <m:t>𝟏</m:t>
                        </m:r>
                      </m:e>
                    </m:d>
                    <m:r>
                      <a:rPr lang="en-US" altLang="zh-CN" b="1" i="1" smtClean="0">
                        <a:latin typeface="Cambria Math" panose="02040503050406030204" pitchFamily="18" charset="0"/>
                      </a:rPr>
                      <m:t>=</m:t>
                    </m:r>
                    <m:f>
                      <m:fPr>
                        <m:ctrlPr>
                          <a:rPr lang="en-US" altLang="zh-CN" b="1" i="1" smtClean="0">
                            <a:latin typeface="Cambria Math" panose="02040503050406030204" pitchFamily="18" charset="0"/>
                          </a:rPr>
                        </m:ctrlPr>
                      </m:fPr>
                      <m:num>
                        <m:r>
                          <a:rPr lang="en-US" altLang="zh-CN" b="1" i="1" smtClean="0">
                            <a:latin typeface="Cambria Math" panose="02040503050406030204" pitchFamily="18" charset="0"/>
                          </a:rPr>
                          <m:t>𝒎</m:t>
                        </m:r>
                      </m:num>
                      <m:den>
                        <m:r>
                          <a:rPr lang="en-US" altLang="zh-CN" b="1" i="1" smtClean="0">
                            <a:latin typeface="Cambria Math" panose="02040503050406030204" pitchFamily="18" charset="0"/>
                          </a:rPr>
                          <m:t>𝒏</m:t>
                        </m:r>
                      </m:den>
                    </m:f>
                    <m:r>
                      <a:rPr lang="en-US" altLang="zh-CN" b="1" i="1" smtClean="0">
                        <a:latin typeface="Cambria Math" panose="02040503050406030204" pitchFamily="18" charset="0"/>
                      </a:rPr>
                      <m:t>,</m:t>
                    </m:r>
                    <m:r>
                      <a:rPr lang="en-US" altLang="zh-CN" b="1" i="1" smtClean="0">
                        <a:latin typeface="Cambria Math" panose="02040503050406030204" pitchFamily="18" charset="0"/>
                      </a:rPr>
                      <m:t>𝒑</m:t>
                    </m:r>
                    <m:d>
                      <m:dPr>
                        <m:ctrlPr>
                          <a:rPr lang="en-US" altLang="zh-CN" b="1" i="1" smtClean="0">
                            <a:latin typeface="Cambria Math" panose="02040503050406030204" pitchFamily="18" charset="0"/>
                          </a:rPr>
                        </m:ctrlPr>
                      </m:dPr>
                      <m:e>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1" i="1" smtClean="0">
                                <a:latin typeface="Cambria Math" panose="02040503050406030204" pitchFamily="18" charset="0"/>
                              </a:rPr>
                              <m:t>𝟏</m:t>
                            </m:r>
                          </m:sub>
                        </m:sSub>
                        <m:r>
                          <a:rPr lang="en-US" altLang="zh-CN" b="1" i="1" smtClean="0">
                            <a:latin typeface="Cambria Math" panose="02040503050406030204" pitchFamily="18" charset="0"/>
                          </a:rPr>
                          <m:t>=</m:t>
                        </m:r>
                        <m:r>
                          <a:rPr lang="en-US" altLang="zh-CN" b="1" i="1" smtClean="0">
                            <a:latin typeface="Cambria Math" panose="02040503050406030204" pitchFamily="18" charset="0"/>
                          </a:rPr>
                          <m:t>𝟎</m:t>
                        </m:r>
                      </m:e>
                    </m:d>
                    <m:r>
                      <a:rPr lang="en-US" altLang="zh-CN" b="1" i="1" smtClean="0">
                        <a:latin typeface="Cambria Math" panose="02040503050406030204" pitchFamily="18" charset="0"/>
                      </a:rPr>
                      <m:t>=</m:t>
                    </m:r>
                    <m:f>
                      <m:fPr>
                        <m:ctrlPr>
                          <a:rPr lang="en-US" altLang="zh-CN" b="1" i="1" smtClean="0">
                            <a:latin typeface="Cambria Math" panose="02040503050406030204" pitchFamily="18" charset="0"/>
                          </a:rPr>
                        </m:ctrlPr>
                      </m:fPr>
                      <m:num>
                        <m:r>
                          <a:rPr lang="en-US" altLang="zh-CN" b="1" i="1" smtClean="0">
                            <a:latin typeface="Cambria Math" panose="02040503050406030204" pitchFamily="18" charset="0"/>
                          </a:rPr>
                          <m:t>𝒏</m:t>
                        </m:r>
                        <m:r>
                          <a:rPr lang="en-US" altLang="zh-CN" b="1" i="1" smtClean="0">
                            <a:latin typeface="Cambria Math" panose="02040503050406030204" pitchFamily="18" charset="0"/>
                          </a:rPr>
                          <m:t>−</m:t>
                        </m:r>
                        <m:r>
                          <a:rPr lang="en-US" altLang="zh-CN" b="1" i="1" smtClean="0">
                            <a:latin typeface="Cambria Math" panose="02040503050406030204" pitchFamily="18" charset="0"/>
                          </a:rPr>
                          <m:t>𝒎</m:t>
                        </m:r>
                      </m:num>
                      <m:den>
                        <m:r>
                          <a:rPr lang="en-US" altLang="zh-CN" b="1" i="1" smtClean="0">
                            <a:latin typeface="Cambria Math" panose="02040503050406030204" pitchFamily="18" charset="0"/>
                          </a:rPr>
                          <m:t>𝒏</m:t>
                        </m:r>
                      </m:den>
                    </m:f>
                  </m:oMath>
                </a14:m>
                <a:endParaRPr lang="en-US" altLang="zh-CN" dirty="0"/>
              </a:p>
              <a:p>
                <a:pPr lvl="3"/>
                <a:r>
                  <a:rPr lang="zh-CN" altLang="en-US" dirty="0"/>
                  <a:t>第二个元素被选中的概率</a:t>
                </a:r>
                <a14:m>
                  <m:oMath xmlns:m="http://schemas.openxmlformats.org/officeDocument/2006/math">
                    <m:r>
                      <a:rPr lang="en-US" altLang="zh-CN" b="1" i="1" smtClean="0">
                        <a:latin typeface="Cambria Math" panose="02040503050406030204" pitchFamily="18" charset="0"/>
                      </a:rPr>
                      <m:t>𝒑</m:t>
                    </m:r>
                    <m:d>
                      <m:dPr>
                        <m:ctrlPr>
                          <a:rPr lang="en-US" altLang="zh-CN" b="1" i="1" smtClean="0">
                            <a:latin typeface="Cambria Math" panose="02040503050406030204" pitchFamily="18" charset="0"/>
                          </a:rPr>
                        </m:ctrlPr>
                      </m:dPr>
                      <m:e>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1" i="1" smtClean="0">
                                <a:latin typeface="Cambria Math" panose="02040503050406030204" pitchFamily="18" charset="0"/>
                              </a:rPr>
                              <m:t>𝟐</m:t>
                            </m:r>
                          </m:sub>
                        </m:sSub>
                        <m:r>
                          <a:rPr lang="en-US" altLang="zh-CN" b="1" i="1" smtClean="0">
                            <a:latin typeface="Cambria Math" panose="02040503050406030204" pitchFamily="18" charset="0"/>
                          </a:rPr>
                          <m:t>=</m:t>
                        </m:r>
                        <m:r>
                          <a:rPr lang="en-US" altLang="zh-CN" b="1" i="1" smtClean="0">
                            <a:latin typeface="Cambria Math" panose="02040503050406030204" pitchFamily="18" charset="0"/>
                          </a:rPr>
                          <m:t>𝟏</m:t>
                        </m:r>
                      </m:e>
                    </m:d>
                    <m:r>
                      <a:rPr lang="en-US" altLang="zh-CN" b="1" i="1" smtClean="0">
                        <a:latin typeface="Cambria Math" panose="02040503050406030204" pitchFamily="18" charset="0"/>
                      </a:rPr>
                      <m:t>=</m:t>
                    </m:r>
                    <m:r>
                      <a:rPr lang="en-US" altLang="zh-CN" b="1" i="1" smtClean="0">
                        <a:latin typeface="Cambria Math" panose="02040503050406030204" pitchFamily="18" charset="0"/>
                      </a:rPr>
                      <m:t>𝒑</m:t>
                    </m:r>
                    <m:d>
                      <m:dPr>
                        <m:ctrlPr>
                          <a:rPr lang="en-US" altLang="zh-CN" b="1" i="1" smtClean="0">
                            <a:latin typeface="Cambria Math" panose="02040503050406030204" pitchFamily="18" charset="0"/>
                          </a:rPr>
                        </m:ctrlPr>
                      </m:dPr>
                      <m:e>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1" i="1" smtClean="0">
                                <a:latin typeface="Cambria Math" panose="02040503050406030204" pitchFamily="18" charset="0"/>
                              </a:rPr>
                              <m:t>𝟐</m:t>
                            </m:r>
                          </m:sub>
                        </m:sSub>
                        <m:r>
                          <a:rPr lang="en-US" altLang="zh-CN" b="1" i="1" smtClean="0">
                            <a:latin typeface="Cambria Math" panose="02040503050406030204" pitchFamily="18" charset="0"/>
                          </a:rPr>
                          <m:t>=</m:t>
                        </m:r>
                        <m:r>
                          <a:rPr lang="en-US" altLang="zh-CN" b="1" i="1" smtClean="0">
                            <a:latin typeface="Cambria Math" panose="02040503050406030204" pitchFamily="18" charset="0"/>
                          </a:rPr>
                          <m:t>𝟏</m:t>
                        </m:r>
                        <m:r>
                          <a:rPr lang="en-US" altLang="zh-CN" b="1" i="1" smtClean="0">
                            <a:latin typeface="Cambria Math" panose="02040503050406030204" pitchFamily="18" charset="0"/>
                          </a:rPr>
                          <m:t>,</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1" i="1" smtClean="0">
                                <a:latin typeface="Cambria Math" panose="02040503050406030204" pitchFamily="18" charset="0"/>
                              </a:rPr>
                              <m:t>𝟏</m:t>
                            </m:r>
                          </m:sub>
                        </m:sSub>
                        <m:r>
                          <a:rPr lang="en-US" altLang="zh-CN" b="1" i="1" smtClean="0">
                            <a:latin typeface="Cambria Math" panose="02040503050406030204" pitchFamily="18" charset="0"/>
                          </a:rPr>
                          <m:t>=</m:t>
                        </m:r>
                        <m:r>
                          <a:rPr lang="en-US" altLang="zh-CN" b="1" i="1" smtClean="0">
                            <a:latin typeface="Cambria Math" panose="02040503050406030204" pitchFamily="18" charset="0"/>
                          </a:rPr>
                          <m:t>𝟏</m:t>
                        </m:r>
                      </m:e>
                    </m:d>
                    <m:r>
                      <a:rPr lang="en-US" altLang="zh-CN" b="1" i="1" smtClean="0">
                        <a:latin typeface="Cambria Math" panose="02040503050406030204" pitchFamily="18" charset="0"/>
                      </a:rPr>
                      <m:t>+</m:t>
                    </m:r>
                    <m:r>
                      <a:rPr lang="en-US" altLang="zh-CN" b="1" i="1" smtClean="0">
                        <a:latin typeface="Cambria Math" panose="02040503050406030204" pitchFamily="18" charset="0"/>
                      </a:rPr>
                      <m:t>𝒑</m:t>
                    </m:r>
                    <m:d>
                      <m:dPr>
                        <m:ctrlPr>
                          <a:rPr lang="en-US" altLang="zh-CN" b="1" i="1" smtClean="0">
                            <a:latin typeface="Cambria Math" panose="02040503050406030204" pitchFamily="18" charset="0"/>
                          </a:rPr>
                        </m:ctrlPr>
                      </m:dPr>
                      <m:e>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1" i="1" smtClean="0">
                                <a:latin typeface="Cambria Math" panose="02040503050406030204" pitchFamily="18" charset="0"/>
                              </a:rPr>
                              <m:t>𝟐</m:t>
                            </m:r>
                          </m:sub>
                        </m:sSub>
                        <m:r>
                          <a:rPr lang="en-US" altLang="zh-CN" b="1" i="1" smtClean="0">
                            <a:latin typeface="Cambria Math" panose="02040503050406030204" pitchFamily="18" charset="0"/>
                          </a:rPr>
                          <m:t>=</m:t>
                        </m:r>
                        <m:r>
                          <a:rPr lang="en-US" altLang="zh-CN" b="1" i="1" smtClean="0">
                            <a:latin typeface="Cambria Math" panose="02040503050406030204" pitchFamily="18" charset="0"/>
                          </a:rPr>
                          <m:t>𝟏</m:t>
                        </m:r>
                        <m:r>
                          <a:rPr lang="en-US" altLang="zh-CN" b="1" i="1" smtClean="0">
                            <a:latin typeface="Cambria Math" panose="02040503050406030204" pitchFamily="18" charset="0"/>
                          </a:rPr>
                          <m:t>,</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1" i="1" smtClean="0">
                                <a:latin typeface="Cambria Math" panose="02040503050406030204" pitchFamily="18" charset="0"/>
                              </a:rPr>
                              <m:t>𝟏</m:t>
                            </m:r>
                          </m:sub>
                        </m:sSub>
                        <m:r>
                          <a:rPr lang="en-US" altLang="zh-CN" b="1" i="1" smtClean="0">
                            <a:latin typeface="Cambria Math" panose="02040503050406030204" pitchFamily="18" charset="0"/>
                          </a:rPr>
                          <m:t>=</m:t>
                        </m:r>
                        <m:r>
                          <a:rPr lang="en-US" altLang="zh-CN" b="1" i="1" smtClean="0">
                            <a:latin typeface="Cambria Math" panose="02040503050406030204" pitchFamily="18" charset="0"/>
                          </a:rPr>
                          <m:t>𝟎</m:t>
                        </m:r>
                      </m:e>
                    </m:d>
                    <m:r>
                      <a:rPr lang="en-US" altLang="zh-CN" b="1" i="1" smtClean="0">
                        <a:latin typeface="Cambria Math" panose="02040503050406030204" pitchFamily="18" charset="0"/>
                      </a:rPr>
                      <m:t>=</m:t>
                    </m:r>
                    <m:r>
                      <a:rPr lang="en-US" altLang="zh-CN" b="1" i="1" smtClean="0">
                        <a:latin typeface="Cambria Math" panose="02040503050406030204" pitchFamily="18" charset="0"/>
                      </a:rPr>
                      <m:t>𝒑</m:t>
                    </m:r>
                    <m:d>
                      <m:dPr>
                        <m:ctrlPr>
                          <a:rPr lang="en-US" altLang="zh-CN" b="1" i="1" smtClean="0">
                            <a:latin typeface="Cambria Math" panose="02040503050406030204" pitchFamily="18" charset="0"/>
                          </a:rPr>
                        </m:ctrlPr>
                      </m:dPr>
                      <m:e>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1" i="1" smtClean="0">
                                <a:latin typeface="Cambria Math" panose="02040503050406030204" pitchFamily="18" charset="0"/>
                              </a:rPr>
                              <m:t>𝟏</m:t>
                            </m:r>
                          </m:sub>
                        </m:sSub>
                        <m:r>
                          <a:rPr lang="en-US" altLang="zh-CN" b="1" i="1" smtClean="0">
                            <a:latin typeface="Cambria Math" panose="02040503050406030204" pitchFamily="18" charset="0"/>
                          </a:rPr>
                          <m:t>=</m:t>
                        </m:r>
                        <m:r>
                          <a:rPr lang="en-US" altLang="zh-CN" b="1" i="1" smtClean="0">
                            <a:latin typeface="Cambria Math" panose="02040503050406030204" pitchFamily="18" charset="0"/>
                          </a:rPr>
                          <m:t>𝟏</m:t>
                        </m:r>
                      </m:e>
                    </m:d>
                    <m:r>
                      <a:rPr lang="en-US" altLang="zh-CN" b="1" i="1" smtClean="0">
                        <a:latin typeface="Cambria Math" panose="02040503050406030204" pitchFamily="18" charset="0"/>
                      </a:rPr>
                      <m:t>×</m:t>
                    </m:r>
                    <m:r>
                      <a:rPr lang="en-US" altLang="zh-CN" b="1" i="1" smtClean="0">
                        <a:latin typeface="Cambria Math" panose="02040503050406030204" pitchFamily="18" charset="0"/>
                      </a:rPr>
                      <m:t>𝒑</m:t>
                    </m:r>
                    <m:d>
                      <m:dPr>
                        <m:ctrlPr>
                          <a:rPr lang="en-US" altLang="zh-CN" b="1" i="1" smtClean="0">
                            <a:latin typeface="Cambria Math" panose="02040503050406030204" pitchFamily="18" charset="0"/>
                          </a:rPr>
                        </m:ctrlPr>
                      </m:dPr>
                      <m:e>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1" i="1" smtClean="0">
                                <a:latin typeface="Cambria Math" panose="02040503050406030204" pitchFamily="18" charset="0"/>
                              </a:rPr>
                              <m:t>𝟐</m:t>
                            </m:r>
                          </m:sub>
                        </m:sSub>
                        <m:r>
                          <a:rPr lang="en-US" altLang="zh-CN" b="1" i="1" smtClean="0">
                            <a:latin typeface="Cambria Math" panose="02040503050406030204" pitchFamily="18" charset="0"/>
                          </a:rPr>
                          <m:t>=</m:t>
                        </m:r>
                        <m:r>
                          <a:rPr lang="en-US" altLang="zh-CN" b="1" i="1" smtClean="0">
                            <a:latin typeface="Cambria Math" panose="02040503050406030204" pitchFamily="18" charset="0"/>
                          </a:rPr>
                          <m:t>𝟏</m:t>
                        </m:r>
                        <m:r>
                          <m:rPr>
                            <m:lit/>
                          </m:rPr>
                          <a:rPr lang="en-US" altLang="zh-CN" b="1" i="1" smtClean="0">
                            <a:latin typeface="Cambria Math" panose="02040503050406030204" pitchFamily="18" charset="0"/>
                          </a:rPr>
                          <m:t>|</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1" i="1" smtClean="0">
                                <a:latin typeface="Cambria Math" panose="02040503050406030204" pitchFamily="18" charset="0"/>
                              </a:rPr>
                              <m:t>𝟏</m:t>
                            </m:r>
                          </m:sub>
                        </m:sSub>
                        <m:r>
                          <a:rPr lang="en-US" altLang="zh-CN" b="1" i="1" smtClean="0">
                            <a:latin typeface="Cambria Math" panose="02040503050406030204" pitchFamily="18" charset="0"/>
                          </a:rPr>
                          <m:t>=</m:t>
                        </m:r>
                        <m:r>
                          <a:rPr lang="en-US" altLang="zh-CN" b="1" i="1" smtClean="0">
                            <a:latin typeface="Cambria Math" panose="02040503050406030204" pitchFamily="18" charset="0"/>
                          </a:rPr>
                          <m:t>𝟏</m:t>
                        </m:r>
                      </m:e>
                    </m:d>
                    <m:r>
                      <a:rPr lang="en-US" altLang="zh-CN" b="1" i="1" smtClean="0">
                        <a:latin typeface="Cambria Math" panose="02040503050406030204" pitchFamily="18" charset="0"/>
                      </a:rPr>
                      <m:t>+</m:t>
                    </m:r>
                    <m:r>
                      <a:rPr lang="en-US" altLang="zh-CN" b="1" i="1" smtClean="0">
                        <a:latin typeface="Cambria Math" panose="02040503050406030204" pitchFamily="18" charset="0"/>
                      </a:rPr>
                      <m:t>𝒑</m:t>
                    </m:r>
                    <m:d>
                      <m:dPr>
                        <m:ctrlPr>
                          <a:rPr lang="en-US" altLang="zh-CN" b="1" i="1" smtClean="0">
                            <a:latin typeface="Cambria Math" panose="02040503050406030204" pitchFamily="18" charset="0"/>
                          </a:rPr>
                        </m:ctrlPr>
                      </m:dPr>
                      <m:e>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1" i="1" smtClean="0">
                                <a:latin typeface="Cambria Math" panose="02040503050406030204" pitchFamily="18" charset="0"/>
                              </a:rPr>
                              <m:t>𝟏</m:t>
                            </m:r>
                          </m:sub>
                        </m:sSub>
                        <m:r>
                          <a:rPr lang="en-US" altLang="zh-CN" b="1" i="1" smtClean="0">
                            <a:latin typeface="Cambria Math" panose="02040503050406030204" pitchFamily="18" charset="0"/>
                          </a:rPr>
                          <m:t>=</m:t>
                        </m:r>
                        <m:r>
                          <a:rPr lang="en-US" altLang="zh-CN" b="1" i="1" smtClean="0">
                            <a:latin typeface="Cambria Math" panose="02040503050406030204" pitchFamily="18" charset="0"/>
                          </a:rPr>
                          <m:t>𝟎</m:t>
                        </m:r>
                      </m:e>
                    </m:d>
                    <m:r>
                      <a:rPr lang="en-US" altLang="zh-CN" b="1" i="1" smtClean="0">
                        <a:latin typeface="Cambria Math" panose="02040503050406030204" pitchFamily="18" charset="0"/>
                      </a:rPr>
                      <m:t>×</m:t>
                    </m:r>
                    <m:r>
                      <a:rPr lang="en-US" altLang="zh-CN" b="1" i="1" smtClean="0">
                        <a:latin typeface="Cambria Math" panose="02040503050406030204" pitchFamily="18" charset="0"/>
                      </a:rPr>
                      <m:t>𝒑</m:t>
                    </m:r>
                    <m:d>
                      <m:dPr>
                        <m:ctrlPr>
                          <a:rPr lang="en-US" altLang="zh-CN" b="1" i="1" smtClean="0">
                            <a:latin typeface="Cambria Math" panose="02040503050406030204" pitchFamily="18" charset="0"/>
                          </a:rPr>
                        </m:ctrlPr>
                      </m:dPr>
                      <m:e>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1" i="1" smtClean="0">
                                <a:latin typeface="Cambria Math" panose="02040503050406030204" pitchFamily="18" charset="0"/>
                              </a:rPr>
                              <m:t>𝟐</m:t>
                            </m:r>
                          </m:sub>
                        </m:sSub>
                        <m:r>
                          <a:rPr lang="en-US" altLang="zh-CN" b="1" i="1" smtClean="0">
                            <a:latin typeface="Cambria Math" panose="02040503050406030204" pitchFamily="18" charset="0"/>
                          </a:rPr>
                          <m:t>=</m:t>
                        </m:r>
                        <m:r>
                          <a:rPr lang="en-US" altLang="zh-CN" b="1" i="1" smtClean="0">
                            <a:latin typeface="Cambria Math" panose="02040503050406030204" pitchFamily="18" charset="0"/>
                          </a:rPr>
                          <m:t>𝟏</m:t>
                        </m:r>
                        <m:r>
                          <m:rPr>
                            <m:lit/>
                          </m:rPr>
                          <a:rPr lang="en-US" altLang="zh-CN" b="1" i="1" smtClean="0">
                            <a:latin typeface="Cambria Math" panose="02040503050406030204" pitchFamily="18" charset="0"/>
                          </a:rPr>
                          <m:t>|</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1" i="1" smtClean="0">
                                <a:latin typeface="Cambria Math" panose="02040503050406030204" pitchFamily="18" charset="0"/>
                              </a:rPr>
                              <m:t>𝟏</m:t>
                            </m:r>
                          </m:sub>
                        </m:sSub>
                        <m:r>
                          <a:rPr lang="en-US" altLang="zh-CN" b="1" i="1" smtClean="0">
                            <a:latin typeface="Cambria Math" panose="02040503050406030204" pitchFamily="18" charset="0"/>
                          </a:rPr>
                          <m:t>=</m:t>
                        </m:r>
                        <m:r>
                          <a:rPr lang="en-US" altLang="zh-CN" b="1" i="1" smtClean="0">
                            <a:latin typeface="Cambria Math" panose="02040503050406030204" pitchFamily="18" charset="0"/>
                          </a:rPr>
                          <m:t>𝟎</m:t>
                        </m:r>
                      </m:e>
                    </m:d>
                    <m:r>
                      <a:rPr lang="en-US" altLang="zh-CN" b="1" i="1" smtClean="0">
                        <a:latin typeface="Cambria Math" panose="02040503050406030204" pitchFamily="18" charset="0"/>
                      </a:rPr>
                      <m:t>=</m:t>
                    </m:r>
                    <m:f>
                      <m:fPr>
                        <m:ctrlPr>
                          <a:rPr lang="en-US" altLang="zh-CN" b="1" i="1" smtClean="0">
                            <a:latin typeface="Cambria Math" panose="02040503050406030204" pitchFamily="18" charset="0"/>
                          </a:rPr>
                        </m:ctrlPr>
                      </m:fPr>
                      <m:num>
                        <m:r>
                          <a:rPr lang="en-US" altLang="zh-CN" b="1" i="1" smtClean="0">
                            <a:latin typeface="Cambria Math" panose="02040503050406030204" pitchFamily="18" charset="0"/>
                          </a:rPr>
                          <m:t>𝒎</m:t>
                        </m:r>
                      </m:num>
                      <m:den>
                        <m:r>
                          <a:rPr lang="en-US" altLang="zh-CN" b="1" i="1" smtClean="0">
                            <a:latin typeface="Cambria Math" panose="02040503050406030204" pitchFamily="18" charset="0"/>
                          </a:rPr>
                          <m:t>𝒏</m:t>
                        </m:r>
                      </m:den>
                    </m:f>
                    <m:r>
                      <a:rPr lang="en-US" altLang="zh-CN" b="1" i="1" smtClean="0">
                        <a:latin typeface="Cambria Math" panose="02040503050406030204" pitchFamily="18" charset="0"/>
                      </a:rPr>
                      <m:t>×</m:t>
                    </m:r>
                    <m:f>
                      <m:fPr>
                        <m:ctrlPr>
                          <a:rPr lang="en-US" altLang="zh-CN" b="1" i="1" smtClean="0">
                            <a:latin typeface="Cambria Math" panose="02040503050406030204" pitchFamily="18" charset="0"/>
                          </a:rPr>
                        </m:ctrlPr>
                      </m:fPr>
                      <m:num>
                        <m:r>
                          <a:rPr lang="en-US" altLang="zh-CN" b="1" i="1" smtClean="0">
                            <a:latin typeface="Cambria Math" panose="02040503050406030204" pitchFamily="18" charset="0"/>
                          </a:rPr>
                          <m:t>𝒎</m:t>
                        </m:r>
                        <m:r>
                          <a:rPr lang="en-US" altLang="zh-CN" b="1" i="1" smtClean="0">
                            <a:latin typeface="Cambria Math" panose="02040503050406030204" pitchFamily="18" charset="0"/>
                          </a:rPr>
                          <m:t>−</m:t>
                        </m:r>
                        <m:r>
                          <a:rPr lang="en-US" altLang="zh-CN" b="1" i="1" smtClean="0">
                            <a:latin typeface="Cambria Math" panose="02040503050406030204" pitchFamily="18" charset="0"/>
                          </a:rPr>
                          <m:t>𝟏</m:t>
                        </m:r>
                      </m:num>
                      <m:den>
                        <m:r>
                          <a:rPr lang="en-US" altLang="zh-CN" b="1" i="1" smtClean="0">
                            <a:latin typeface="Cambria Math" panose="02040503050406030204" pitchFamily="18" charset="0"/>
                          </a:rPr>
                          <m:t>𝒏</m:t>
                        </m:r>
                        <m:r>
                          <a:rPr lang="en-US" altLang="zh-CN" b="1" i="1" smtClean="0">
                            <a:latin typeface="Cambria Math" panose="02040503050406030204" pitchFamily="18" charset="0"/>
                          </a:rPr>
                          <m:t>−</m:t>
                        </m:r>
                        <m:r>
                          <a:rPr lang="en-US" altLang="zh-CN" b="1" i="1" smtClean="0">
                            <a:latin typeface="Cambria Math" panose="02040503050406030204" pitchFamily="18" charset="0"/>
                          </a:rPr>
                          <m:t>𝟏</m:t>
                        </m:r>
                      </m:den>
                    </m:f>
                    <m:r>
                      <a:rPr lang="en-US" altLang="zh-CN" b="1" i="1" smtClean="0">
                        <a:latin typeface="Cambria Math" panose="02040503050406030204" pitchFamily="18" charset="0"/>
                      </a:rPr>
                      <m:t>+</m:t>
                    </m:r>
                    <m:f>
                      <m:fPr>
                        <m:ctrlPr>
                          <a:rPr lang="en-US" altLang="zh-CN" b="1" i="1" smtClean="0">
                            <a:latin typeface="Cambria Math" panose="02040503050406030204" pitchFamily="18" charset="0"/>
                          </a:rPr>
                        </m:ctrlPr>
                      </m:fPr>
                      <m:num>
                        <m:r>
                          <a:rPr lang="en-US" altLang="zh-CN" b="1" i="1" smtClean="0">
                            <a:latin typeface="Cambria Math" panose="02040503050406030204" pitchFamily="18" charset="0"/>
                          </a:rPr>
                          <m:t>𝒏</m:t>
                        </m:r>
                        <m:r>
                          <a:rPr lang="en-US" altLang="zh-CN" b="1" i="1" smtClean="0">
                            <a:latin typeface="Cambria Math" panose="02040503050406030204" pitchFamily="18" charset="0"/>
                          </a:rPr>
                          <m:t>−</m:t>
                        </m:r>
                        <m:r>
                          <a:rPr lang="en-US" altLang="zh-CN" b="1" i="1" smtClean="0">
                            <a:latin typeface="Cambria Math" panose="02040503050406030204" pitchFamily="18" charset="0"/>
                          </a:rPr>
                          <m:t>𝒎</m:t>
                        </m:r>
                      </m:num>
                      <m:den>
                        <m:r>
                          <a:rPr lang="en-US" altLang="zh-CN" b="1" i="1" smtClean="0">
                            <a:latin typeface="Cambria Math" panose="02040503050406030204" pitchFamily="18" charset="0"/>
                          </a:rPr>
                          <m:t>𝒏</m:t>
                        </m:r>
                      </m:den>
                    </m:f>
                    <m:r>
                      <a:rPr lang="en-US" altLang="zh-CN" b="1" i="1" smtClean="0">
                        <a:latin typeface="Cambria Math" panose="02040503050406030204" pitchFamily="18" charset="0"/>
                      </a:rPr>
                      <m:t>×</m:t>
                    </m:r>
                    <m:f>
                      <m:fPr>
                        <m:ctrlPr>
                          <a:rPr lang="en-US" altLang="zh-CN" b="1" i="1" smtClean="0">
                            <a:latin typeface="Cambria Math" panose="02040503050406030204" pitchFamily="18" charset="0"/>
                          </a:rPr>
                        </m:ctrlPr>
                      </m:fPr>
                      <m:num>
                        <m:r>
                          <a:rPr lang="en-US" altLang="zh-CN" b="1" i="1" smtClean="0">
                            <a:latin typeface="Cambria Math" panose="02040503050406030204" pitchFamily="18" charset="0"/>
                          </a:rPr>
                          <m:t>𝒎</m:t>
                        </m:r>
                      </m:num>
                      <m:den>
                        <m:r>
                          <a:rPr lang="en-US" altLang="zh-CN" b="1" i="1" smtClean="0">
                            <a:latin typeface="Cambria Math" panose="02040503050406030204" pitchFamily="18" charset="0"/>
                          </a:rPr>
                          <m:t>𝒏</m:t>
                        </m:r>
                        <m:r>
                          <a:rPr lang="en-US" altLang="zh-CN" b="1" i="1" smtClean="0">
                            <a:latin typeface="Cambria Math" panose="02040503050406030204" pitchFamily="18" charset="0"/>
                          </a:rPr>
                          <m:t>−</m:t>
                        </m:r>
                        <m:r>
                          <a:rPr lang="en-US" altLang="zh-CN" b="1" i="1" smtClean="0">
                            <a:latin typeface="Cambria Math" panose="02040503050406030204" pitchFamily="18" charset="0"/>
                          </a:rPr>
                          <m:t>𝟏</m:t>
                        </m:r>
                      </m:den>
                    </m:f>
                    <m:r>
                      <a:rPr lang="en-US" altLang="zh-CN" b="1" i="1" smtClean="0">
                        <a:latin typeface="Cambria Math" panose="02040503050406030204" pitchFamily="18" charset="0"/>
                      </a:rPr>
                      <m:t>=</m:t>
                    </m:r>
                    <m:f>
                      <m:fPr>
                        <m:ctrlPr>
                          <a:rPr lang="en-US" altLang="zh-CN" b="1" i="1" smtClean="0">
                            <a:latin typeface="Cambria Math" panose="02040503050406030204" pitchFamily="18" charset="0"/>
                          </a:rPr>
                        </m:ctrlPr>
                      </m:fPr>
                      <m:num>
                        <m:r>
                          <a:rPr lang="en-US" altLang="zh-CN" b="1" i="1" smtClean="0">
                            <a:latin typeface="Cambria Math" panose="02040503050406030204" pitchFamily="18" charset="0"/>
                          </a:rPr>
                          <m:t>𝒎</m:t>
                        </m:r>
                      </m:num>
                      <m:den>
                        <m:r>
                          <a:rPr lang="en-US" altLang="zh-CN" b="1" i="1" smtClean="0">
                            <a:latin typeface="Cambria Math" panose="02040503050406030204" pitchFamily="18" charset="0"/>
                          </a:rPr>
                          <m:t>𝒏</m:t>
                        </m:r>
                      </m:den>
                    </m:f>
                  </m:oMath>
                </a14:m>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1">
                <a:blip r:embed="rId2"/>
                <a:stretch>
                  <a:fillRect t="-1193"/>
                </a:stretch>
              </a:blipFill>
            </p:spPr>
            <p:txBody>
              <a:bodyPr/>
              <a:lstStyle/>
              <a:p>
                <a:r>
                  <a:rPr lang="zh-CN" altLang="en-US">
                    <a:noFill/>
                  </a:rPr>
                  <a:t> </a:t>
                </a:r>
                <a:endParaRPr lang="zh-CN" altLang="en-US">
                  <a:noFill/>
                </a:endParaRPr>
              </a:p>
            </p:txBody>
          </p:sp>
        </mc:Fallback>
      </mc:AlternateContent>
      <p:sp>
        <p:nvSpPr>
          <p:cNvPr id="5" name="Rectangle 1"/>
          <p:cNvSpPr>
            <a:spLocks noChangeArrowheads="1"/>
          </p:cNvSpPr>
          <p:nvPr/>
        </p:nvSpPr>
        <p:spPr bwMode="auto">
          <a:xfrm>
            <a:off x="2360712" y="4427488"/>
            <a:ext cx="4896544" cy="277795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160287"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1400" b="0" i="0" u="none" strike="noStrike" cap="none" normalizeH="0" baseline="0" dirty="0">
                <a:ln>
                  <a:noFill/>
                </a:ln>
                <a:solidFill>
                  <a:srgbClr val="FF0000"/>
                </a:solidFill>
                <a:effectLst/>
                <a:latin typeface="Consolas" panose="020B0609020204030204" pitchFamily="49" charset="0"/>
                <a:cs typeface="Consolas" panose="020B0609020204030204" pitchFamily="49" charset="0"/>
              </a:rPr>
              <a:t>template&lt;class T&gt; </a:t>
            </a:r>
            <a:endParaRPr kumimoji="0" lang="en-US" altLang="zh-CN" sz="1400" b="0" i="0" u="none" strike="noStrike" cap="none" normalizeH="0" baseline="0" dirty="0">
              <a:ln>
                <a:noFill/>
              </a:ln>
              <a:solidFill>
                <a:srgbClr val="FF0000"/>
              </a:solidFill>
              <a:effectLst/>
              <a:latin typeface="Consolas" panose="020B0609020204030204" pitchFamily="49" charset="0"/>
              <a:cs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zh-CN" altLang="zh-CN" sz="1400" b="0" i="0" u="none" strike="noStrike" cap="none" normalizeH="0" baseline="0" dirty="0">
                <a:ln>
                  <a:noFill/>
                </a:ln>
                <a:solidFill>
                  <a:srgbClr val="FF0000"/>
                </a:solidFill>
                <a:effectLst/>
                <a:latin typeface="Consolas" panose="020B0609020204030204" pitchFamily="49" charset="0"/>
                <a:cs typeface="Consolas" panose="020B0609020204030204" pitchFamily="49" charset="0"/>
              </a:rPr>
              <a:t>bool getRand(const vector vecData, int m, vector&amp; vecRand) </a:t>
            </a:r>
            <a:endParaRPr kumimoji="0" lang="en-US" altLang="zh-CN" sz="1400" b="0" i="0" u="none" strike="noStrike" cap="none" normalizeH="0" baseline="0" dirty="0">
              <a:ln>
                <a:noFill/>
              </a:ln>
              <a:solidFill>
                <a:srgbClr val="FF0000"/>
              </a:solidFill>
              <a:effectLst/>
              <a:latin typeface="Consolas" panose="020B0609020204030204" pitchFamily="49" charset="0"/>
              <a:cs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zh-CN" altLang="zh-CN" sz="1400" b="0" i="0" u="none" strike="noStrike" cap="none" normalizeH="0" baseline="0" dirty="0">
                <a:ln>
                  <a:noFill/>
                </a:ln>
                <a:solidFill>
                  <a:srgbClr val="FF0000"/>
                </a:solidFill>
                <a:effectLst/>
                <a:latin typeface="Consolas" panose="020B0609020204030204" pitchFamily="49" charset="0"/>
                <a:cs typeface="Consolas" panose="020B0609020204030204" pitchFamily="49" charset="0"/>
              </a:rPr>
              <a:t>{ int32_t nSize = vecData.size(); </a:t>
            </a:r>
            <a:endParaRPr kumimoji="0" lang="en-US" altLang="zh-CN" sz="1400" b="0" i="0" u="none" strike="noStrike" cap="none" normalizeH="0" baseline="0" dirty="0">
              <a:ln>
                <a:noFill/>
              </a:ln>
              <a:solidFill>
                <a:srgbClr val="FF0000"/>
              </a:solidFill>
              <a:effectLst/>
              <a:latin typeface="Consolas" panose="020B0609020204030204" pitchFamily="49" charset="0"/>
              <a:cs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zh-CN" altLang="zh-CN" sz="1400" b="0" i="0" u="none" strike="noStrike" cap="none" normalizeH="0" baseline="0" dirty="0">
                <a:ln>
                  <a:noFill/>
                </a:ln>
                <a:solidFill>
                  <a:srgbClr val="FF0000"/>
                </a:solidFill>
                <a:effectLst/>
                <a:latin typeface="Consolas" panose="020B0609020204030204" pitchFamily="49" charset="0"/>
                <a:cs typeface="Consolas" panose="020B0609020204030204" pitchFamily="49" charset="0"/>
              </a:rPr>
              <a:t>if(nSize &lt; m || m &lt; 0) return false; </a:t>
            </a:r>
            <a:endParaRPr kumimoji="0" lang="en-US" altLang="zh-CN" sz="1400" b="0" i="0" u="none" strike="noStrike" cap="none" normalizeH="0" baseline="0" dirty="0">
              <a:ln>
                <a:noFill/>
              </a:ln>
              <a:solidFill>
                <a:srgbClr val="FF0000"/>
              </a:solidFill>
              <a:effectLst/>
              <a:latin typeface="Consolas" panose="020B0609020204030204" pitchFamily="49" charset="0"/>
              <a:cs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zh-CN" altLang="zh-CN" sz="1400" b="0" i="0" u="none" strike="noStrike" cap="none" normalizeH="0" baseline="0" dirty="0">
                <a:ln>
                  <a:noFill/>
                </a:ln>
                <a:solidFill>
                  <a:srgbClr val="FF0000"/>
                </a:solidFill>
                <a:effectLst/>
                <a:latin typeface="Consolas" panose="020B0609020204030204" pitchFamily="49" charset="0"/>
                <a:cs typeface="Consolas" panose="020B0609020204030204" pitchFamily="49" charset="0"/>
              </a:rPr>
              <a:t>vecRand.clear(); </a:t>
            </a:r>
            <a:endParaRPr kumimoji="0" lang="en-US" altLang="zh-CN" sz="1400" b="0" i="0" u="none" strike="noStrike" cap="none" normalizeH="0" baseline="0" dirty="0">
              <a:ln>
                <a:noFill/>
              </a:ln>
              <a:solidFill>
                <a:srgbClr val="FF0000"/>
              </a:solidFill>
              <a:effectLst/>
              <a:latin typeface="Consolas" panose="020B0609020204030204" pitchFamily="49" charset="0"/>
              <a:cs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zh-CN" altLang="zh-CN" sz="1400" b="0" i="0" u="none" strike="noStrike" cap="none" normalizeH="0" baseline="0" dirty="0">
                <a:ln>
                  <a:noFill/>
                </a:ln>
                <a:solidFill>
                  <a:srgbClr val="FF0000"/>
                </a:solidFill>
                <a:effectLst/>
                <a:latin typeface="Consolas" panose="020B0609020204030204" pitchFamily="49" charset="0"/>
                <a:cs typeface="Consolas" panose="020B0609020204030204" pitchFamily="49" charset="0"/>
              </a:rPr>
              <a:t>vecRand.reserve(m);</a:t>
            </a:r>
            <a:endParaRPr kumimoji="0" lang="en-US" altLang="zh-CN" sz="1400" b="0" i="0" u="none" strike="noStrike" cap="none" normalizeH="0" baseline="0" dirty="0">
              <a:ln>
                <a:noFill/>
              </a:ln>
              <a:solidFill>
                <a:srgbClr val="FF0000"/>
              </a:solidFill>
              <a:effectLst/>
              <a:latin typeface="Consolas" panose="020B0609020204030204" pitchFamily="49" charset="0"/>
              <a:cs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zh-CN" altLang="zh-CN" sz="1400" b="0" i="0" u="none" strike="noStrike" cap="none" normalizeH="0" baseline="0" dirty="0">
                <a:ln>
                  <a:noFill/>
                </a:ln>
                <a:solidFill>
                  <a:srgbClr val="FF0000"/>
                </a:solidFill>
                <a:effectLst/>
                <a:latin typeface="Consolas" panose="020B0609020204030204" pitchFamily="49" charset="0"/>
                <a:cs typeface="Consolas" panose="020B0609020204030204" pitchFamily="49" charset="0"/>
              </a:rPr>
              <a:t> for(int32_t i = 0, isize = nSize; i &lt; isize ; i++){ float fRand = frand(); if(fRand &lt;=(float)(m)/nSize){ vecRand.push_back(vecData[i]); m--; } nSize --; } </a:t>
            </a:r>
            <a:endParaRPr kumimoji="0" lang="en-US" altLang="zh-CN" sz="1400" b="0" i="0" u="none" strike="noStrike" cap="none" normalizeH="0" baseline="0" dirty="0">
              <a:ln>
                <a:noFill/>
              </a:ln>
              <a:solidFill>
                <a:srgbClr val="FF0000"/>
              </a:solidFill>
              <a:effectLst/>
              <a:latin typeface="Consolas" panose="020B0609020204030204" pitchFamily="49" charset="0"/>
              <a:cs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zh-CN" altLang="zh-CN" sz="1400" b="0" i="0" u="none" strike="noStrike" cap="none" normalizeH="0" baseline="0" dirty="0">
                <a:ln>
                  <a:noFill/>
                </a:ln>
                <a:solidFill>
                  <a:srgbClr val="FF0000"/>
                </a:solidFill>
                <a:effectLst/>
                <a:latin typeface="Consolas" panose="020B0609020204030204" pitchFamily="49" charset="0"/>
                <a:cs typeface="Consolas" panose="020B0609020204030204" pitchFamily="49" charset="0"/>
              </a:rPr>
              <a:t>return true; }</a:t>
            </a:r>
            <a:r>
              <a:rPr kumimoji="0" lang="zh-CN" altLang="zh-CN" sz="1000" b="0" i="0" u="none" strike="noStrike" cap="none" normalizeH="0" baseline="0" dirty="0">
                <a:ln>
                  <a:noFill/>
                </a:ln>
                <a:solidFill>
                  <a:srgbClr val="FF0000"/>
                </a:solidFill>
                <a:effectLst/>
              </a:rPr>
              <a:t> </a:t>
            </a:r>
            <a:endParaRPr kumimoji="0" lang="zh-CN" altLang="zh-CN" sz="3200" b="0" i="0" u="none" strike="noStrike" cap="none" normalizeH="0" baseline="0" dirty="0">
              <a:ln>
                <a:noFill/>
              </a:ln>
              <a:solidFill>
                <a:srgbClr val="FF0000"/>
              </a:solidFill>
              <a:effectLst/>
              <a:latin typeface="Arial" panose="020B0604020202020204" pitchFamily="34" charset="0"/>
            </a:endParaRPr>
          </a:p>
        </p:txBody>
      </p:sp>
    </p:spTree>
  </p:cSld>
  <p:clrMapOvr>
    <a:masterClrMapping/>
  </p:clrMapOvr>
  <p:transition spd="med">
    <p:random/>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a:t>
            </a:r>
            <a:r>
              <a:rPr lang="zh-CN" altLang="en-US" dirty="0"/>
              <a:t>如何根据概率来选择数据</a:t>
            </a:r>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lstStyle/>
              <a:p>
                <a:r>
                  <a:rPr lang="zh-CN" altLang="en-US" dirty="0"/>
                  <a:t>如果不能直接得到</a:t>
                </a:r>
                <a14:m>
                  <m:oMath xmlns:m="http://schemas.openxmlformats.org/officeDocument/2006/math">
                    <m:r>
                      <a:rPr lang="en-US" altLang="zh-CN" b="1" i="1" smtClean="0">
                        <a:latin typeface="Cambria Math" panose="02040503050406030204" pitchFamily="18" charset="0"/>
                      </a:rPr>
                      <m:t>𝑿</m:t>
                    </m:r>
                  </m:oMath>
                </a14:m>
                <a:r>
                  <a:rPr lang="zh-CN" altLang="en-US" dirty="0"/>
                  <a:t>中元素的个数</a:t>
                </a:r>
                <a:endParaRPr lang="en-US" altLang="zh-CN" dirty="0"/>
              </a:p>
              <a:p>
                <a:pPr lvl="1"/>
                <a:r>
                  <a:rPr lang="zh-CN" altLang="en-US" dirty="0"/>
                  <a:t>例如需要从一个很大的数据文件中随机选取几条数据出来，这时候需要先遍历整个文件，然后再利用上述算法选取</a:t>
                </a:r>
                <a14:m>
                  <m:oMath xmlns:m="http://schemas.openxmlformats.org/officeDocument/2006/math">
                    <m:r>
                      <a:rPr lang="en-US" altLang="zh-CN" b="1" i="1" smtClean="0">
                        <a:latin typeface="Cambria Math" panose="02040503050406030204" pitchFamily="18" charset="0"/>
                      </a:rPr>
                      <m:t>𝒎</m:t>
                    </m:r>
                  </m:oMath>
                </a14:m>
                <a:r>
                  <a:rPr lang="zh-CN" altLang="en-US" dirty="0"/>
                  <a:t>个元素</a:t>
                </a:r>
                <a:endParaRPr lang="en-US" altLang="zh-CN" dirty="0"/>
              </a:p>
              <a:p>
                <a:pPr lvl="1"/>
                <a:r>
                  <a:rPr lang="zh-CN" altLang="en-US" b="0" dirty="0"/>
                  <a:t>又或者在类似</a:t>
                </a:r>
                <a:r>
                  <a:rPr lang="en-US" altLang="zh-CN" b="0" dirty="0" err="1"/>
                  <a:t>hadoop</a:t>
                </a:r>
                <a:r>
                  <a:rPr lang="zh-CN" altLang="en-US" b="0" dirty="0"/>
                  <a:t>的</a:t>
                </a:r>
                <a:r>
                  <a:rPr lang="en-US" altLang="zh-CN" b="0" dirty="0"/>
                  <a:t>reduce</a:t>
                </a:r>
                <a:r>
                  <a:rPr lang="zh-CN" altLang="en-US" b="0" dirty="0"/>
                  <a:t>方法中， 我们只能得到数据的迭代器。我们不能多次遍历集合， 只能将元素存放在内存中。 在这些情况下， 如果数据文件很大， 那么算法的速度会受到很大的影响， 而且对</a:t>
                </a:r>
                <a:r>
                  <a:rPr lang="en-US" altLang="zh-CN" b="0" dirty="0"/>
                  <a:t>reduce</a:t>
                </a:r>
                <a:r>
                  <a:rPr lang="zh-CN" altLang="en-US" b="0" dirty="0"/>
                  <a:t>机器的配置也有依赖。</a:t>
                </a:r>
                <a:endParaRPr lang="en-US" altLang="zh-CN" b="0" dirty="0"/>
              </a:p>
              <a:p>
                <a:pPr lvl="1"/>
                <a:r>
                  <a:rPr lang="zh-CN" altLang="en-US" b="0" dirty="0"/>
                  <a:t>只遍历一次集合的算法</a:t>
                </a:r>
                <a:endParaRPr lang="en-US" altLang="zh-CN" b="0" dirty="0"/>
              </a:p>
              <a:p>
                <a:pPr lvl="2"/>
                <a:r>
                  <a:rPr lang="en-US" altLang="zh-CN" b="0" dirty="0"/>
                  <a:t>Step1.</a:t>
                </a:r>
                <a:r>
                  <a:rPr lang="zh-CN" altLang="en-US" b="0" dirty="0"/>
                  <a:t>取前</a:t>
                </a:r>
                <a:r>
                  <a:rPr lang="en-US" altLang="zh-CN" b="0" dirty="0"/>
                  <a:t>m</a:t>
                </a:r>
                <a:r>
                  <a:rPr lang="zh-CN" altLang="en-US" b="0" dirty="0"/>
                  <a:t>个元素放在集合</a:t>
                </a:r>
                <a14:m>
                  <m:oMath xmlns:m="http://schemas.openxmlformats.org/officeDocument/2006/math">
                    <m:r>
                      <a:rPr lang="en-US" altLang="zh-CN" b="0" i="1" smtClean="0">
                        <a:latin typeface="Cambria Math" panose="02040503050406030204" pitchFamily="18" charset="0"/>
                      </a:rPr>
                      <m:t>𝐴</m:t>
                    </m:r>
                    <m:r>
                      <a:rPr lang="en-US" altLang="zh-CN" b="0" i="1" smtClean="0">
                        <a:latin typeface="Cambria Math" panose="02040503050406030204" pitchFamily="18" charset="0"/>
                      </a:rPr>
                      <m:t>′</m:t>
                    </m:r>
                  </m:oMath>
                </a14:m>
                <a:r>
                  <a:rPr lang="zh-CN" altLang="en-US" b="0" dirty="0"/>
                  <a:t>中</a:t>
                </a:r>
                <a:endParaRPr lang="en-US" altLang="zh-CN" b="0" dirty="0"/>
              </a:p>
              <a:p>
                <a:pPr lvl="2"/>
                <a:r>
                  <a:rPr lang="en-US" altLang="zh-CN" b="0" dirty="0"/>
                  <a:t>Step2.</a:t>
                </a:r>
                <a:r>
                  <a:rPr lang="zh-CN" altLang="en-US" b="0" dirty="0"/>
                  <a:t>对于第</a:t>
                </a:r>
                <a14:m>
                  <m:oMath xmlns:m="http://schemas.openxmlformats.org/officeDocument/2006/math">
                    <m:r>
                      <a:rPr lang="en-US" altLang="zh-CN" b="0" i="1" dirty="0" smtClean="0">
                        <a:latin typeface="Cambria Math" panose="02040503050406030204" pitchFamily="18" charset="0"/>
                      </a:rPr>
                      <m:t>𝑖</m:t>
                    </m:r>
                  </m:oMath>
                </a14:m>
                <a:r>
                  <a:rPr lang="zh-CN" altLang="en-US" b="0" dirty="0"/>
                  <a:t>个元素</a:t>
                </a:r>
                <a14:m>
                  <m:oMath xmlns:m="http://schemas.openxmlformats.org/officeDocument/2006/math">
                    <m:r>
                      <a:rPr lang="en-US" altLang="zh-CN" b="0" i="1" dirty="0" smtClean="0">
                        <a:latin typeface="Cambria Math" panose="02040503050406030204" pitchFamily="18" charset="0"/>
                      </a:rPr>
                      <m:t>(</m:t>
                    </m:r>
                    <m:r>
                      <a:rPr lang="en-US" altLang="zh-CN" b="0" i="1" dirty="0" err="1">
                        <a:latin typeface="Cambria Math" panose="02040503050406030204" pitchFamily="18" charset="0"/>
                      </a:rPr>
                      <m:t>𝑖</m:t>
                    </m:r>
                    <m:r>
                      <a:rPr lang="en-US" altLang="zh-CN" b="0" i="1" dirty="0">
                        <a:latin typeface="Cambria Math" panose="02040503050406030204" pitchFamily="18" charset="0"/>
                      </a:rPr>
                      <m:t>&gt;</m:t>
                    </m:r>
                    <m:r>
                      <a:rPr lang="en-US" altLang="zh-CN" b="0" i="1" dirty="0">
                        <a:latin typeface="Cambria Math" panose="02040503050406030204" pitchFamily="18" charset="0"/>
                      </a:rPr>
                      <m:t>𝑚</m:t>
                    </m:r>
                    <m:r>
                      <a:rPr lang="en-US" altLang="zh-CN" b="0" i="1" dirty="0">
                        <a:latin typeface="Cambria Math" panose="02040503050406030204" pitchFamily="18" charset="0"/>
                      </a:rPr>
                      <m:t>), </m:t>
                    </m:r>
                  </m:oMath>
                </a14:m>
                <a:r>
                  <a:rPr lang="zh-CN" altLang="en-US" b="0" dirty="0"/>
                  <a:t>使</a:t>
                </a:r>
                <a14:m>
                  <m:oMath xmlns:m="http://schemas.openxmlformats.org/officeDocument/2006/math">
                    <m:r>
                      <a:rPr lang="en-US" altLang="zh-CN" b="0" i="1" dirty="0" smtClean="0">
                        <a:latin typeface="Cambria Math" panose="02040503050406030204" pitchFamily="18" charset="0"/>
                      </a:rPr>
                      <m:t>𝑖</m:t>
                    </m:r>
                  </m:oMath>
                </a14:m>
                <a:r>
                  <a:rPr lang="zh-CN" altLang="en-US" b="0" dirty="0"/>
                  <a:t>在 </a:t>
                </a:r>
                <a14:m>
                  <m:oMath xmlns:m="http://schemas.openxmlformats.org/officeDocument/2006/math">
                    <m:r>
                      <a:rPr lang="en-US" altLang="zh-CN" b="0" i="1" dirty="0" smtClean="0">
                        <a:latin typeface="Cambria Math" panose="02040503050406030204" pitchFamily="18" charset="0"/>
                      </a:rPr>
                      <m:t>𝑚</m:t>
                    </m:r>
                    <m:r>
                      <a:rPr lang="en-US" altLang="zh-CN" b="0" i="1" dirty="0" smtClean="0">
                        <a:latin typeface="Cambria Math" panose="02040503050406030204" pitchFamily="18" charset="0"/>
                      </a:rPr>
                      <m:t>/</m:t>
                    </m:r>
                    <m:r>
                      <a:rPr lang="en-US" altLang="zh-CN" b="0" i="1" dirty="0" err="1">
                        <a:latin typeface="Cambria Math" panose="02040503050406030204" pitchFamily="18" charset="0"/>
                      </a:rPr>
                      <m:t>𝑖</m:t>
                    </m:r>
                  </m:oMath>
                </a14:m>
                <a:r>
                  <a:rPr lang="zh-CN" altLang="en-US" b="0" dirty="0"/>
                  <a:t>的概率下， 等概率随机替换</a:t>
                </a:r>
                <a14:m>
                  <m:oMath xmlns:m="http://schemas.openxmlformats.org/officeDocument/2006/math">
                    <m:r>
                      <a:rPr lang="en-US" altLang="zh-CN" b="0" i="1" dirty="0" smtClean="0">
                        <a:latin typeface="Cambria Math" panose="02040503050406030204" pitchFamily="18" charset="0"/>
                      </a:rPr>
                      <m:t>𝐴</m:t>
                    </m:r>
                    <m:r>
                      <a:rPr lang="en-US" altLang="zh-CN" b="0" i="1" dirty="0" smtClean="0">
                        <a:latin typeface="Cambria Math" panose="02040503050406030204" pitchFamily="18" charset="0"/>
                      </a:rPr>
                      <m:t>′</m:t>
                    </m:r>
                  </m:oMath>
                </a14:m>
                <a:r>
                  <a:rPr lang="zh-CN" altLang="en-US" b="0" dirty="0"/>
                  <a:t>中的任意一个元素</a:t>
                </a:r>
                <a:r>
                  <a:rPr lang="en-US" altLang="zh-CN" b="0" dirty="0"/>
                  <a:t>,</a:t>
                </a:r>
                <a:r>
                  <a:rPr lang="zh-CN" altLang="en-US" b="0" dirty="0"/>
                  <a:t>直到遍历完集合</a:t>
                </a:r>
                <a:r>
                  <a:rPr lang="en-US" altLang="zh-CN" b="0" dirty="0"/>
                  <a:t>;</a:t>
                </a:r>
              </a:p>
              <a:p>
                <a:pPr lvl="2"/>
                <a:r>
                  <a:rPr lang="en-US" altLang="zh-CN" b="0" dirty="0"/>
                  <a:t>Step3.</a:t>
                </a:r>
                <a:r>
                  <a:rPr lang="zh-CN" altLang="en-US" b="0" dirty="0"/>
                  <a:t>返回</a:t>
                </a:r>
                <a14:m>
                  <m:oMath xmlns:m="http://schemas.openxmlformats.org/officeDocument/2006/math">
                    <m:r>
                      <a:rPr lang="en-US" altLang="zh-CN" b="0" i="1" dirty="0" smtClean="0">
                        <a:latin typeface="Cambria Math" panose="02040503050406030204" pitchFamily="18" charset="0"/>
                      </a:rPr>
                      <m:t>𝐴</m:t>
                    </m:r>
                    <m:r>
                      <a:rPr lang="en-US" altLang="zh-CN" b="0" i="1" dirty="0" smtClean="0">
                        <a:latin typeface="Cambria Math" panose="02040503050406030204" pitchFamily="18" charset="0"/>
                      </a:rPr>
                      <m:t>′</m:t>
                    </m:r>
                  </m:oMath>
                </a14:m>
                <a:endParaRPr lang="zh-CN" altLang="en-US" dirty="0"/>
              </a:p>
            </p:txBody>
          </p:sp>
        </mc:Choice>
        <mc:Fallback>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1389" t="-1735" r="-1190" b="-7267"/>
                </a:stretch>
              </a:blipFill>
            </p:spPr>
            <p:txBody>
              <a:bodyPr/>
              <a:lstStyle/>
              <a:p>
                <a:r>
                  <a:rPr lang="zh-CN" altLang="en-US">
                    <a:noFill/>
                  </a:rPr>
                  <a:t> </a:t>
                </a:r>
              </a:p>
            </p:txBody>
          </p:sp>
        </mc:Fallback>
      </mc:AlternateContent>
    </p:spTree>
  </p:cSld>
  <p:clrMapOvr>
    <a:masterClrMapping/>
  </p:clrMapOvr>
  <p:transition spd="med">
    <p:random/>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a:t>
            </a:r>
            <a:r>
              <a:rPr lang="zh-CN" altLang="en-US" dirty="0"/>
              <a:t>如何根据概率来选择数据</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b="0" dirty="0"/>
                  <a:t>下面证明在该算法中，每一个元素被选择的概率为</a:t>
                </a:r>
                <a14:m>
                  <m:oMath xmlns:m="http://schemas.openxmlformats.org/officeDocument/2006/math">
                    <m:r>
                      <a:rPr lang="en-US" altLang="zh-CN" b="0" i="1" dirty="0" smtClean="0">
                        <a:latin typeface="Cambria Math" panose="02040503050406030204" pitchFamily="18" charset="0"/>
                      </a:rPr>
                      <m:t>𝑚</m:t>
                    </m:r>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𝑛</m:t>
                    </m:r>
                  </m:oMath>
                </a14:m>
                <a:r>
                  <a:rPr lang="en-US" altLang="zh-CN" b="0" dirty="0"/>
                  <a:t>.</a:t>
                </a:r>
              </a:p>
              <a:p>
                <a:pPr lvl="1"/>
                <a:r>
                  <a:rPr lang="zh-CN" altLang="en-US" b="0" dirty="0"/>
                  <a:t>当遍历到到</a:t>
                </a:r>
                <a14:m>
                  <m:oMath xmlns:m="http://schemas.openxmlformats.org/officeDocument/2006/math">
                    <m:r>
                      <a:rPr lang="en-US" altLang="zh-CN" b="0" i="1" dirty="0" smtClean="0">
                        <a:latin typeface="Cambria Math" panose="02040503050406030204" pitchFamily="18" charset="0"/>
                      </a:rPr>
                      <m:t>𝑚</m:t>
                    </m:r>
                    <m:r>
                      <a:rPr lang="en-US" altLang="zh-CN" b="0" i="1" dirty="0" smtClean="0">
                        <a:latin typeface="Cambria Math" panose="02040503050406030204" pitchFamily="18" charset="0"/>
                      </a:rPr>
                      <m:t>+1</m:t>
                    </m:r>
                  </m:oMath>
                </a14:m>
                <a:r>
                  <a:rPr lang="zh-CN" altLang="en-US" b="0" dirty="0"/>
                  <a:t>个元素时， 该元素被保存在</a:t>
                </a:r>
                <a14:m>
                  <m:oMath xmlns:m="http://schemas.openxmlformats.org/officeDocument/2006/math">
                    <m:r>
                      <a:rPr lang="en-US" altLang="zh-CN" b="0" i="1" dirty="0" smtClean="0">
                        <a:latin typeface="Cambria Math" panose="02040503050406030204" pitchFamily="18" charset="0"/>
                      </a:rPr>
                      <m:t>𝐴</m:t>
                    </m:r>
                    <m:r>
                      <a:rPr lang="en-US" altLang="zh-CN" b="0" i="1" dirty="0" smtClean="0">
                        <a:latin typeface="Cambria Math" panose="02040503050406030204" pitchFamily="18" charset="0"/>
                      </a:rPr>
                      <m:t>′</m:t>
                    </m:r>
                  </m:oMath>
                </a14:m>
                <a:r>
                  <a:rPr lang="zh-CN" altLang="en-US" b="0" dirty="0"/>
                  <a:t>中的概率为 </a:t>
                </a:r>
                <a14:m>
                  <m:oMath xmlns:m="http://schemas.openxmlformats.org/officeDocument/2006/math">
                    <m:r>
                      <a:rPr lang="en-US" altLang="zh-CN" b="0" i="1" dirty="0" smtClean="0">
                        <a:latin typeface="Cambria Math" panose="02040503050406030204" pitchFamily="18" charset="0"/>
                      </a:rPr>
                      <m:t>𝑚</m:t>
                    </m:r>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𝑚</m:t>
                    </m:r>
                    <m:r>
                      <a:rPr lang="en-US" altLang="zh-CN" b="0" i="1" dirty="0" smtClean="0">
                        <a:latin typeface="Cambria Math" panose="02040503050406030204" pitchFamily="18" charset="0"/>
                      </a:rPr>
                      <m:t>+1), </m:t>
                    </m:r>
                  </m:oMath>
                </a14:m>
                <a:r>
                  <a:rPr lang="zh-CN" altLang="en-US" b="0" dirty="0"/>
                  <a:t>前面</a:t>
                </a:r>
                <a14:m>
                  <m:oMath xmlns:m="http://schemas.openxmlformats.org/officeDocument/2006/math">
                    <m:r>
                      <a:rPr lang="en-US" altLang="zh-CN" b="0" i="1" dirty="0" smtClean="0">
                        <a:latin typeface="Cambria Math" panose="02040503050406030204" pitchFamily="18" charset="0"/>
                      </a:rPr>
                      <m:t>𝑚</m:t>
                    </m:r>
                  </m:oMath>
                </a14:m>
                <a:r>
                  <a:rPr lang="zh-CN" altLang="en-US" b="0" dirty="0"/>
                  <a:t>个元素被保存在</a:t>
                </a:r>
                <a14:m>
                  <m:oMath xmlns:m="http://schemas.openxmlformats.org/officeDocument/2006/math">
                    <m:r>
                      <a:rPr lang="en-US" altLang="zh-CN" b="0" i="1" dirty="0" smtClean="0">
                        <a:latin typeface="Cambria Math" panose="02040503050406030204" pitchFamily="18" charset="0"/>
                      </a:rPr>
                      <m:t>𝐴</m:t>
                    </m:r>
                    <m:r>
                      <a:rPr lang="en-US" altLang="zh-CN" b="0" i="1" dirty="0" smtClean="0">
                        <a:latin typeface="Cambria Math" panose="02040503050406030204" pitchFamily="18" charset="0"/>
                      </a:rPr>
                      <m:t>′</m:t>
                    </m:r>
                  </m:oMath>
                </a14:m>
                <a:r>
                  <a:rPr lang="zh-CN" altLang="en-US" b="0" dirty="0"/>
                  <a:t>中的概率为 </a:t>
                </a:r>
                <a14:m>
                  <m:oMath xmlns:m="http://schemas.openxmlformats.org/officeDocument/2006/math">
                    <m:r>
                      <a:rPr lang="en-US" altLang="zh-CN" b="0" i="1" dirty="0" smtClean="0">
                        <a:latin typeface="Cambria Math" panose="02040503050406030204" pitchFamily="18" charset="0"/>
                      </a:rPr>
                      <m:t>1− (</m:t>
                    </m:r>
                    <m:f>
                      <m:fPr>
                        <m:ctrlPr>
                          <a:rPr lang="en-US" altLang="zh-CN" b="0" i="1" dirty="0" smtClean="0">
                            <a:latin typeface="Cambria Math" panose="02040503050406030204" pitchFamily="18" charset="0"/>
                          </a:rPr>
                        </m:ctrlPr>
                      </m:fPr>
                      <m:num>
                        <m:r>
                          <a:rPr lang="en-US" altLang="zh-CN" b="0" i="1" dirty="0" smtClean="0">
                            <a:latin typeface="Cambria Math" panose="02040503050406030204" pitchFamily="18" charset="0"/>
                          </a:rPr>
                          <m:t>𝑚</m:t>
                        </m:r>
                      </m:num>
                      <m:den>
                        <m:r>
                          <a:rPr lang="en-US" altLang="zh-CN" b="0" i="1" dirty="0" smtClean="0">
                            <a:latin typeface="Cambria Math" panose="02040503050406030204" pitchFamily="18" charset="0"/>
                          </a:rPr>
                          <m:t>𝑚</m:t>
                        </m:r>
                        <m:r>
                          <a:rPr lang="en-US" altLang="zh-CN" b="0" i="1" dirty="0" smtClean="0">
                            <a:latin typeface="Cambria Math" panose="02040503050406030204" pitchFamily="18" charset="0"/>
                          </a:rPr>
                          <m:t>+1</m:t>
                        </m:r>
                      </m:den>
                    </m:f>
                    <m:r>
                      <a:rPr lang="en-US" altLang="zh-CN" b="0" i="1" dirty="0" smtClean="0">
                        <a:latin typeface="Cambria Math" panose="02040503050406030204" pitchFamily="18" charset="0"/>
                      </a:rPr>
                      <m:t>×</m:t>
                    </m:r>
                    <m:f>
                      <m:fPr>
                        <m:ctrlPr>
                          <a:rPr lang="en-US" altLang="zh-CN" b="0" i="1" dirty="0" smtClean="0">
                            <a:latin typeface="Cambria Math" panose="02040503050406030204" pitchFamily="18" charset="0"/>
                          </a:rPr>
                        </m:ctrlPr>
                      </m:fPr>
                      <m:num>
                        <m:r>
                          <a:rPr lang="en-US" altLang="zh-CN" b="0" i="1" dirty="0" smtClean="0">
                            <a:latin typeface="Cambria Math" panose="02040503050406030204" pitchFamily="18" charset="0"/>
                          </a:rPr>
                          <m:t>1</m:t>
                        </m:r>
                      </m:num>
                      <m:den>
                        <m:r>
                          <a:rPr lang="en-US" altLang="zh-CN" b="0" i="1" dirty="0" smtClean="0">
                            <a:latin typeface="Cambria Math" panose="02040503050406030204" pitchFamily="18" charset="0"/>
                          </a:rPr>
                          <m:t>𝑚</m:t>
                        </m:r>
                      </m:den>
                    </m:f>
                    <m:r>
                      <a:rPr lang="en-US" altLang="zh-CN" b="0" i="1" dirty="0" smtClean="0">
                        <a:latin typeface="Cambria Math" panose="02040503050406030204" pitchFamily="18" charset="0"/>
                      </a:rPr>
                      <m:t>) </m:t>
                    </m:r>
                  </m:oMath>
                </a14:m>
                <a:r>
                  <a:rPr lang="en-US" altLang="zh-CN" b="0" dirty="0"/>
                  <a:t>= </a:t>
                </a:r>
                <a14:m>
                  <m:oMath xmlns:m="http://schemas.openxmlformats.org/officeDocument/2006/math">
                    <m:f>
                      <m:fPr>
                        <m:ctrlPr>
                          <a:rPr lang="en-US" altLang="zh-CN" b="0" i="1" dirty="0" smtClean="0">
                            <a:latin typeface="Cambria Math" panose="02040503050406030204" pitchFamily="18" charset="0"/>
                          </a:rPr>
                        </m:ctrlPr>
                      </m:fPr>
                      <m:num>
                        <m:r>
                          <a:rPr lang="en-US" altLang="zh-CN" b="0" i="1" dirty="0" smtClean="0">
                            <a:latin typeface="Cambria Math" panose="02040503050406030204" pitchFamily="18" charset="0"/>
                          </a:rPr>
                          <m:t>𝑚</m:t>
                        </m:r>
                      </m:num>
                      <m:den>
                        <m:r>
                          <a:rPr lang="en-US" altLang="zh-CN" b="0" i="1" dirty="0" smtClean="0">
                            <a:latin typeface="Cambria Math" panose="02040503050406030204" pitchFamily="18" charset="0"/>
                          </a:rPr>
                          <m:t>𝑚</m:t>
                        </m:r>
                        <m:r>
                          <a:rPr lang="en-US" altLang="zh-CN" b="0" i="1" dirty="0" smtClean="0">
                            <a:latin typeface="Cambria Math" panose="02040503050406030204" pitchFamily="18" charset="0"/>
                          </a:rPr>
                          <m:t>+1</m:t>
                        </m:r>
                      </m:den>
                    </m:f>
                  </m:oMath>
                </a14:m>
                <a:endParaRPr lang="en-US" altLang="zh-CN" b="0" dirty="0"/>
              </a:p>
              <a:p>
                <a:pPr lvl="1"/>
                <a:r>
                  <a:rPr lang="zh-CN" altLang="en-US" b="0" dirty="0"/>
                  <a:t>当遍历到第</a:t>
                </a:r>
                <a14:m>
                  <m:oMath xmlns:m="http://schemas.openxmlformats.org/officeDocument/2006/math">
                    <m:r>
                      <a:rPr lang="en-US" altLang="zh-CN" b="0" i="1" dirty="0" smtClean="0">
                        <a:latin typeface="Cambria Math" panose="02040503050406030204" pitchFamily="18" charset="0"/>
                      </a:rPr>
                      <m:t>𝑖</m:t>
                    </m:r>
                  </m:oMath>
                </a14:m>
                <a:r>
                  <a:rPr lang="zh-CN" altLang="en-US" b="0" dirty="0"/>
                  <a:t>个元素时，设前面</a:t>
                </a:r>
                <a14:m>
                  <m:oMath xmlns:m="http://schemas.openxmlformats.org/officeDocument/2006/math">
                    <m:r>
                      <a:rPr lang="en-US" altLang="zh-CN" b="0" i="1" dirty="0" smtClean="0">
                        <a:latin typeface="Cambria Math" panose="02040503050406030204" pitchFamily="18" charset="0"/>
                      </a:rPr>
                      <m:t>𝑖</m:t>
                    </m:r>
                    <m:r>
                      <a:rPr lang="en-US" altLang="zh-CN" b="0" i="1" dirty="0" smtClean="0">
                        <a:latin typeface="Cambria Math" panose="02040503050406030204" pitchFamily="18" charset="0"/>
                      </a:rPr>
                      <m:t>−1</m:t>
                    </m:r>
                  </m:oMath>
                </a14:m>
                <a:r>
                  <a:rPr lang="zh-CN" altLang="en-US" b="0" dirty="0"/>
                  <a:t>个元素被保存在</a:t>
                </a:r>
                <a14:m>
                  <m:oMath xmlns:m="http://schemas.openxmlformats.org/officeDocument/2006/math">
                    <m:r>
                      <a:rPr lang="en-US" altLang="zh-CN" b="0" i="1" dirty="0" smtClean="0">
                        <a:latin typeface="Cambria Math" panose="02040503050406030204" pitchFamily="18" charset="0"/>
                      </a:rPr>
                      <m:t>𝐴</m:t>
                    </m:r>
                    <m:r>
                      <a:rPr lang="en-US" altLang="zh-CN" b="0" i="1" dirty="0" smtClean="0">
                        <a:latin typeface="Cambria Math" panose="02040503050406030204" pitchFamily="18" charset="0"/>
                      </a:rPr>
                      <m:t>′</m:t>
                    </m:r>
                  </m:oMath>
                </a14:m>
                <a:r>
                  <a:rPr lang="zh-CN" altLang="en-US" b="0" dirty="0"/>
                  <a:t>中的概率为 </a:t>
                </a:r>
                <a14:m>
                  <m:oMath xmlns:m="http://schemas.openxmlformats.org/officeDocument/2006/math">
                    <m:r>
                      <a:rPr lang="en-US" altLang="zh-CN" b="0" i="1" dirty="0" smtClean="0">
                        <a:latin typeface="Cambria Math" panose="02040503050406030204" pitchFamily="18" charset="0"/>
                      </a:rPr>
                      <m:t>𝑚</m:t>
                    </m:r>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𝑖</m:t>
                    </m:r>
                    <m:r>
                      <a:rPr lang="en-US" altLang="zh-CN" b="0" i="1" dirty="0" smtClean="0">
                        <a:latin typeface="Cambria Math" panose="02040503050406030204" pitchFamily="18" charset="0"/>
                      </a:rPr>
                      <m:t>−1)</m:t>
                    </m:r>
                  </m:oMath>
                </a14:m>
                <a:r>
                  <a:rPr lang="zh-CN" altLang="en-US" b="0" dirty="0"/>
                  <a:t>。根据算法， 第</a:t>
                </a:r>
                <a14:m>
                  <m:oMath xmlns:m="http://schemas.openxmlformats.org/officeDocument/2006/math">
                    <m:r>
                      <a:rPr lang="en-US" altLang="zh-CN" b="0" i="1" dirty="0" smtClean="0">
                        <a:latin typeface="Cambria Math" panose="02040503050406030204" pitchFamily="18" charset="0"/>
                      </a:rPr>
                      <m:t>𝑖</m:t>
                    </m:r>
                  </m:oMath>
                </a14:m>
                <a:r>
                  <a:rPr lang="zh-CN" altLang="en-US" b="0" dirty="0"/>
                  <a:t>个元素被保存在</a:t>
                </a:r>
                <a14:m>
                  <m:oMath xmlns:m="http://schemas.openxmlformats.org/officeDocument/2006/math">
                    <m:r>
                      <a:rPr lang="en-US" altLang="zh-CN" b="0" i="1" dirty="0" smtClean="0">
                        <a:latin typeface="Cambria Math" panose="02040503050406030204" pitchFamily="18" charset="0"/>
                      </a:rPr>
                      <m:t>𝐴</m:t>
                    </m:r>
                    <m:r>
                      <a:rPr lang="en-US" altLang="zh-CN" b="0" i="1" dirty="0" smtClean="0">
                        <a:latin typeface="Cambria Math" panose="02040503050406030204" pitchFamily="18" charset="0"/>
                      </a:rPr>
                      <m:t>′</m:t>
                    </m:r>
                  </m:oMath>
                </a14:m>
                <a:r>
                  <a:rPr lang="zh-CN" altLang="en-US" b="0" dirty="0"/>
                  <a:t>中的概率为</a:t>
                </a:r>
                <a14:m>
                  <m:oMath xmlns:m="http://schemas.openxmlformats.org/officeDocument/2006/math">
                    <m:r>
                      <a:rPr lang="en-US" altLang="zh-CN" b="0" i="1" dirty="0" smtClean="0">
                        <a:latin typeface="Cambria Math" panose="02040503050406030204" pitchFamily="18" charset="0"/>
                      </a:rPr>
                      <m:t>𝑚</m:t>
                    </m:r>
                    <m:r>
                      <a:rPr lang="en-US" altLang="zh-CN" b="0" i="1" dirty="0" smtClean="0">
                        <a:latin typeface="Cambria Math" panose="02040503050406030204" pitchFamily="18" charset="0"/>
                      </a:rPr>
                      <m:t>/</m:t>
                    </m:r>
                    <m:r>
                      <a:rPr lang="en-US" altLang="zh-CN" b="0" i="1" dirty="0" err="1">
                        <a:latin typeface="Cambria Math" panose="02040503050406030204" pitchFamily="18" charset="0"/>
                      </a:rPr>
                      <m:t>𝑖</m:t>
                    </m:r>
                    <m:r>
                      <a:rPr lang="en-US" altLang="zh-CN" b="0" i="1" dirty="0">
                        <a:latin typeface="Cambria Math" panose="02040503050406030204" pitchFamily="18" charset="0"/>
                      </a:rPr>
                      <m:t> </m:t>
                    </m:r>
                  </m:oMath>
                </a14:m>
                <a:r>
                  <a:rPr lang="en-US" altLang="zh-CN" b="0" dirty="0"/>
                  <a:t>, </a:t>
                </a:r>
                <a:r>
                  <a:rPr lang="zh-CN" altLang="en-US" b="0" dirty="0"/>
                  <a:t>前面</a:t>
                </a:r>
                <a14:m>
                  <m:oMath xmlns:m="http://schemas.openxmlformats.org/officeDocument/2006/math">
                    <m:r>
                      <a:rPr lang="en-US" altLang="zh-CN" b="0" i="1" dirty="0" smtClean="0">
                        <a:latin typeface="Cambria Math" panose="02040503050406030204" pitchFamily="18" charset="0"/>
                      </a:rPr>
                      <m:t>𝑖</m:t>
                    </m:r>
                    <m:r>
                      <a:rPr lang="en-US" altLang="zh-CN" b="0" i="1" dirty="0" smtClean="0">
                        <a:latin typeface="Cambria Math" panose="02040503050406030204" pitchFamily="18" charset="0"/>
                      </a:rPr>
                      <m:t>−1</m:t>
                    </m:r>
                  </m:oMath>
                </a14:m>
                <a:r>
                  <a:rPr lang="zh-CN" altLang="en-US" b="0" dirty="0"/>
                  <a:t>个元素留在</a:t>
                </a:r>
                <a14:m>
                  <m:oMath xmlns:m="http://schemas.openxmlformats.org/officeDocument/2006/math">
                    <m:r>
                      <a:rPr lang="en-US" altLang="zh-CN" b="0" i="1" dirty="0" smtClean="0">
                        <a:latin typeface="Cambria Math" panose="02040503050406030204" pitchFamily="18" charset="0"/>
                      </a:rPr>
                      <m:t>𝐴</m:t>
                    </m:r>
                    <m:r>
                      <a:rPr lang="en-US" altLang="zh-CN" b="0" i="1" dirty="0" smtClean="0">
                        <a:latin typeface="Cambria Math" panose="02040503050406030204" pitchFamily="18" charset="0"/>
                      </a:rPr>
                      <m:t>′</m:t>
                    </m:r>
                  </m:oMath>
                </a14:m>
                <a:r>
                  <a:rPr lang="zh-CN" altLang="en-US" b="0" dirty="0"/>
                  <a:t>中的概率为 </a:t>
                </a:r>
                <a14:m>
                  <m:oMath xmlns:m="http://schemas.openxmlformats.org/officeDocument/2006/math">
                    <m:f>
                      <m:fPr>
                        <m:ctrlPr>
                          <a:rPr lang="en-US" altLang="zh-CN" b="0" i="1" dirty="0" smtClean="0">
                            <a:latin typeface="Cambria Math" panose="02040503050406030204" pitchFamily="18" charset="0"/>
                          </a:rPr>
                        </m:ctrlPr>
                      </m:fPr>
                      <m:num>
                        <m:r>
                          <a:rPr lang="en-US" altLang="zh-CN" b="0" i="1" dirty="0" smtClean="0">
                            <a:latin typeface="Cambria Math" panose="02040503050406030204" pitchFamily="18" charset="0"/>
                          </a:rPr>
                          <m:t>𝑚</m:t>
                        </m:r>
                      </m:num>
                      <m:den>
                        <m:r>
                          <a:rPr lang="en-US" altLang="zh-CN" b="0" i="1" dirty="0" smtClean="0">
                            <a:latin typeface="Cambria Math" panose="02040503050406030204" pitchFamily="18" charset="0"/>
                          </a:rPr>
                          <m:t>𝑖</m:t>
                        </m:r>
                        <m:r>
                          <a:rPr lang="en-US" altLang="zh-CN" b="0" i="1" dirty="0" smtClean="0">
                            <a:latin typeface="Cambria Math" panose="02040503050406030204" pitchFamily="18" charset="0"/>
                          </a:rPr>
                          <m:t>−1</m:t>
                        </m:r>
                      </m:den>
                    </m:f>
                    <m:r>
                      <a:rPr lang="en-US" altLang="zh-CN" b="0" i="1" dirty="0" smtClean="0">
                        <a:latin typeface="Cambria Math" panose="02040503050406030204" pitchFamily="18" charset="0"/>
                      </a:rPr>
                      <m:t>×</m:t>
                    </m:r>
                    <m:d>
                      <m:dPr>
                        <m:ctrlPr>
                          <a:rPr lang="en-US" altLang="zh-CN" b="0" i="1" dirty="0" smtClean="0">
                            <a:latin typeface="Cambria Math" panose="02040503050406030204" pitchFamily="18" charset="0"/>
                          </a:rPr>
                        </m:ctrlPr>
                      </m:dPr>
                      <m:e>
                        <m:r>
                          <a:rPr lang="en-US" altLang="zh-CN" b="0" i="1" dirty="0" smtClean="0">
                            <a:latin typeface="Cambria Math" panose="02040503050406030204" pitchFamily="18" charset="0"/>
                          </a:rPr>
                          <m:t>1−</m:t>
                        </m:r>
                        <m:f>
                          <m:fPr>
                            <m:ctrlPr>
                              <a:rPr lang="en-US" altLang="zh-CN" b="0" i="1" dirty="0" smtClean="0">
                                <a:latin typeface="Cambria Math" panose="02040503050406030204" pitchFamily="18" charset="0"/>
                              </a:rPr>
                            </m:ctrlPr>
                          </m:fPr>
                          <m:num>
                            <m:r>
                              <a:rPr lang="en-US" altLang="zh-CN" b="0" i="1" dirty="0" smtClean="0">
                                <a:latin typeface="Cambria Math" panose="02040503050406030204" pitchFamily="18" charset="0"/>
                              </a:rPr>
                              <m:t>𝑚</m:t>
                            </m:r>
                          </m:num>
                          <m:den>
                            <m:r>
                              <a:rPr lang="en-US" altLang="zh-CN" b="0" i="1" dirty="0" smtClean="0">
                                <a:latin typeface="Cambria Math" panose="02040503050406030204" pitchFamily="18" charset="0"/>
                              </a:rPr>
                              <m:t>𝑖</m:t>
                            </m:r>
                          </m:den>
                        </m:f>
                        <m:r>
                          <a:rPr lang="en-US" altLang="zh-CN" b="0" i="1" dirty="0" smtClean="0">
                            <a:latin typeface="Cambria Math" panose="02040503050406030204" pitchFamily="18" charset="0"/>
                          </a:rPr>
                          <m:t>×</m:t>
                        </m:r>
                        <m:f>
                          <m:fPr>
                            <m:ctrlPr>
                              <a:rPr lang="en-US" altLang="zh-CN" b="0" i="1" dirty="0" smtClean="0">
                                <a:latin typeface="Cambria Math" panose="02040503050406030204" pitchFamily="18" charset="0"/>
                              </a:rPr>
                            </m:ctrlPr>
                          </m:fPr>
                          <m:num>
                            <m:r>
                              <a:rPr lang="en-US" altLang="zh-CN" b="0" i="1" dirty="0" smtClean="0">
                                <a:latin typeface="Cambria Math" panose="02040503050406030204" pitchFamily="18" charset="0"/>
                              </a:rPr>
                              <m:t>1</m:t>
                            </m:r>
                          </m:num>
                          <m:den>
                            <m:r>
                              <a:rPr lang="en-US" altLang="zh-CN" b="0" i="1" dirty="0" smtClean="0">
                                <a:latin typeface="Cambria Math" panose="02040503050406030204" pitchFamily="18" charset="0"/>
                              </a:rPr>
                              <m:t>𝑚</m:t>
                            </m:r>
                          </m:den>
                        </m:f>
                      </m:e>
                    </m:d>
                    <m:r>
                      <a:rPr lang="en-US" altLang="zh-CN" b="0" i="1" dirty="0" smtClean="0">
                        <a:latin typeface="Cambria Math" panose="02040503050406030204" pitchFamily="18" charset="0"/>
                      </a:rPr>
                      <m:t>=</m:t>
                    </m:r>
                    <m:f>
                      <m:fPr>
                        <m:ctrlPr>
                          <a:rPr lang="en-US" altLang="zh-CN" b="0" i="1" dirty="0" smtClean="0">
                            <a:latin typeface="Cambria Math" panose="02040503050406030204" pitchFamily="18" charset="0"/>
                          </a:rPr>
                        </m:ctrlPr>
                      </m:fPr>
                      <m:num>
                        <m:r>
                          <a:rPr lang="en-US" altLang="zh-CN" b="0" i="1" dirty="0" smtClean="0">
                            <a:latin typeface="Cambria Math" panose="02040503050406030204" pitchFamily="18" charset="0"/>
                          </a:rPr>
                          <m:t>𝑚</m:t>
                        </m:r>
                      </m:num>
                      <m:den>
                        <m:r>
                          <a:rPr lang="en-US" altLang="zh-CN" b="0" i="1" dirty="0" smtClean="0">
                            <a:latin typeface="Cambria Math" panose="02040503050406030204" pitchFamily="18" charset="0"/>
                          </a:rPr>
                          <m:t>𝑖</m:t>
                        </m:r>
                      </m:den>
                    </m:f>
                  </m:oMath>
                </a14:m>
                <a:endParaRPr lang="en-US" altLang="zh-CN" b="0" dirty="0"/>
              </a:p>
              <a:p>
                <a:pPr lvl="1"/>
                <a:r>
                  <a:rPr lang="zh-CN" altLang="en-US" b="0" dirty="0"/>
                  <a:t>通过归纳，即可得到每个元素留在</a:t>
                </a:r>
                <a14:m>
                  <m:oMath xmlns:m="http://schemas.openxmlformats.org/officeDocument/2006/math">
                    <m:r>
                      <a:rPr lang="en-US" altLang="zh-CN" b="0" i="1" dirty="0" smtClean="0">
                        <a:latin typeface="Cambria Math" panose="02040503050406030204" pitchFamily="18" charset="0"/>
                      </a:rPr>
                      <m:t>𝐴</m:t>
                    </m:r>
                    <m:r>
                      <a:rPr lang="en-US" altLang="zh-CN" b="0" i="1" dirty="0" smtClean="0">
                        <a:latin typeface="Cambria Math" panose="02040503050406030204" pitchFamily="18" charset="0"/>
                      </a:rPr>
                      <m:t>′</m:t>
                    </m:r>
                  </m:oMath>
                </a14:m>
                <a:r>
                  <a:rPr lang="zh-CN" altLang="en-US" b="0" dirty="0"/>
                  <a:t>中的概率为 </a:t>
                </a:r>
                <a14:m>
                  <m:oMath xmlns:m="http://schemas.openxmlformats.org/officeDocument/2006/math">
                    <m:r>
                      <a:rPr lang="en-US" altLang="zh-CN" b="0" i="1" dirty="0" smtClean="0">
                        <a:latin typeface="Cambria Math" panose="02040503050406030204" pitchFamily="18" charset="0"/>
                      </a:rPr>
                      <m:t>𝑚</m:t>
                    </m:r>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𝑛</m:t>
                    </m:r>
                  </m:oMath>
                </a14:m>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1">
                <a:blip r:embed="rId2"/>
                <a:stretch>
                  <a:fillRect l="-1389" t="-1410" r="-463"/>
                </a:stretch>
              </a:blipFill>
            </p:spPr>
            <p:txBody>
              <a:bodyPr/>
              <a:lstStyle/>
              <a:p>
                <a:r>
                  <a:rPr lang="zh-CN" altLang="en-US">
                    <a:noFill/>
                  </a:rPr>
                  <a:t> </a:t>
                </a:r>
                <a:endParaRPr lang="zh-CN" altLang="en-US">
                  <a:noFill/>
                </a:endParaRPr>
              </a:p>
            </p:txBody>
          </p:sp>
        </mc:Fallback>
      </mc:AlternateContent>
    </p:spTree>
  </p:cSld>
  <p:clrMapOvr>
    <a:masterClrMapping/>
  </p:clrMapOvr>
  <p:transition spd="med">
    <p:random/>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a:t>
            </a:r>
            <a:r>
              <a:rPr lang="zh-CN" altLang="en-US" dirty="0"/>
              <a:t>如何根据概率来选择数据</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dirty="0"/>
                  <a:t>直接根据生成的随机数的分布来选取</a:t>
                </a:r>
                <a:endParaRPr lang="en-US" altLang="zh-CN" dirty="0"/>
              </a:p>
              <a:p>
                <a:pPr lvl="1"/>
                <a:r>
                  <a:rPr lang="zh-CN" altLang="en-US" dirty="0"/>
                  <a:t>例如对集合</a:t>
                </a:r>
                <a14:m>
                  <m:oMath xmlns:m="http://schemas.openxmlformats.org/officeDocument/2006/math">
                    <m:r>
                      <a:rPr lang="en-US" altLang="zh-CN" b="1" i="1" smtClean="0">
                        <a:latin typeface="Cambria Math" panose="02040503050406030204" pitchFamily="18" charset="0"/>
                      </a:rPr>
                      <m:t>𝑿</m:t>
                    </m:r>
                  </m:oMath>
                </a14:m>
                <a:r>
                  <a:rPr lang="zh-CN" altLang="en-US" dirty="0"/>
                  <a:t>中的数据的</a:t>
                </a:r>
                <a14:m>
                  <m:oMath xmlns:m="http://schemas.openxmlformats.org/officeDocument/2006/math">
                    <m:r>
                      <a:rPr lang="en-US" altLang="zh-CN" b="1" i="1" smtClean="0">
                        <a:latin typeface="Cambria Math" panose="02040503050406030204" pitchFamily="18" charset="0"/>
                      </a:rPr>
                      <m:t>𝒑</m:t>
                    </m:r>
                    <m:r>
                      <a:rPr lang="en-US" altLang="zh-CN" b="1" i="1" smtClean="0">
                        <a:latin typeface="Cambria Math" panose="02040503050406030204" pitchFamily="18" charset="0"/>
                      </a:rPr>
                      <m:t>(</m:t>
                    </m:r>
                  </m:oMath>
                </a14:m>
                <a:r>
                  <a:rPr lang="zh-CN" altLang="en-US" dirty="0"/>
                  <a:t>例如：</a:t>
                </a:r>
                <a:r>
                  <a:rPr lang="en-US" altLang="zh-CN" dirty="0"/>
                  <a:t>50%)</a:t>
                </a:r>
                <a:r>
                  <a:rPr lang="zh-CN" altLang="en-US" dirty="0"/>
                  <a:t>部分数据进行处理</a:t>
                </a:r>
                <a:endParaRPr lang="en-US" altLang="zh-CN" dirty="0"/>
              </a:p>
              <a:p>
                <a:pPr lvl="1"/>
                <a:r>
                  <a:rPr lang="zh-CN" altLang="en-US" dirty="0"/>
                  <a:t>例如对于</a:t>
                </a:r>
                <a14:m>
                  <m:oMath xmlns:m="http://schemas.openxmlformats.org/officeDocument/2006/math">
                    <m:r>
                      <a:rPr lang="en-US" altLang="zh-CN" i="1" dirty="0" smtClean="0">
                        <a:latin typeface="Cambria Math" panose="02040503050406030204" pitchFamily="18" charset="0"/>
                      </a:rPr>
                      <m:t>40</m:t>
                    </m:r>
                    <m:r>
                      <a:rPr lang="en-US" altLang="zh-CN" i="1" dirty="0" smtClean="0">
                        <a:latin typeface="Cambria Math" panose="02040503050406030204" pitchFamily="18" charset="0"/>
                      </a:rPr>
                      <m:t>𝑀</m:t>
                    </m:r>
                  </m:oMath>
                </a14:m>
                <a:r>
                  <a:rPr lang="zh-CN" altLang="en-US" dirty="0"/>
                  <a:t>数据，需要</a:t>
                </a:r>
                <a14:m>
                  <m:oMath xmlns:m="http://schemas.openxmlformats.org/officeDocument/2006/math">
                    <m:r>
                      <a:rPr lang="en-US" altLang="zh-CN" b="1" i="1" smtClean="0">
                        <a:latin typeface="Cambria Math" panose="02040503050406030204" pitchFamily="18" charset="0"/>
                      </a:rPr>
                      <m:t>𝟒</m:t>
                    </m:r>
                    <m:r>
                      <a:rPr lang="en-US" altLang="zh-CN" b="1" i="1" smtClean="0">
                        <a:latin typeface="Cambria Math" panose="02040503050406030204" pitchFamily="18" charset="0"/>
                        <a:ea typeface="Cambria Math" panose="02040503050406030204" pitchFamily="18" charset="0"/>
                      </a:rPr>
                      <m:t>~</m:t>
                    </m:r>
                    <m:r>
                      <a:rPr lang="en-US" altLang="zh-CN" b="1" i="1" smtClean="0">
                        <a:latin typeface="Cambria Math" panose="02040503050406030204" pitchFamily="18" charset="0"/>
                        <a:ea typeface="Cambria Math" panose="02040503050406030204" pitchFamily="18" charset="0"/>
                      </a:rPr>
                      <m:t>𝟕</m:t>
                    </m:r>
                    <m:r>
                      <a:rPr lang="en-US" altLang="zh-CN" b="1" i="1" smtClean="0">
                        <a:latin typeface="Cambria Math" panose="02040503050406030204" pitchFamily="18" charset="0"/>
                        <a:ea typeface="Cambria Math" panose="02040503050406030204" pitchFamily="18" charset="0"/>
                      </a:rPr>
                      <m:t>𝑴</m:t>
                    </m:r>
                  </m:oMath>
                </a14:m>
                <a:r>
                  <a:rPr lang="zh-CN" altLang="en-US" dirty="0"/>
                  <a:t>数据</a:t>
                </a:r>
                <a:endParaRPr lang="en-US" altLang="zh-CN" dirty="0"/>
              </a:p>
              <a:p>
                <a:pPr lvl="1"/>
                <a:r>
                  <a:rPr lang="zh-CN" altLang="en-US" dirty="0"/>
                  <a:t>则可以随机生成一个</a:t>
                </a:r>
                <a14:m>
                  <m:oMath xmlns:m="http://schemas.openxmlformats.org/officeDocument/2006/math">
                    <m:r>
                      <a:rPr lang="en-US" altLang="zh-CN" b="1" i="1" smtClean="0">
                        <a:latin typeface="Cambria Math" panose="02040503050406030204" pitchFamily="18" charset="0"/>
                      </a:rPr>
                      <m:t>[</m:t>
                    </m:r>
                    <m:r>
                      <a:rPr lang="en-US" altLang="zh-CN" b="1" i="1" smtClean="0">
                        <a:latin typeface="Cambria Math" panose="02040503050406030204" pitchFamily="18" charset="0"/>
                      </a:rPr>
                      <m:t>𝟎</m:t>
                    </m:r>
                    <m:r>
                      <a:rPr lang="en-US" altLang="zh-CN" b="1" i="1" smtClean="0">
                        <a:latin typeface="Cambria Math" panose="02040503050406030204" pitchFamily="18" charset="0"/>
                      </a:rPr>
                      <m:t>,</m:t>
                    </m:r>
                    <m:r>
                      <a:rPr lang="en-US" altLang="zh-CN" b="1" i="1" smtClean="0">
                        <a:latin typeface="Cambria Math" panose="02040503050406030204" pitchFamily="18" charset="0"/>
                      </a:rPr>
                      <m:t>𝟏</m:t>
                    </m:r>
                    <m:r>
                      <a:rPr lang="en-US" altLang="zh-CN" b="1" i="1" smtClean="0">
                        <a:latin typeface="Cambria Math" panose="02040503050406030204" pitchFamily="18" charset="0"/>
                      </a:rPr>
                      <m:t>]</m:t>
                    </m:r>
                  </m:oMath>
                </a14:m>
                <a:r>
                  <a:rPr lang="zh-CN" altLang="en-US" dirty="0"/>
                  <a:t>上的均匀分布随机数</a:t>
                </a:r>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𝒓</m:t>
                        </m:r>
                      </m:e>
                      <m:sub>
                        <m:r>
                          <a:rPr lang="en-US" altLang="zh-CN" b="1" i="1" smtClean="0">
                            <a:latin typeface="Cambria Math" panose="02040503050406030204" pitchFamily="18" charset="0"/>
                          </a:rPr>
                          <m:t>𝒊</m:t>
                        </m:r>
                      </m:sub>
                    </m:sSub>
                  </m:oMath>
                </a14:m>
                <a:r>
                  <a:rPr lang="en-US" altLang="zh-CN" dirty="0"/>
                  <a:t>,</a:t>
                </a:r>
                <a:r>
                  <a:rPr lang="zh-CN" altLang="en-US" dirty="0"/>
                  <a:t>循环的时候如果</a:t>
                </a:r>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𝒓</m:t>
                        </m:r>
                      </m:e>
                      <m:sub>
                        <m:r>
                          <a:rPr lang="en-US" altLang="zh-CN" b="1" i="1" smtClean="0">
                            <a:latin typeface="Cambria Math" panose="02040503050406030204" pitchFamily="18" charset="0"/>
                          </a:rPr>
                          <m:t>𝒊</m:t>
                        </m:r>
                      </m:sub>
                    </m:sSub>
                    <m:r>
                      <a:rPr lang="en-US" altLang="zh-CN" b="1" i="1" smtClean="0">
                        <a:latin typeface="Cambria Math" panose="02040503050406030204" pitchFamily="18" charset="0"/>
                      </a:rPr>
                      <m:t>≤</m:t>
                    </m:r>
                    <m:r>
                      <a:rPr lang="en-US" altLang="zh-CN" b="1" i="1" smtClean="0">
                        <a:latin typeface="Cambria Math" panose="02040503050406030204" pitchFamily="18" charset="0"/>
                      </a:rPr>
                      <m:t>𝒑</m:t>
                    </m:r>
                  </m:oMath>
                </a14:m>
                <a:r>
                  <a:rPr lang="zh-CN" altLang="en-US" dirty="0"/>
                  <a:t>则对该数据进行处理</a:t>
                </a:r>
                <a:endParaRPr lang="en-US" altLang="zh-CN" dirty="0"/>
              </a:p>
              <a:p>
                <a:r>
                  <a:rPr lang="zh-CN" altLang="en-US" dirty="0"/>
                  <a:t>作业：</a:t>
                </a:r>
                <a:r>
                  <a:rPr lang="en-US" altLang="zh-CN" dirty="0"/>
                  <a:t>1.</a:t>
                </a:r>
                <a:r>
                  <a:rPr lang="zh-CN" altLang="en-US" dirty="0"/>
                  <a:t>大家自己回去网上查阅大数据中如何设计基于概率的数据结构</a:t>
                </a:r>
                <a:endParaRPr lang="en-US" altLang="zh-CN" dirty="0"/>
              </a:p>
              <a:p>
                <a:r>
                  <a:rPr lang="zh-CN" altLang="en-US" dirty="0"/>
                  <a:t>作业：</a:t>
                </a:r>
                <a:r>
                  <a:rPr lang="en-US" altLang="zh-CN" dirty="0"/>
                  <a:t>2.</a:t>
                </a:r>
                <a:r>
                  <a:rPr lang="zh-CN" altLang="en-US" dirty="0"/>
                  <a:t>如何模拟泊松随机变量，如何模拟泊松随机过程？</a:t>
                </a:r>
                <a:endParaRPr lang="en-US" altLang="zh-CN"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1">
                <a:blip r:embed="rId2"/>
                <a:stretch>
                  <a:fillRect l="-1389" t="-1735" r="-1257"/>
                </a:stretch>
              </a:blipFill>
            </p:spPr>
            <p:txBody>
              <a:bodyPr/>
              <a:lstStyle/>
              <a:p>
                <a:r>
                  <a:rPr lang="zh-CN" altLang="en-US">
                    <a:noFill/>
                  </a:rPr>
                  <a:t> </a:t>
                </a:r>
                <a:endParaRPr lang="zh-CN" altLang="en-US">
                  <a:noFill/>
                </a:endParaRPr>
              </a:p>
            </p:txBody>
          </p:sp>
        </mc:Fallback>
      </mc:AlternateContent>
    </p:spTree>
  </p:cSld>
  <p:clrMapOvr>
    <a:masterClrMapping/>
  </p:clrMapOvr>
  <p:transition spd="med">
    <p:random/>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 </a:t>
            </a:r>
            <a:r>
              <a:rPr lang="zh-CN" altLang="en-US" dirty="0"/>
              <a:t>如何生成随机排列</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dirty="0"/>
                  <a:t>假设我们生成数</a:t>
                </a:r>
                <a14:m>
                  <m:oMath xmlns:m="http://schemas.openxmlformats.org/officeDocument/2006/math">
                    <m:r>
                      <a:rPr lang="en-US" altLang="zh-CN" b="1" i="1" smtClean="0">
                        <a:latin typeface="Cambria Math" panose="02040503050406030204" pitchFamily="18" charset="0"/>
                      </a:rPr>
                      <m:t>𝟏</m:t>
                    </m:r>
                    <m:r>
                      <a:rPr lang="en-US" altLang="zh-CN" b="1" i="1" smtClean="0">
                        <a:latin typeface="Cambria Math" panose="02040503050406030204" pitchFamily="18" charset="0"/>
                      </a:rPr>
                      <m:t>,</m:t>
                    </m:r>
                    <m:r>
                      <a:rPr lang="en-US" altLang="zh-CN" b="1" i="1" smtClean="0">
                        <a:latin typeface="Cambria Math" panose="02040503050406030204" pitchFamily="18" charset="0"/>
                      </a:rPr>
                      <m:t>𝟐</m:t>
                    </m:r>
                    <m:r>
                      <a:rPr lang="en-US" altLang="zh-CN" b="1" i="1" smtClean="0">
                        <a:latin typeface="Cambria Math" panose="02040503050406030204" pitchFamily="18" charset="0"/>
                      </a:rPr>
                      <m:t>,⋯,</m:t>
                    </m:r>
                    <m:r>
                      <a:rPr lang="en-US" altLang="zh-CN" b="1" i="1" smtClean="0">
                        <a:latin typeface="Cambria Math" panose="02040503050406030204" pitchFamily="18" charset="0"/>
                      </a:rPr>
                      <m:t>𝒏</m:t>
                    </m:r>
                  </m:oMath>
                </a14:m>
                <a:r>
                  <a:rPr lang="zh-CN" altLang="en-US" dirty="0"/>
                  <a:t>的一个排列，如何使得所有的</a:t>
                </a:r>
                <a14:m>
                  <m:oMath xmlns:m="http://schemas.openxmlformats.org/officeDocument/2006/math">
                    <m:r>
                      <a:rPr lang="en-US" altLang="zh-CN" b="1" i="1" smtClean="0">
                        <a:latin typeface="Cambria Math" panose="02040503050406030204" pitchFamily="18" charset="0"/>
                      </a:rPr>
                      <m:t>𝒏</m:t>
                    </m:r>
                    <m:r>
                      <a:rPr lang="en-US" altLang="zh-CN" b="1" i="1" smtClean="0">
                        <a:latin typeface="Cambria Math" panose="02040503050406030204" pitchFamily="18" charset="0"/>
                      </a:rPr>
                      <m:t>!</m:t>
                    </m:r>
                  </m:oMath>
                </a14:m>
                <a:r>
                  <a:rPr lang="zh-CN" altLang="en-US" dirty="0"/>
                  <a:t>个次序都是等可能的？</a:t>
                </a:r>
                <a:endParaRPr lang="en-US" altLang="zh-CN" dirty="0"/>
              </a:p>
              <a:p>
                <a:pPr lvl="1"/>
                <a:r>
                  <a:rPr lang="zh-CN" altLang="en-US" dirty="0"/>
                  <a:t>记</a:t>
                </a:r>
                <a14:m>
                  <m:oMath xmlns:m="http://schemas.openxmlformats.org/officeDocument/2006/math">
                    <m:r>
                      <a:rPr lang="en-US" altLang="zh-CN" b="1" i="1" smtClean="0">
                        <a:latin typeface="Cambria Math" panose="02040503050406030204" pitchFamily="18" charset="0"/>
                      </a:rPr>
                      <m:t>𝑼</m:t>
                    </m:r>
                  </m:oMath>
                </a14:m>
                <a:r>
                  <a:rPr lang="zh-CN" altLang="en-US" dirty="0"/>
                  <a:t>是</a:t>
                </a:r>
                <a:r>
                  <a:rPr lang="en-US" altLang="zh-CN" dirty="0"/>
                  <a:t>(0,1)</a:t>
                </a:r>
                <a:r>
                  <a:rPr lang="zh-CN" altLang="en-US" dirty="0"/>
                  <a:t>上的均匀分布随机数，则</a:t>
                </a:r>
                <a14:m>
                  <m:oMath xmlns:m="http://schemas.openxmlformats.org/officeDocument/2006/math">
                    <m:r>
                      <a:rPr lang="en-US" altLang="zh-CN" b="1" i="1" smtClean="0">
                        <a:latin typeface="Cambria Math" panose="02040503050406030204" pitchFamily="18" charset="0"/>
                      </a:rPr>
                      <m:t>𝒌𝑼</m:t>
                    </m:r>
                  </m:oMath>
                </a14:m>
                <a:r>
                  <a:rPr lang="zh-CN" altLang="en-US" dirty="0"/>
                  <a:t>是</a:t>
                </a:r>
                <a14:m>
                  <m:oMath xmlns:m="http://schemas.openxmlformats.org/officeDocument/2006/math">
                    <m:r>
                      <a:rPr lang="en-US" altLang="zh-CN" b="1" i="1" dirty="0" smtClean="0">
                        <a:latin typeface="Cambria Math" panose="02040503050406030204" pitchFamily="18" charset="0"/>
                      </a:rPr>
                      <m:t>(</m:t>
                    </m:r>
                    <m:r>
                      <a:rPr lang="en-US" altLang="zh-CN" b="1" i="1" dirty="0" smtClean="0">
                        <a:latin typeface="Cambria Math" panose="02040503050406030204" pitchFamily="18" charset="0"/>
                      </a:rPr>
                      <m:t>𝟎</m:t>
                    </m:r>
                    <m:r>
                      <a:rPr lang="en-US" altLang="zh-CN" b="1" i="1" dirty="0" smtClean="0">
                        <a:latin typeface="Cambria Math" panose="02040503050406030204" pitchFamily="18" charset="0"/>
                      </a:rPr>
                      <m:t>,</m:t>
                    </m:r>
                    <m:r>
                      <a:rPr lang="en-US" altLang="zh-CN" b="1" i="1" dirty="0" smtClean="0">
                        <a:latin typeface="Cambria Math" panose="02040503050406030204" pitchFamily="18" charset="0"/>
                      </a:rPr>
                      <m:t>𝒌</m:t>
                    </m:r>
                    <m:r>
                      <a:rPr lang="en-US" altLang="zh-CN" b="1" i="1" dirty="0" smtClean="0">
                        <a:latin typeface="Cambria Math" panose="02040503050406030204" pitchFamily="18" charset="0"/>
                      </a:rPr>
                      <m:t>)</m:t>
                    </m:r>
                  </m:oMath>
                </a14:m>
                <a:r>
                  <a:rPr lang="zh-CN" altLang="en-US" dirty="0"/>
                  <a:t>上均匀分布的，</a:t>
                </a:r>
                <a:endParaRPr lang="en-US" altLang="zh-CN" b="1" i="1" dirty="0">
                  <a:latin typeface="Cambria Math" panose="02040503050406030204" pitchFamily="18" charset="0"/>
                </a:endParaRPr>
              </a:p>
              <a:p>
                <a:pPr marL="441325" lvl="1" indent="0">
                  <a:buNone/>
                </a:pPr>
                <a14:m>
                  <m:oMathPara xmlns:m="http://schemas.openxmlformats.org/officeDocument/2006/math">
                    <m:oMathParaPr>
                      <m:jc m:val="centerGroup"/>
                    </m:oMathParaPr>
                    <m:oMath xmlns:m="http://schemas.openxmlformats.org/officeDocument/2006/math">
                      <m:r>
                        <a:rPr lang="en-US" altLang="zh-CN" b="1" i="1" smtClean="0">
                          <a:latin typeface="Cambria Math" panose="02040503050406030204" pitchFamily="18" charset="0"/>
                        </a:rPr>
                        <m:t>𝑷</m:t>
                      </m:r>
                      <m:d>
                        <m:dPr>
                          <m:begChr m:val="{"/>
                          <m:endChr m:val="}"/>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𝒊</m:t>
                          </m:r>
                          <m:r>
                            <a:rPr lang="en-US" altLang="zh-CN" b="1" i="1" smtClean="0">
                              <a:latin typeface="Cambria Math" panose="02040503050406030204" pitchFamily="18" charset="0"/>
                            </a:rPr>
                            <m:t>−</m:t>
                          </m:r>
                          <m:r>
                            <a:rPr lang="en-US" altLang="zh-CN" b="1" i="1" smtClean="0">
                              <a:latin typeface="Cambria Math" panose="02040503050406030204" pitchFamily="18" charset="0"/>
                            </a:rPr>
                            <m:t>𝟏</m:t>
                          </m:r>
                          <m:r>
                            <a:rPr lang="en-US" altLang="zh-CN" b="1" i="1" smtClean="0">
                              <a:latin typeface="Cambria Math" panose="02040503050406030204" pitchFamily="18" charset="0"/>
                            </a:rPr>
                            <m:t>&lt;</m:t>
                          </m:r>
                          <m:r>
                            <a:rPr lang="en-US" altLang="zh-CN" b="1" i="1" smtClean="0">
                              <a:latin typeface="Cambria Math" panose="02040503050406030204" pitchFamily="18" charset="0"/>
                            </a:rPr>
                            <m:t>𝒌𝑼</m:t>
                          </m:r>
                          <m:r>
                            <a:rPr lang="en-US" altLang="zh-CN" b="1" i="1" smtClean="0">
                              <a:latin typeface="Cambria Math" panose="02040503050406030204" pitchFamily="18" charset="0"/>
                            </a:rPr>
                            <m:t>&lt;</m:t>
                          </m:r>
                          <m:r>
                            <a:rPr lang="en-US" altLang="zh-CN" b="1" i="1" smtClean="0">
                              <a:latin typeface="Cambria Math" panose="02040503050406030204" pitchFamily="18" charset="0"/>
                            </a:rPr>
                            <m:t>𝒊</m:t>
                          </m:r>
                        </m:e>
                      </m:d>
                      <m:r>
                        <a:rPr lang="en-US" altLang="zh-CN" b="1" i="1" smtClean="0">
                          <a:latin typeface="Cambria Math" panose="02040503050406030204" pitchFamily="18" charset="0"/>
                        </a:rPr>
                        <m:t>=</m:t>
                      </m:r>
                      <m:f>
                        <m:fPr>
                          <m:ctrlPr>
                            <a:rPr lang="en-US" altLang="zh-CN" b="1" i="1" smtClean="0">
                              <a:latin typeface="Cambria Math" panose="02040503050406030204" pitchFamily="18" charset="0"/>
                            </a:rPr>
                          </m:ctrlPr>
                        </m:fPr>
                        <m:num>
                          <m:r>
                            <a:rPr lang="en-US" altLang="zh-CN" b="1" i="1" smtClean="0">
                              <a:latin typeface="Cambria Math" panose="02040503050406030204" pitchFamily="18" charset="0"/>
                            </a:rPr>
                            <m:t>𝟏</m:t>
                          </m:r>
                        </m:num>
                        <m:den>
                          <m:r>
                            <a:rPr lang="en-US" altLang="zh-CN" b="1" i="1" smtClean="0">
                              <a:latin typeface="Cambria Math" panose="02040503050406030204" pitchFamily="18" charset="0"/>
                            </a:rPr>
                            <m:t>𝒌</m:t>
                          </m:r>
                        </m:den>
                      </m:f>
                      <m:r>
                        <a:rPr lang="en-US" altLang="zh-CN" b="1" i="1" smtClean="0">
                          <a:latin typeface="Cambria Math" panose="02040503050406030204" pitchFamily="18" charset="0"/>
                        </a:rPr>
                        <m:t>,</m:t>
                      </m:r>
                      <m:r>
                        <a:rPr lang="en-US" altLang="zh-CN" b="1" i="1" smtClean="0">
                          <a:latin typeface="Cambria Math" panose="02040503050406030204" pitchFamily="18" charset="0"/>
                        </a:rPr>
                        <m:t>𝒊</m:t>
                      </m:r>
                      <m:r>
                        <a:rPr lang="en-US" altLang="zh-CN" b="1" i="1" smtClean="0">
                          <a:latin typeface="Cambria Math" panose="02040503050406030204" pitchFamily="18" charset="0"/>
                        </a:rPr>
                        <m:t>=</m:t>
                      </m:r>
                      <m:r>
                        <a:rPr lang="en-US" altLang="zh-CN" b="1" i="1" smtClean="0">
                          <a:latin typeface="Cambria Math" panose="02040503050406030204" pitchFamily="18" charset="0"/>
                        </a:rPr>
                        <m:t>𝟏</m:t>
                      </m:r>
                      <m:r>
                        <a:rPr lang="en-US" altLang="zh-CN" b="1" i="1" smtClean="0">
                          <a:latin typeface="Cambria Math" panose="02040503050406030204" pitchFamily="18" charset="0"/>
                        </a:rPr>
                        <m:t>,⋯,</m:t>
                      </m:r>
                      <m:r>
                        <a:rPr lang="en-US" altLang="zh-CN" b="1" i="1" smtClean="0">
                          <a:latin typeface="Cambria Math" panose="02040503050406030204" pitchFamily="18" charset="0"/>
                        </a:rPr>
                        <m:t>𝒌</m:t>
                      </m:r>
                    </m:oMath>
                  </m:oMathPara>
                </a14:m>
                <a:endParaRPr lang="en-US" altLang="zh-CN" dirty="0"/>
              </a:p>
              <a:p>
                <a:pPr lvl="1"/>
                <a:r>
                  <a:rPr lang="zh-CN" altLang="en-US" dirty="0"/>
                  <a:t>令随机变量</a:t>
                </a:r>
                <a14:m>
                  <m:oMath xmlns:m="http://schemas.openxmlformats.org/officeDocument/2006/math">
                    <m:r>
                      <a:rPr lang="en-US" altLang="zh-CN" b="1" i="1" smtClean="0">
                        <a:latin typeface="Cambria Math" panose="02040503050406030204" pitchFamily="18" charset="0"/>
                      </a:rPr>
                      <m:t>𝑰</m:t>
                    </m:r>
                    <m:r>
                      <a:rPr lang="en-US" altLang="zh-CN" b="1" i="1" smtClean="0">
                        <a:latin typeface="Cambria Math" panose="02040503050406030204" pitchFamily="18" charset="0"/>
                      </a:rPr>
                      <m:t>=</m:t>
                    </m:r>
                    <m:r>
                      <a:rPr lang="en-US" altLang="zh-CN" b="1" i="1" smtClean="0">
                        <a:latin typeface="Cambria Math" panose="02040503050406030204" pitchFamily="18" charset="0"/>
                      </a:rPr>
                      <m:t>𝒇𝒍𝒐𝒐𝒓</m:t>
                    </m:r>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𝒌𝑼</m:t>
                        </m:r>
                      </m:e>
                    </m:d>
                    <m:r>
                      <a:rPr lang="en-US" altLang="zh-CN" b="1" i="1" smtClean="0">
                        <a:latin typeface="Cambria Math" panose="02040503050406030204" pitchFamily="18" charset="0"/>
                      </a:rPr>
                      <m:t>+</m:t>
                    </m:r>
                    <m:r>
                      <a:rPr lang="en-US" altLang="zh-CN" b="1" i="1" smtClean="0">
                        <a:latin typeface="Cambria Math" panose="02040503050406030204" pitchFamily="18" charset="0"/>
                      </a:rPr>
                      <m:t>𝟏</m:t>
                    </m:r>
                    <m:r>
                      <a:rPr lang="en-US" altLang="zh-CN" b="1" i="1" smtClean="0">
                        <a:latin typeface="Cambria Math" panose="02040503050406030204" pitchFamily="18" charset="0"/>
                      </a:rPr>
                      <m:t>=</m:t>
                    </m:r>
                    <m:d>
                      <m:dPr>
                        <m:begChr m:val="["/>
                        <m:endChr m:val="]"/>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𝒌𝑼</m:t>
                        </m:r>
                      </m:e>
                    </m:d>
                    <m:r>
                      <a:rPr lang="en-US" altLang="zh-CN" b="1" i="1" smtClean="0">
                        <a:latin typeface="Cambria Math" panose="02040503050406030204" pitchFamily="18" charset="0"/>
                      </a:rPr>
                      <m:t>+</m:t>
                    </m:r>
                    <m:r>
                      <a:rPr lang="en-US" altLang="zh-CN" b="1" i="1" smtClean="0">
                        <a:latin typeface="Cambria Math" panose="02040503050406030204" pitchFamily="18" charset="0"/>
                      </a:rPr>
                      <m:t>𝟏</m:t>
                    </m:r>
                  </m:oMath>
                </a14:m>
                <a:r>
                  <a:rPr lang="en-US" altLang="zh-CN" dirty="0"/>
                  <a:t>,</a:t>
                </a:r>
                <a:r>
                  <a:rPr lang="zh-CN" altLang="en-US" dirty="0"/>
                  <a:t>则</a:t>
                </a:r>
                <a:endParaRPr lang="en-US" altLang="zh-CN" dirty="0"/>
              </a:p>
              <a:p>
                <a:pPr marL="441325" lvl="1" indent="0">
                  <a:buNone/>
                </a:pPr>
                <a14:m>
                  <m:oMathPara xmlns:m="http://schemas.openxmlformats.org/officeDocument/2006/math">
                    <m:oMathParaPr>
                      <m:jc m:val="centerGroup"/>
                    </m:oMathParaPr>
                    <m:oMath xmlns:m="http://schemas.openxmlformats.org/officeDocument/2006/math">
                      <m:r>
                        <a:rPr lang="en-US" altLang="zh-CN" b="1" i="1" smtClean="0">
                          <a:latin typeface="Cambria Math" panose="02040503050406030204" pitchFamily="18" charset="0"/>
                        </a:rPr>
                        <m:t>𝑷</m:t>
                      </m:r>
                      <m:d>
                        <m:dPr>
                          <m:begChr m:val="["/>
                          <m:endChr m:val="]"/>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𝑰</m:t>
                          </m:r>
                          <m:r>
                            <a:rPr lang="en-US" altLang="zh-CN" b="1" i="1" smtClean="0">
                              <a:latin typeface="Cambria Math" panose="02040503050406030204" pitchFamily="18" charset="0"/>
                            </a:rPr>
                            <m:t>=</m:t>
                          </m:r>
                          <m:r>
                            <a:rPr lang="en-US" altLang="zh-CN" b="1" i="1" smtClean="0">
                              <a:latin typeface="Cambria Math" panose="02040503050406030204" pitchFamily="18" charset="0"/>
                            </a:rPr>
                            <m:t>𝒊</m:t>
                          </m:r>
                        </m:e>
                      </m:d>
                      <m:r>
                        <a:rPr lang="en-US" altLang="zh-CN" b="1" i="1" smtClean="0">
                          <a:latin typeface="Cambria Math" panose="02040503050406030204" pitchFamily="18" charset="0"/>
                        </a:rPr>
                        <m:t>=</m:t>
                      </m:r>
                      <m:r>
                        <a:rPr lang="en-US" altLang="zh-CN" b="1" i="1" smtClean="0">
                          <a:latin typeface="Cambria Math" panose="02040503050406030204" pitchFamily="18" charset="0"/>
                        </a:rPr>
                        <m:t>𝑷</m:t>
                      </m:r>
                      <m:d>
                        <m:dPr>
                          <m:begChr m:val="{"/>
                          <m:endChr m:val="}"/>
                          <m:ctrlPr>
                            <a:rPr lang="en-US" altLang="zh-CN" b="1" i="1" smtClean="0">
                              <a:latin typeface="Cambria Math" panose="02040503050406030204" pitchFamily="18" charset="0"/>
                            </a:rPr>
                          </m:ctrlPr>
                        </m:dPr>
                        <m:e>
                          <m:d>
                            <m:dPr>
                              <m:begChr m:val="["/>
                              <m:endChr m:val="]"/>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𝒌𝑼</m:t>
                              </m:r>
                            </m:e>
                          </m:d>
                          <m:r>
                            <a:rPr lang="en-US" altLang="zh-CN" b="1" i="1" smtClean="0">
                              <a:latin typeface="Cambria Math" panose="02040503050406030204" pitchFamily="18" charset="0"/>
                            </a:rPr>
                            <m:t>=</m:t>
                          </m:r>
                          <m:r>
                            <a:rPr lang="en-US" altLang="zh-CN" b="1" i="1" smtClean="0">
                              <a:latin typeface="Cambria Math" panose="02040503050406030204" pitchFamily="18" charset="0"/>
                            </a:rPr>
                            <m:t>𝒊</m:t>
                          </m:r>
                        </m:e>
                      </m:d>
                      <m:r>
                        <a:rPr lang="en-US" altLang="zh-CN" b="1" i="1" smtClean="0">
                          <a:latin typeface="Cambria Math" panose="02040503050406030204" pitchFamily="18" charset="0"/>
                        </a:rPr>
                        <m:t>=</m:t>
                      </m:r>
                      <m:r>
                        <a:rPr lang="en-US" altLang="zh-CN" b="1" i="1" smtClean="0">
                          <a:latin typeface="Cambria Math" panose="02040503050406030204" pitchFamily="18" charset="0"/>
                        </a:rPr>
                        <m:t>𝑷</m:t>
                      </m:r>
                      <m:d>
                        <m:dPr>
                          <m:begChr m:val="{"/>
                          <m:endChr m:val="}"/>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𝒊</m:t>
                          </m:r>
                          <m:r>
                            <a:rPr lang="en-US" altLang="zh-CN" b="1" i="1" smtClean="0">
                              <a:latin typeface="Cambria Math" panose="02040503050406030204" pitchFamily="18" charset="0"/>
                            </a:rPr>
                            <m:t>−</m:t>
                          </m:r>
                          <m:r>
                            <a:rPr lang="en-US" altLang="zh-CN" b="1" i="1" smtClean="0">
                              <a:latin typeface="Cambria Math" panose="02040503050406030204" pitchFamily="18" charset="0"/>
                            </a:rPr>
                            <m:t>𝟏</m:t>
                          </m:r>
                          <m:r>
                            <a:rPr lang="en-US" altLang="zh-CN" b="1" i="1" smtClean="0">
                              <a:latin typeface="Cambria Math" panose="02040503050406030204" pitchFamily="18" charset="0"/>
                            </a:rPr>
                            <m:t>&lt;</m:t>
                          </m:r>
                          <m:r>
                            <a:rPr lang="en-US" altLang="zh-CN" b="1" i="1" smtClean="0">
                              <a:latin typeface="Cambria Math" panose="02040503050406030204" pitchFamily="18" charset="0"/>
                            </a:rPr>
                            <m:t>𝒌𝑼</m:t>
                          </m:r>
                          <m:r>
                            <a:rPr lang="en-US" altLang="zh-CN" b="1" i="1" smtClean="0">
                              <a:latin typeface="Cambria Math" panose="02040503050406030204" pitchFamily="18" charset="0"/>
                            </a:rPr>
                            <m:t>&lt;</m:t>
                          </m:r>
                          <m:r>
                            <a:rPr lang="en-US" altLang="zh-CN" b="1" i="1" smtClean="0">
                              <a:latin typeface="Cambria Math" panose="02040503050406030204" pitchFamily="18" charset="0"/>
                            </a:rPr>
                            <m:t>𝒊</m:t>
                          </m:r>
                        </m:e>
                      </m:d>
                      <m:r>
                        <a:rPr lang="en-US" altLang="zh-CN" b="1" i="1" smtClean="0">
                          <a:latin typeface="Cambria Math" panose="02040503050406030204" pitchFamily="18" charset="0"/>
                        </a:rPr>
                        <m:t>=</m:t>
                      </m:r>
                      <m:f>
                        <m:fPr>
                          <m:ctrlPr>
                            <a:rPr lang="en-US" altLang="zh-CN" b="1" i="1" smtClean="0">
                              <a:latin typeface="Cambria Math" panose="02040503050406030204" pitchFamily="18" charset="0"/>
                            </a:rPr>
                          </m:ctrlPr>
                        </m:fPr>
                        <m:num>
                          <m:r>
                            <a:rPr lang="en-US" altLang="zh-CN" b="1" i="1" smtClean="0">
                              <a:latin typeface="Cambria Math" panose="02040503050406030204" pitchFamily="18" charset="0"/>
                            </a:rPr>
                            <m:t>𝟏</m:t>
                          </m:r>
                        </m:num>
                        <m:den>
                          <m:r>
                            <a:rPr lang="en-US" altLang="zh-CN" b="1" i="1" smtClean="0">
                              <a:latin typeface="Cambria Math" panose="02040503050406030204" pitchFamily="18" charset="0"/>
                            </a:rPr>
                            <m:t>𝒌</m:t>
                          </m:r>
                        </m:den>
                      </m:f>
                    </m:oMath>
                  </m:oMathPara>
                </a14:m>
                <a:endParaRPr lang="en-US" altLang="zh-CN" dirty="0"/>
              </a:p>
              <a:p>
                <a:pPr lvl="1"/>
                <a:r>
                  <a:rPr lang="zh-CN" altLang="en-US" dirty="0"/>
                  <a:t>写出生成随机排列的算法</a:t>
                </a:r>
                <a:endParaRPr lang="en-US" altLang="zh-CN" dirty="0"/>
              </a:p>
              <a:p>
                <a:r>
                  <a:rPr lang="zh-CN" altLang="en-US" dirty="0"/>
                  <a:t>问题：假设班上有</a:t>
                </a:r>
                <a:r>
                  <a:rPr lang="en-US" altLang="zh-CN" dirty="0"/>
                  <a:t>80</a:t>
                </a:r>
                <a:r>
                  <a:rPr lang="zh-CN" altLang="en-US" dirty="0"/>
                  <a:t>位同学，如何随机抽取</a:t>
                </a:r>
                <a:r>
                  <a:rPr lang="en-US" altLang="zh-CN" dirty="0"/>
                  <a:t>10</a:t>
                </a:r>
                <a:r>
                  <a:rPr lang="zh-CN" altLang="en-US" dirty="0"/>
                  <a:t>名同学回答问题？请设计相应的“中奖”程序，以确保公平？</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1">
                <a:blip r:embed="rId2"/>
                <a:stretch>
                  <a:fillRect l="-1389" t="-1627" b="-5857"/>
                </a:stretch>
              </a:blipFill>
            </p:spPr>
            <p:txBody>
              <a:bodyPr/>
              <a:lstStyle/>
              <a:p>
                <a:r>
                  <a:rPr lang="zh-CN" altLang="en-US">
                    <a:noFill/>
                  </a:rPr>
                  <a:t> </a:t>
                </a:r>
                <a:endParaRPr lang="zh-CN" altLang="en-US">
                  <a:noFill/>
                </a:endParaRPr>
              </a:p>
            </p:txBody>
          </p:sp>
        </mc:Fallback>
      </mc:AlternateContent>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 calcmode="lin" valueType="num">
                                      <p:cBhvr additive="base">
                                        <p:cTn id="31"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 calcmode="lin" valueType="num">
                                      <p:cBhvr additive="base">
                                        <p:cTn id="37"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9012C7-2B54-4318-9E7A-7D2E26CF5593}"/>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E0BC7D50-21EE-4C7E-BEFE-BE28037C9D8A}"/>
              </a:ext>
            </a:extLst>
          </p:cNvPr>
          <p:cNvSpPr>
            <a:spLocks noGrp="1"/>
          </p:cNvSpPr>
          <p:nvPr>
            <p:ph idx="1"/>
          </p:nvPr>
        </p:nvSpPr>
        <p:spPr/>
        <p:txBody>
          <a:bodyPr/>
          <a:lstStyle/>
          <a:p>
            <a:endParaRPr lang="zh-CN" altLang="en-US"/>
          </a:p>
        </p:txBody>
      </p:sp>
      <p:pic>
        <p:nvPicPr>
          <p:cNvPr id="5" name="图片 4">
            <a:extLst>
              <a:ext uri="{FF2B5EF4-FFF2-40B4-BE49-F238E27FC236}">
                <a16:creationId xmlns:a16="http://schemas.microsoft.com/office/drawing/2014/main" id="{681B3A5D-4E7B-4139-A67A-44DAA35D3042}"/>
              </a:ext>
            </a:extLst>
          </p:cNvPr>
          <p:cNvPicPr>
            <a:picLocks noChangeAspect="1"/>
          </p:cNvPicPr>
          <p:nvPr/>
        </p:nvPicPr>
        <p:blipFill>
          <a:blip r:embed="rId2"/>
          <a:stretch>
            <a:fillRect/>
          </a:stretch>
        </p:blipFill>
        <p:spPr>
          <a:xfrm>
            <a:off x="627881" y="0"/>
            <a:ext cx="8353375" cy="7113421"/>
          </a:xfrm>
          <a:prstGeom prst="rect">
            <a:avLst/>
          </a:prstGeom>
        </p:spPr>
      </p:pic>
    </p:spTree>
    <p:extLst>
      <p:ext uri="{BB962C8B-B14F-4D97-AF65-F5344CB8AC3E}">
        <p14:creationId xmlns:p14="http://schemas.microsoft.com/office/powerpoint/2010/main" val="3615782534"/>
      </p:ext>
    </p:extLst>
  </p:cSld>
  <p:clrMapOvr>
    <a:masterClrMapping/>
  </p:clrMapOvr>
  <p:transition spd="med">
    <p:random/>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1731C6-74D0-4B04-B185-1CF6980F8A58}"/>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CA73F043-A077-4357-94C1-E2FF4E5E07F9}"/>
              </a:ext>
            </a:extLst>
          </p:cNvPr>
          <p:cNvSpPr>
            <a:spLocks noGrp="1"/>
          </p:cNvSpPr>
          <p:nvPr>
            <p:ph idx="1"/>
          </p:nvPr>
        </p:nvSpPr>
        <p:spPr/>
        <p:txBody>
          <a:bodyPr/>
          <a:lstStyle/>
          <a:p>
            <a:endParaRPr lang="zh-CN" altLang="en-US"/>
          </a:p>
        </p:txBody>
      </p:sp>
      <p:sp>
        <p:nvSpPr>
          <p:cNvPr id="4" name="AutoShape 2" descr="sampling methods">
            <a:extLst>
              <a:ext uri="{FF2B5EF4-FFF2-40B4-BE49-F238E27FC236}">
                <a16:creationId xmlns:a16="http://schemas.microsoft.com/office/drawing/2014/main" id="{056848CD-A2B3-4597-9532-6470FFB38062}"/>
              </a:ext>
            </a:extLst>
          </p:cNvPr>
          <p:cNvSpPr>
            <a:spLocks noChangeAspect="1" noChangeArrowheads="1"/>
          </p:cNvSpPr>
          <p:nvPr/>
        </p:nvSpPr>
        <p:spPr bwMode="auto">
          <a:xfrm>
            <a:off x="4800600" y="345598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5" name="图片 4">
            <a:extLst>
              <a:ext uri="{FF2B5EF4-FFF2-40B4-BE49-F238E27FC236}">
                <a16:creationId xmlns:a16="http://schemas.microsoft.com/office/drawing/2014/main" id="{E6F74135-6E58-4937-9DF1-CEEF040A9015}"/>
              </a:ext>
            </a:extLst>
          </p:cNvPr>
          <p:cNvPicPr>
            <a:picLocks noChangeAspect="1"/>
          </p:cNvPicPr>
          <p:nvPr/>
        </p:nvPicPr>
        <p:blipFill>
          <a:blip r:embed="rId2"/>
          <a:stretch>
            <a:fillRect/>
          </a:stretch>
        </p:blipFill>
        <p:spPr>
          <a:xfrm>
            <a:off x="926760" y="1252732"/>
            <a:ext cx="8208465" cy="5784656"/>
          </a:xfrm>
          <a:prstGeom prst="rect">
            <a:avLst/>
          </a:prstGeom>
        </p:spPr>
      </p:pic>
    </p:spTree>
    <p:extLst>
      <p:ext uri="{BB962C8B-B14F-4D97-AF65-F5344CB8AC3E}">
        <p14:creationId xmlns:p14="http://schemas.microsoft.com/office/powerpoint/2010/main" val="837243000"/>
      </p:ext>
    </p:extLst>
  </p:cSld>
  <p:clrMapOvr>
    <a:masterClrMapping/>
  </p:clrMapOvr>
  <p:transition spd="med">
    <p:random/>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Rectangle 2"/>
          <p:cNvSpPr>
            <a:spLocks noGrp="1" noChangeArrowheads="1"/>
          </p:cNvSpPr>
          <p:nvPr>
            <p:ph type="ctrTitle" idx="4294967295"/>
          </p:nvPr>
        </p:nvSpPr>
        <p:spPr>
          <a:xfrm>
            <a:off x="742950" y="2243138"/>
            <a:ext cx="8420100" cy="1546225"/>
          </a:xfrm>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7850" tIns="48925" rIns="97850" bIns="48925"/>
          <a:lstStyle/>
          <a:p>
            <a:r>
              <a:rPr lang="en-US" altLang="zh-CN" sz="4400">
                <a:latin typeface="隶书" panose="02010509060101010101" pitchFamily="49" charset="-122"/>
              </a:rPr>
              <a:t>END</a:t>
            </a:r>
          </a:p>
        </p:txBody>
      </p:sp>
      <p:sp>
        <p:nvSpPr>
          <p:cNvPr id="192515" name="Rectangle 3"/>
          <p:cNvSpPr>
            <a:spLocks noGrp="1" noChangeArrowheads="1"/>
          </p:cNvSpPr>
          <p:nvPr>
            <p:ph type="subTitle" idx="4294967295"/>
          </p:nvPr>
        </p:nvSpPr>
        <p:spPr>
          <a:xfrm>
            <a:off x="577850" y="3368675"/>
            <a:ext cx="6686550" cy="1763713"/>
          </a:xfrm>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7850" tIns="48925" rIns="97850" bIns="48925"/>
          <a:lstStyle/>
          <a:p>
            <a:pPr marL="0" indent="0" algn="ctr">
              <a:buFont typeface="Wingdings" panose="05000000000000000000" pitchFamily="2" charset="2"/>
              <a:buNone/>
            </a:pPr>
            <a:r>
              <a:rPr lang="zh-CN" altLang="en-US" sz="3400" dirty="0">
                <a:latin typeface="隶书" panose="02010509060101010101" pitchFamily="49" charset="-122"/>
              </a:rPr>
              <a:t>随机模拟基础</a:t>
            </a:r>
            <a:endParaRPr lang="zh-CN" sz="3400" dirty="0"/>
          </a:p>
        </p:txBody>
      </p:sp>
    </p:spTree>
  </p:cSld>
  <p:clrMapOvr>
    <a:masterClrMapping/>
  </p:clrMapOvr>
  <p:transition spd="med">
    <p:random/>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a:t>
            </a:r>
            <a:r>
              <a:rPr lang="zh-CN" altLang="en-US" dirty="0"/>
              <a:t>随机变量的仿真</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dirty="0"/>
                  <a:t>乘同余法</a:t>
                </a:r>
                <a:endParaRPr lang="en-US" altLang="zh-CN" dirty="0"/>
              </a:p>
              <a:p>
                <a:pPr lvl="1"/>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𝒚</m:t>
                        </m:r>
                      </m:e>
                      <m:sub>
                        <m:r>
                          <a:rPr lang="en-US" altLang="zh-CN" b="1" i="1" smtClean="0">
                            <a:latin typeface="Cambria Math" panose="02040503050406030204" pitchFamily="18" charset="0"/>
                          </a:rPr>
                          <m:t>𝒏</m:t>
                        </m:r>
                        <m:r>
                          <a:rPr lang="en-US" altLang="zh-CN" b="1" i="1" smtClean="0">
                            <a:latin typeface="Cambria Math" panose="02040503050406030204" pitchFamily="18" charset="0"/>
                          </a:rPr>
                          <m:t>+</m:t>
                        </m:r>
                        <m:r>
                          <a:rPr lang="en-US" altLang="zh-CN" b="1" i="1" smtClean="0">
                            <a:latin typeface="Cambria Math" panose="02040503050406030204" pitchFamily="18" charset="0"/>
                          </a:rPr>
                          <m:t>𝟏</m:t>
                        </m:r>
                      </m:sub>
                    </m:sSub>
                    <m:r>
                      <a:rPr lang="en-US" altLang="zh-CN" b="1" i="1" smtClean="0">
                        <a:latin typeface="Cambria Math" panose="02040503050406030204" pitchFamily="18" charset="0"/>
                      </a:rPr>
                      <m:t>=</m:t>
                    </m:r>
                    <m:r>
                      <a:rPr lang="en-US" altLang="zh-CN" b="1" i="1" smtClean="0">
                        <a:latin typeface="Cambria Math" panose="02040503050406030204" pitchFamily="18" charset="0"/>
                      </a:rPr>
                      <m:t>𝒂</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𝒚</m:t>
                        </m:r>
                      </m:e>
                      <m:sub>
                        <m:r>
                          <a:rPr lang="en-US" altLang="zh-CN" b="1" i="1" smtClean="0">
                            <a:latin typeface="Cambria Math" panose="02040503050406030204" pitchFamily="18" charset="0"/>
                          </a:rPr>
                          <m:t>𝒏</m:t>
                        </m:r>
                      </m:sub>
                    </m:sSub>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𝒎𝒐𝒅</m:t>
                        </m:r>
                        <m:r>
                          <a:rPr lang="en-US" altLang="zh-CN" b="1" i="1" smtClean="0">
                            <a:latin typeface="Cambria Math" panose="02040503050406030204" pitchFamily="18" charset="0"/>
                          </a:rPr>
                          <m:t> </m:t>
                        </m:r>
                        <m:r>
                          <a:rPr lang="en-US" altLang="zh-CN" b="1" i="1" smtClean="0">
                            <a:latin typeface="Cambria Math" panose="02040503050406030204" pitchFamily="18" charset="0"/>
                          </a:rPr>
                          <m:t>𝑴</m:t>
                        </m:r>
                      </m:e>
                    </m:d>
                    <m:r>
                      <a:rPr lang="en-US" altLang="zh-CN" b="1" i="1" smtClean="0">
                        <a:latin typeface="Cambria Math" panose="02040503050406030204" pitchFamily="18" charset="0"/>
                      </a:rPr>
                      <m:t>, </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1" i="1" smtClean="0">
                            <a:latin typeface="Cambria Math" panose="02040503050406030204" pitchFamily="18" charset="0"/>
                          </a:rPr>
                          <m:t>𝒏</m:t>
                        </m:r>
                        <m:r>
                          <a:rPr lang="en-US" altLang="zh-CN" b="1" i="1" smtClean="0">
                            <a:latin typeface="Cambria Math" panose="02040503050406030204" pitchFamily="18" charset="0"/>
                          </a:rPr>
                          <m:t>+</m:t>
                        </m:r>
                        <m:r>
                          <a:rPr lang="en-US" altLang="zh-CN" b="1" i="1" smtClean="0">
                            <a:latin typeface="Cambria Math" panose="02040503050406030204" pitchFamily="18" charset="0"/>
                          </a:rPr>
                          <m:t>𝟏</m:t>
                        </m:r>
                      </m:sub>
                    </m:sSub>
                    <m:r>
                      <a:rPr lang="en-US" altLang="zh-CN" b="1" i="1" smtClean="0">
                        <a:latin typeface="Cambria Math" panose="02040503050406030204" pitchFamily="18" charset="0"/>
                      </a:rPr>
                      <m:t>=</m:t>
                    </m:r>
                    <m:f>
                      <m:fPr>
                        <m:ctrlPr>
                          <a:rPr lang="en-US" altLang="zh-CN" b="1" i="1" smtClean="0">
                            <a:latin typeface="Cambria Math" panose="02040503050406030204" pitchFamily="18" charset="0"/>
                          </a:rPr>
                        </m:ctrlPr>
                      </m:fPr>
                      <m:num>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𝒚</m:t>
                            </m:r>
                          </m:e>
                          <m:sub>
                            <m:r>
                              <a:rPr lang="en-US" altLang="zh-CN" b="1" i="1" smtClean="0">
                                <a:latin typeface="Cambria Math" panose="02040503050406030204" pitchFamily="18" charset="0"/>
                              </a:rPr>
                              <m:t>𝒏</m:t>
                            </m:r>
                            <m:r>
                              <a:rPr lang="en-US" altLang="zh-CN" b="1" i="1" smtClean="0">
                                <a:latin typeface="Cambria Math" panose="02040503050406030204" pitchFamily="18" charset="0"/>
                              </a:rPr>
                              <m:t>+</m:t>
                            </m:r>
                            <m:r>
                              <a:rPr lang="en-US" altLang="zh-CN" b="1" i="1" smtClean="0">
                                <a:latin typeface="Cambria Math" panose="02040503050406030204" pitchFamily="18" charset="0"/>
                              </a:rPr>
                              <m:t>𝟏</m:t>
                            </m:r>
                          </m:sub>
                        </m:sSub>
                      </m:num>
                      <m:den>
                        <m:r>
                          <a:rPr lang="en-US" altLang="zh-CN" b="1" i="1" smtClean="0">
                            <a:latin typeface="Cambria Math" panose="02040503050406030204" pitchFamily="18" charset="0"/>
                          </a:rPr>
                          <m:t>𝑴</m:t>
                        </m:r>
                      </m:den>
                    </m:f>
                  </m:oMath>
                </a14:m>
                <a:endParaRPr lang="en-US" altLang="zh-CN" dirty="0"/>
              </a:p>
              <a:p>
                <a:pPr lvl="1"/>
                <a14:m>
                  <m:oMath xmlns:m="http://schemas.openxmlformats.org/officeDocument/2006/math">
                    <m:r>
                      <a:rPr lang="en-US" altLang="zh-CN" b="1" i="1" smtClean="0">
                        <a:latin typeface="Cambria Math" panose="02040503050406030204" pitchFamily="18" charset="0"/>
                      </a:rPr>
                      <m:t>𝒂</m:t>
                    </m:r>
                  </m:oMath>
                </a14:m>
                <a:r>
                  <a:rPr lang="zh-CN" altLang="en-US" dirty="0"/>
                  <a:t>为正整数</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1">
                <a:blip r:embed="rId2"/>
                <a:stretch>
                  <a:fillRect l="-1389" t="-1735"/>
                </a:stretch>
              </a:blipFill>
            </p:spPr>
            <p:txBody>
              <a:bodyPr/>
              <a:lstStyle/>
              <a:p>
                <a:r>
                  <a:rPr lang="zh-CN" altLang="en-US">
                    <a:noFill/>
                  </a:rPr>
                  <a:t> </a:t>
                </a:r>
                <a:endParaRPr lang="zh-CN" altLang="en-US">
                  <a:noFill/>
                </a:endParaRPr>
              </a:p>
            </p:txBody>
          </p:sp>
        </mc:Fallback>
      </mc:AlternateContent>
      <p:pic>
        <p:nvPicPr>
          <p:cNvPr id="4" name="图片 3"/>
          <p:cNvPicPr>
            <a:picLocks noChangeAspect="1"/>
          </p:cNvPicPr>
          <p:nvPr/>
        </p:nvPicPr>
        <p:blipFill>
          <a:blip r:embed="rId3"/>
          <a:stretch>
            <a:fillRect/>
          </a:stretch>
        </p:blipFill>
        <p:spPr>
          <a:xfrm>
            <a:off x="4561820" y="2817093"/>
            <a:ext cx="4590476" cy="3657143"/>
          </a:xfrm>
          <a:prstGeom prst="rect">
            <a:avLst/>
          </a:prstGeom>
        </p:spPr>
      </p:pic>
      <p:sp>
        <p:nvSpPr>
          <p:cNvPr id="5" name="文本框 4"/>
          <p:cNvSpPr txBox="1"/>
          <p:nvPr/>
        </p:nvSpPr>
        <p:spPr>
          <a:xfrm>
            <a:off x="992560" y="3609181"/>
            <a:ext cx="3024336" cy="2800767"/>
          </a:xfrm>
          <a:prstGeom prst="rect">
            <a:avLst/>
          </a:prstGeom>
          <a:noFill/>
        </p:spPr>
        <p:txBody>
          <a:bodyPr wrap="square" rtlCol="0">
            <a:spAutoFit/>
          </a:bodyPr>
          <a:lstStyle/>
          <a:p>
            <a:r>
              <a:rPr lang="en-US" altLang="zh-CN" dirty="0"/>
              <a:t>M = 2^16;</a:t>
            </a:r>
          </a:p>
          <a:p>
            <a:r>
              <a:rPr lang="en-US" altLang="zh-CN" dirty="0"/>
              <a:t>a=4235;</a:t>
            </a:r>
          </a:p>
          <a:p>
            <a:r>
              <a:rPr lang="en-US" altLang="zh-CN" dirty="0"/>
              <a:t>y(1) = 5;</a:t>
            </a:r>
          </a:p>
          <a:p>
            <a:r>
              <a:rPr lang="en-US" altLang="zh-CN" dirty="0"/>
              <a:t>x(1) = y(1)/M;</a:t>
            </a:r>
          </a:p>
          <a:p>
            <a:r>
              <a:rPr lang="en-US" altLang="zh-CN" dirty="0" err="1"/>
              <a:t>len</a:t>
            </a:r>
            <a:r>
              <a:rPr lang="en-US" altLang="zh-CN" dirty="0"/>
              <a:t> = 1000;</a:t>
            </a:r>
          </a:p>
          <a:p>
            <a:r>
              <a:rPr lang="en-US" altLang="zh-CN" dirty="0"/>
              <a:t>for </a:t>
            </a:r>
            <a:r>
              <a:rPr lang="en-US" altLang="zh-CN" dirty="0" err="1"/>
              <a:t>i</a:t>
            </a:r>
            <a:r>
              <a:rPr lang="en-US" altLang="zh-CN" dirty="0"/>
              <a:t> = 2:len</a:t>
            </a:r>
          </a:p>
          <a:p>
            <a:r>
              <a:rPr lang="en-US" altLang="zh-CN" dirty="0"/>
              <a:t>    y(</a:t>
            </a:r>
            <a:r>
              <a:rPr lang="en-US" altLang="zh-CN" dirty="0" err="1"/>
              <a:t>i</a:t>
            </a:r>
            <a:r>
              <a:rPr lang="en-US" altLang="zh-CN" dirty="0"/>
              <a:t>) = mod(y(i-1) * a, M);</a:t>
            </a:r>
          </a:p>
          <a:p>
            <a:r>
              <a:rPr lang="en-US" altLang="zh-CN" dirty="0"/>
              <a:t>    x(</a:t>
            </a:r>
            <a:r>
              <a:rPr lang="en-US" altLang="zh-CN" dirty="0" err="1"/>
              <a:t>i</a:t>
            </a:r>
            <a:r>
              <a:rPr lang="en-US" altLang="zh-CN" dirty="0"/>
              <a:t>)=y(</a:t>
            </a:r>
            <a:r>
              <a:rPr lang="en-US" altLang="zh-CN" dirty="0" err="1"/>
              <a:t>i</a:t>
            </a:r>
            <a:r>
              <a:rPr lang="en-US" altLang="zh-CN" dirty="0"/>
              <a:t>)/M;</a:t>
            </a:r>
          </a:p>
          <a:p>
            <a:r>
              <a:rPr lang="en-US" altLang="zh-CN" dirty="0"/>
              <a:t>end</a:t>
            </a:r>
          </a:p>
          <a:p>
            <a:r>
              <a:rPr lang="en-US" altLang="zh-CN" dirty="0"/>
              <a:t>plot(x);</a:t>
            </a:r>
            <a:endParaRPr lang="zh-CN" altLang="en-US" dirty="0"/>
          </a:p>
        </p:txBody>
      </p:sp>
    </p:spTree>
  </p:cSld>
  <p:clrMapOvr>
    <a:masterClrMapping/>
  </p:clrMapOvr>
  <p:transition spd="med">
    <p:random/>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a:t>
            </a:r>
            <a:r>
              <a:rPr lang="zh-CN" altLang="en-US" dirty="0"/>
              <a:t>随机变量的仿真</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sz="2400" dirty="0"/>
                  <a:t>加法与乘法相结合</a:t>
                </a:r>
                <a:endParaRPr lang="en-US" altLang="zh-CN" sz="2400" dirty="0"/>
              </a:p>
              <a:p>
                <a:pPr lvl="1"/>
                <a14:m>
                  <m:oMath xmlns:m="http://schemas.openxmlformats.org/officeDocument/2006/math">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𝒚</m:t>
                        </m:r>
                      </m:e>
                      <m:sub>
                        <m:r>
                          <a:rPr lang="en-US" altLang="zh-CN" sz="2000" b="1" i="1" smtClean="0">
                            <a:latin typeface="Cambria Math" panose="02040503050406030204" pitchFamily="18" charset="0"/>
                          </a:rPr>
                          <m:t>𝒏</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𝟏</m:t>
                        </m:r>
                      </m:sub>
                    </m:sSub>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𝒂</m:t>
                    </m:r>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𝒚</m:t>
                        </m:r>
                      </m:e>
                      <m:sub>
                        <m:r>
                          <a:rPr lang="en-US" altLang="zh-CN" sz="2000" b="1" i="1" smtClean="0">
                            <a:latin typeface="Cambria Math" panose="02040503050406030204" pitchFamily="18" charset="0"/>
                          </a:rPr>
                          <m:t>𝒏</m:t>
                        </m:r>
                      </m:sub>
                    </m:sSub>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𝒄</m:t>
                    </m:r>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𝒎𝒐𝒅</m:t>
                        </m:r>
                        <m:r>
                          <a:rPr lang="en-US" altLang="zh-CN" sz="2000" b="1" i="1" smtClean="0">
                            <a:latin typeface="Cambria Math" panose="02040503050406030204" pitchFamily="18" charset="0"/>
                          </a:rPr>
                          <m:t> </m:t>
                        </m:r>
                        <m:r>
                          <a:rPr lang="en-US" altLang="zh-CN" sz="2000" b="1" i="1" smtClean="0">
                            <a:latin typeface="Cambria Math" panose="02040503050406030204" pitchFamily="18" charset="0"/>
                          </a:rPr>
                          <m:t>𝑴</m:t>
                        </m:r>
                      </m:e>
                    </m:d>
                    <m:r>
                      <a:rPr lang="en-US" altLang="zh-CN" sz="2000" b="1" i="1" smtClean="0">
                        <a:latin typeface="Cambria Math" panose="02040503050406030204" pitchFamily="18" charset="0"/>
                      </a:rPr>
                      <m:t>,</m:t>
                    </m:r>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𝒙</m:t>
                        </m:r>
                      </m:e>
                      <m:sub>
                        <m:r>
                          <a:rPr lang="en-US" altLang="zh-CN" sz="2000" b="1" i="1" smtClean="0">
                            <a:latin typeface="Cambria Math" panose="02040503050406030204" pitchFamily="18" charset="0"/>
                          </a:rPr>
                          <m:t>𝒏</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𝟏</m:t>
                        </m:r>
                      </m:sub>
                    </m:sSub>
                    <m:r>
                      <a:rPr lang="en-US" altLang="zh-CN" sz="2000" b="1" i="1" smtClean="0">
                        <a:latin typeface="Cambria Math" panose="02040503050406030204" pitchFamily="18" charset="0"/>
                      </a:rPr>
                      <m:t>=</m:t>
                    </m:r>
                    <m:f>
                      <m:fPr>
                        <m:ctrlPr>
                          <a:rPr lang="en-US" altLang="zh-CN" sz="2000" b="1" i="1" smtClean="0">
                            <a:latin typeface="Cambria Math" panose="02040503050406030204" pitchFamily="18" charset="0"/>
                          </a:rPr>
                        </m:ctrlPr>
                      </m:fPr>
                      <m:num>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𝒚</m:t>
                            </m:r>
                          </m:e>
                          <m:sub>
                            <m:r>
                              <a:rPr lang="en-US" altLang="zh-CN" sz="2000" b="1" i="1" smtClean="0">
                                <a:latin typeface="Cambria Math" panose="02040503050406030204" pitchFamily="18" charset="0"/>
                              </a:rPr>
                              <m:t>𝒏</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𝟏</m:t>
                            </m:r>
                          </m:sub>
                        </m:sSub>
                      </m:num>
                      <m:den>
                        <m:r>
                          <a:rPr lang="en-US" altLang="zh-CN" sz="2000" b="1" i="1" smtClean="0">
                            <a:latin typeface="Cambria Math" panose="02040503050406030204" pitchFamily="18" charset="0"/>
                          </a:rPr>
                          <m:t>𝑴</m:t>
                        </m:r>
                      </m:den>
                    </m:f>
                  </m:oMath>
                </a14:m>
                <a:endParaRPr lang="en-US" altLang="zh-CN" sz="2000" dirty="0"/>
              </a:p>
              <a:p>
                <a:pPr lvl="1"/>
                <a:r>
                  <a:rPr lang="zh-CN" altLang="en-US" sz="2000" dirty="0"/>
                  <a:t>一般性能能更好一些</a:t>
                </a:r>
                <a:endParaRPr lang="en-US" altLang="zh-CN" sz="2000" dirty="0"/>
              </a:p>
              <a:p>
                <a:r>
                  <a:rPr lang="zh-CN" altLang="en-US" sz="2400" dirty="0"/>
                  <a:t>一般要求</a:t>
                </a:r>
                <a:endParaRPr lang="en-US" altLang="zh-CN" sz="2400" dirty="0"/>
              </a:p>
              <a:p>
                <a:pPr lvl="1"/>
                <a14:m>
                  <m:oMath xmlns:m="http://schemas.openxmlformats.org/officeDocument/2006/math">
                    <m:r>
                      <a:rPr lang="en-US" altLang="zh-CN" sz="2000" b="1" i="1" smtClean="0">
                        <a:latin typeface="Cambria Math" panose="02040503050406030204" pitchFamily="18" charset="0"/>
                      </a:rPr>
                      <m:t>𝒄</m:t>
                    </m:r>
                  </m:oMath>
                </a14:m>
                <a:r>
                  <a:rPr lang="zh-CN" altLang="en-US" sz="2000" dirty="0"/>
                  <a:t>与</a:t>
                </a:r>
                <a14:m>
                  <m:oMath xmlns:m="http://schemas.openxmlformats.org/officeDocument/2006/math">
                    <m:r>
                      <a:rPr lang="en-US" altLang="zh-CN" sz="2000" b="1" i="1" dirty="0" smtClean="0">
                        <a:latin typeface="Cambria Math" panose="02040503050406030204" pitchFamily="18" charset="0"/>
                      </a:rPr>
                      <m:t>𝑴</m:t>
                    </m:r>
                  </m:oMath>
                </a14:m>
                <a:r>
                  <a:rPr lang="zh-CN" altLang="en-US" sz="2000" dirty="0"/>
                  <a:t>互素</a:t>
                </a:r>
                <a:endParaRPr lang="en-US" altLang="zh-CN" sz="2000" dirty="0"/>
              </a:p>
              <a:p>
                <a:pPr lvl="1"/>
                <a:r>
                  <a:rPr lang="zh-CN" altLang="en-US" sz="2000" dirty="0"/>
                  <a:t>对</a:t>
                </a:r>
                <a14:m>
                  <m:oMath xmlns:m="http://schemas.openxmlformats.org/officeDocument/2006/math">
                    <m:r>
                      <a:rPr lang="en-US" altLang="zh-CN" sz="2000" b="1" i="1" smtClean="0">
                        <a:latin typeface="Cambria Math" panose="02040503050406030204" pitchFamily="18" charset="0"/>
                      </a:rPr>
                      <m:t>𝑴</m:t>
                    </m:r>
                  </m:oMath>
                </a14:m>
                <a:r>
                  <a:rPr lang="zh-CN" altLang="en-US" sz="2000" dirty="0"/>
                  <a:t>的任意因子</a:t>
                </a:r>
                <a14:m>
                  <m:oMath xmlns:m="http://schemas.openxmlformats.org/officeDocument/2006/math">
                    <m:r>
                      <a:rPr lang="en-US" altLang="zh-CN" sz="2000" b="1" i="1" smtClean="0">
                        <a:latin typeface="Cambria Math" panose="02040503050406030204" pitchFamily="18" charset="0"/>
                      </a:rPr>
                      <m:t>𝒑</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𝒂</m:t>
                    </m:r>
                    <m:r>
                      <a:rPr lang="en-US" altLang="zh-CN" sz="2000" b="1" i="1" smtClean="0">
                        <a:latin typeface="Cambria Math" panose="02040503050406030204" pitchFamily="18" charset="0"/>
                        <a:ea typeface="Cambria Math" panose="02040503050406030204" pitchFamily="18" charset="0"/>
                      </a:rPr>
                      <m:t>≡</m:t>
                    </m:r>
                    <m:r>
                      <a:rPr lang="en-US" altLang="zh-CN" sz="2000" b="1" i="1" smtClean="0">
                        <a:latin typeface="Cambria Math" panose="02040503050406030204" pitchFamily="18" charset="0"/>
                        <a:ea typeface="Cambria Math" panose="02040503050406030204" pitchFamily="18" charset="0"/>
                      </a:rPr>
                      <m:t>𝟏</m:t>
                    </m:r>
                    <m:d>
                      <m:dPr>
                        <m:ctrlPr>
                          <a:rPr lang="en-US" altLang="zh-CN" sz="2000" b="1" i="1" smtClean="0">
                            <a:latin typeface="Cambria Math" panose="02040503050406030204" pitchFamily="18" charset="0"/>
                            <a:ea typeface="Cambria Math" panose="02040503050406030204" pitchFamily="18" charset="0"/>
                          </a:rPr>
                        </m:ctrlPr>
                      </m:dPr>
                      <m:e>
                        <m:r>
                          <a:rPr lang="en-US" altLang="zh-CN" sz="2000" b="1" i="1" smtClean="0">
                            <a:latin typeface="Cambria Math" panose="02040503050406030204" pitchFamily="18" charset="0"/>
                            <a:ea typeface="Cambria Math" panose="02040503050406030204" pitchFamily="18" charset="0"/>
                          </a:rPr>
                          <m:t>𝒎𝒐𝒅</m:t>
                        </m:r>
                        <m:r>
                          <a:rPr lang="en-US" altLang="zh-CN" sz="2000" b="1" i="1" smtClean="0">
                            <a:latin typeface="Cambria Math" panose="02040503050406030204" pitchFamily="18" charset="0"/>
                            <a:ea typeface="Cambria Math" panose="02040503050406030204" pitchFamily="18" charset="0"/>
                          </a:rPr>
                          <m:t> </m:t>
                        </m:r>
                        <m:r>
                          <a:rPr lang="en-US" altLang="zh-CN" sz="2000" b="1" i="1" smtClean="0">
                            <a:latin typeface="Cambria Math" panose="02040503050406030204" pitchFamily="18" charset="0"/>
                            <a:ea typeface="Cambria Math" panose="02040503050406030204" pitchFamily="18" charset="0"/>
                          </a:rPr>
                          <m:t>𝒑</m:t>
                        </m:r>
                      </m:e>
                    </m:d>
                  </m:oMath>
                </a14:m>
                <a:endParaRPr lang="en-US" altLang="zh-CN" sz="2000" b="1" dirty="0">
                  <a:ea typeface="Cambria Math" panose="02040503050406030204" pitchFamily="18" charset="0"/>
                </a:endParaRPr>
              </a:p>
              <a:p>
                <a:pPr lvl="1"/>
                <a:r>
                  <a:rPr lang="zh-CN" altLang="en-US" sz="2000" dirty="0"/>
                  <a:t>如果</a:t>
                </a:r>
                <a:r>
                  <a:rPr lang="en-US" altLang="zh-CN" sz="2000" dirty="0"/>
                  <a:t>4</a:t>
                </a:r>
                <a:r>
                  <a:rPr lang="zh-CN" altLang="en-US" sz="2000" dirty="0"/>
                  <a:t>是</a:t>
                </a:r>
                <a14:m>
                  <m:oMath xmlns:m="http://schemas.openxmlformats.org/officeDocument/2006/math">
                    <m:r>
                      <a:rPr lang="en-US" altLang="zh-CN" sz="2000" b="1" i="1" smtClean="0">
                        <a:latin typeface="Cambria Math" panose="02040503050406030204" pitchFamily="18" charset="0"/>
                      </a:rPr>
                      <m:t>𝑴</m:t>
                    </m:r>
                  </m:oMath>
                </a14:m>
                <a:r>
                  <a:rPr lang="zh-CN" altLang="en-US" sz="2000" dirty="0"/>
                  <a:t>的一个因子，</a:t>
                </a:r>
                <a14:m>
                  <m:oMath xmlns:m="http://schemas.openxmlformats.org/officeDocument/2006/math">
                    <m:r>
                      <a:rPr lang="en-US" altLang="zh-CN" sz="2000" b="1" i="1" smtClean="0">
                        <a:latin typeface="Cambria Math" panose="02040503050406030204" pitchFamily="18" charset="0"/>
                      </a:rPr>
                      <m:t>𝒂</m:t>
                    </m:r>
                    <m:r>
                      <a:rPr lang="en-US" altLang="zh-CN" sz="2000" b="1" i="1" smtClean="0">
                        <a:latin typeface="Cambria Math" panose="02040503050406030204" pitchFamily="18" charset="0"/>
                        <a:ea typeface="Cambria Math" panose="02040503050406030204" pitchFamily="18" charset="0"/>
                      </a:rPr>
                      <m:t>≡</m:t>
                    </m:r>
                    <m:r>
                      <a:rPr lang="en-US" altLang="zh-CN" sz="2000" b="1" i="1" smtClean="0">
                        <a:latin typeface="Cambria Math" panose="02040503050406030204" pitchFamily="18" charset="0"/>
                        <a:ea typeface="Cambria Math" panose="02040503050406030204" pitchFamily="18" charset="0"/>
                      </a:rPr>
                      <m:t>𝟏</m:t>
                    </m:r>
                    <m:r>
                      <a:rPr lang="en-US" altLang="zh-CN" sz="2000" b="1" i="1" smtClean="0">
                        <a:latin typeface="Cambria Math" panose="02040503050406030204" pitchFamily="18" charset="0"/>
                        <a:ea typeface="Cambria Math" panose="02040503050406030204" pitchFamily="18" charset="0"/>
                      </a:rPr>
                      <m:t>(</m:t>
                    </m:r>
                    <m:r>
                      <a:rPr lang="en-US" altLang="zh-CN" sz="2000" b="1" i="1" smtClean="0">
                        <a:latin typeface="Cambria Math" panose="02040503050406030204" pitchFamily="18" charset="0"/>
                        <a:ea typeface="Cambria Math" panose="02040503050406030204" pitchFamily="18" charset="0"/>
                      </a:rPr>
                      <m:t>𝒎𝒐𝒅</m:t>
                    </m:r>
                    <m:r>
                      <a:rPr lang="en-US" altLang="zh-CN" sz="2000" b="1" i="1" smtClean="0">
                        <a:latin typeface="Cambria Math" panose="02040503050406030204" pitchFamily="18" charset="0"/>
                        <a:ea typeface="Cambria Math" panose="02040503050406030204" pitchFamily="18" charset="0"/>
                      </a:rPr>
                      <m:t> </m:t>
                    </m:r>
                    <m:r>
                      <a:rPr lang="en-US" altLang="zh-CN" sz="2000" b="1" i="1" smtClean="0">
                        <a:latin typeface="Cambria Math" panose="02040503050406030204" pitchFamily="18" charset="0"/>
                        <a:ea typeface="Cambria Math" panose="02040503050406030204" pitchFamily="18" charset="0"/>
                      </a:rPr>
                      <m:t>𝟒</m:t>
                    </m:r>
                    <m:r>
                      <a:rPr lang="en-US" altLang="zh-CN" sz="2000" b="1" i="1" smtClean="0">
                        <a:latin typeface="Cambria Math" panose="02040503050406030204" pitchFamily="18" charset="0"/>
                        <a:ea typeface="Cambria Math" panose="02040503050406030204" pitchFamily="18" charset="0"/>
                      </a:rPr>
                      <m:t>)</m:t>
                    </m:r>
                  </m:oMath>
                </a14:m>
                <a:r>
                  <a:rPr lang="en-US" altLang="zh-CN" sz="2000" dirty="0"/>
                  <a:t>,</a:t>
                </a:r>
                <a:r>
                  <a:rPr lang="zh-CN" altLang="en-US" sz="2000" dirty="0"/>
                  <a:t>则混合同余法可获得最大周期</a:t>
                </a:r>
                <a14:m>
                  <m:oMath xmlns:m="http://schemas.openxmlformats.org/officeDocument/2006/math">
                    <m:r>
                      <a:rPr lang="en-US" altLang="zh-CN" sz="2000" b="1" i="1" smtClean="0">
                        <a:latin typeface="Cambria Math" panose="02040503050406030204" pitchFamily="18" charset="0"/>
                      </a:rPr>
                      <m:t>𝑴</m:t>
                    </m:r>
                  </m:oMath>
                </a14:m>
                <a:endParaRPr lang="en-US" altLang="zh-CN" sz="2000" dirty="0"/>
              </a:p>
              <a:p>
                <a:pPr lvl="1"/>
                <a:r>
                  <a:rPr lang="zh-CN" altLang="en-US" sz="2000" dirty="0"/>
                  <a:t>但加和乘同余法不能获得最大周期</a:t>
                </a:r>
                <a:endParaRPr lang="en-US" altLang="zh-CN" sz="2000"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1">
                <a:blip r:embed="rId2"/>
                <a:stretch>
                  <a:fillRect l="-926" t="-1193"/>
                </a:stretch>
              </a:blipFill>
            </p:spPr>
            <p:txBody>
              <a:bodyPr/>
              <a:lstStyle/>
              <a:p>
                <a:r>
                  <a:rPr lang="zh-CN" altLang="en-US">
                    <a:noFill/>
                  </a:rPr>
                  <a:t> </a:t>
                </a:r>
                <a:endParaRPr lang="zh-CN" altLang="en-US">
                  <a:noFill/>
                </a:endParaRPr>
              </a:p>
            </p:txBody>
          </p:sp>
        </mc:Fallback>
      </mc:AlternateContent>
      <p:sp>
        <p:nvSpPr>
          <p:cNvPr id="4" name="文本框 3"/>
          <p:cNvSpPr txBox="1"/>
          <p:nvPr/>
        </p:nvSpPr>
        <p:spPr>
          <a:xfrm>
            <a:off x="1064568" y="4193050"/>
            <a:ext cx="3816424" cy="2800767"/>
          </a:xfrm>
          <a:prstGeom prst="rect">
            <a:avLst/>
          </a:prstGeom>
          <a:noFill/>
        </p:spPr>
        <p:txBody>
          <a:bodyPr wrap="square" rtlCol="0">
            <a:spAutoFit/>
          </a:bodyPr>
          <a:lstStyle/>
          <a:p>
            <a:r>
              <a:rPr lang="en-US" altLang="zh-CN" dirty="0"/>
              <a:t>M = 2^16;</a:t>
            </a:r>
          </a:p>
          <a:p>
            <a:r>
              <a:rPr lang="en-US" altLang="zh-CN" dirty="0"/>
              <a:t>a=1234;</a:t>
            </a:r>
          </a:p>
          <a:p>
            <a:r>
              <a:rPr lang="en-US" altLang="zh-CN" dirty="0"/>
              <a:t>c = 4235;</a:t>
            </a:r>
          </a:p>
          <a:p>
            <a:r>
              <a:rPr lang="en-US" altLang="zh-CN" dirty="0"/>
              <a:t>y(1) = 5;</a:t>
            </a:r>
          </a:p>
          <a:p>
            <a:r>
              <a:rPr lang="en-US" altLang="zh-CN" dirty="0"/>
              <a:t>x(1) = y(1)/M;</a:t>
            </a:r>
          </a:p>
          <a:p>
            <a:r>
              <a:rPr lang="en-US" altLang="zh-CN" dirty="0" err="1"/>
              <a:t>len</a:t>
            </a:r>
            <a:r>
              <a:rPr lang="en-US" altLang="zh-CN" dirty="0"/>
              <a:t> = 1000;</a:t>
            </a:r>
          </a:p>
          <a:p>
            <a:r>
              <a:rPr lang="en-US" altLang="zh-CN" dirty="0"/>
              <a:t>for </a:t>
            </a:r>
            <a:r>
              <a:rPr lang="en-US" altLang="zh-CN" dirty="0" err="1"/>
              <a:t>i</a:t>
            </a:r>
            <a:r>
              <a:rPr lang="en-US" altLang="zh-CN" dirty="0"/>
              <a:t> = 2:len</a:t>
            </a:r>
          </a:p>
          <a:p>
            <a:r>
              <a:rPr lang="es-ES" altLang="zh-CN" dirty="0"/>
              <a:t>    y(i) = mod(y(i-1) * a + c, M);</a:t>
            </a:r>
          </a:p>
          <a:p>
            <a:r>
              <a:rPr lang="en-US" altLang="zh-CN" dirty="0"/>
              <a:t>    x(</a:t>
            </a:r>
            <a:r>
              <a:rPr lang="en-US" altLang="zh-CN" dirty="0" err="1"/>
              <a:t>i</a:t>
            </a:r>
            <a:r>
              <a:rPr lang="en-US" altLang="zh-CN" dirty="0"/>
              <a:t>)=y(</a:t>
            </a:r>
            <a:r>
              <a:rPr lang="en-US" altLang="zh-CN" dirty="0" err="1"/>
              <a:t>i</a:t>
            </a:r>
            <a:r>
              <a:rPr lang="en-US" altLang="zh-CN" dirty="0"/>
              <a:t>)/M;</a:t>
            </a:r>
          </a:p>
          <a:p>
            <a:r>
              <a:rPr lang="en-US" altLang="zh-CN" dirty="0"/>
              <a:t>end</a:t>
            </a:r>
          </a:p>
          <a:p>
            <a:r>
              <a:rPr lang="en-US" altLang="zh-CN" dirty="0"/>
              <a:t>plot(x);</a:t>
            </a:r>
            <a:endParaRPr lang="zh-CN" altLang="en-US" dirty="0"/>
          </a:p>
        </p:txBody>
      </p:sp>
      <p:pic>
        <p:nvPicPr>
          <p:cNvPr id="5" name="图片 4"/>
          <p:cNvPicPr>
            <a:picLocks noChangeAspect="1"/>
          </p:cNvPicPr>
          <p:nvPr/>
        </p:nvPicPr>
        <p:blipFill>
          <a:blip r:embed="rId3"/>
          <a:stretch>
            <a:fillRect/>
          </a:stretch>
        </p:blipFill>
        <p:spPr>
          <a:xfrm>
            <a:off x="5337902" y="4058530"/>
            <a:ext cx="3791811" cy="2951709"/>
          </a:xfrm>
          <a:prstGeom prst="rect">
            <a:avLst/>
          </a:prstGeom>
        </p:spPr>
      </p:pic>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4"/>
                                        </p:tgtEl>
                                        <p:attrNameLst>
                                          <p:attrName>style.visibility</p:attrName>
                                        </p:attrNameLst>
                                      </p:cBhvr>
                                      <p:to>
                                        <p:strVal val="visible"/>
                                      </p:to>
                                    </p:set>
                                    <p:anim calcmode="lin" valueType="num">
                                      <p:cBhvr additive="base">
                                        <p:cTn id="25" dur="500" fill="hold"/>
                                        <p:tgtEl>
                                          <p:spTgt spid="4"/>
                                        </p:tgtEl>
                                        <p:attrNameLst>
                                          <p:attrName>ppt_x</p:attrName>
                                        </p:attrNameLst>
                                      </p:cBhvr>
                                      <p:tavLst>
                                        <p:tav tm="0">
                                          <p:val>
                                            <p:strVal val="#ppt_x"/>
                                          </p:val>
                                        </p:tav>
                                        <p:tav tm="100000">
                                          <p:val>
                                            <p:strVal val="#ppt_x"/>
                                          </p:val>
                                        </p:tav>
                                      </p:tavLst>
                                    </p:anim>
                                    <p:anim calcmode="lin" valueType="num">
                                      <p:cBhvr additive="base">
                                        <p:cTn id="26"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5"/>
                                        </p:tgtEl>
                                        <p:attrNameLst>
                                          <p:attrName>style.visibility</p:attrName>
                                        </p:attrNameLst>
                                      </p:cBhvr>
                                      <p:to>
                                        <p:strVal val="visible"/>
                                      </p:to>
                                    </p:set>
                                    <p:anim calcmode="lin" valueType="num">
                                      <p:cBhvr additive="base">
                                        <p:cTn id="31" dur="500" fill="hold"/>
                                        <p:tgtEl>
                                          <p:spTgt spid="5"/>
                                        </p:tgtEl>
                                        <p:attrNameLst>
                                          <p:attrName>ppt_x</p:attrName>
                                        </p:attrNameLst>
                                      </p:cBhvr>
                                      <p:tavLst>
                                        <p:tav tm="0">
                                          <p:val>
                                            <p:strVal val="#ppt_x"/>
                                          </p:val>
                                        </p:tav>
                                        <p:tav tm="100000">
                                          <p:val>
                                            <p:strVal val="#ppt_x"/>
                                          </p:val>
                                        </p:tav>
                                      </p:tavLst>
                                    </p:anim>
                                    <p:anim calcmode="lin" valueType="num">
                                      <p:cBhvr additive="base">
                                        <p:cTn id="3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3" end="3"/>
                                            </p:txEl>
                                          </p:spTgt>
                                        </p:tgtEl>
                                        <p:attrNameLst>
                                          <p:attrName>style.visibility</p:attrName>
                                        </p:attrNameLst>
                                      </p:cBhvr>
                                      <p:to>
                                        <p:strVal val="visible"/>
                                      </p:to>
                                    </p:set>
                                    <p:anim calcmode="lin" valueType="num">
                                      <p:cBhvr additive="base">
                                        <p:cTn id="37"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4" end="4"/>
                                            </p:txEl>
                                          </p:spTgt>
                                        </p:tgtEl>
                                        <p:attrNameLst>
                                          <p:attrName>style.visibility</p:attrName>
                                        </p:attrNameLst>
                                      </p:cBhvr>
                                      <p:to>
                                        <p:strVal val="visible"/>
                                      </p:to>
                                    </p:set>
                                    <p:anim calcmode="lin" valueType="num">
                                      <p:cBhvr additive="base">
                                        <p:cTn id="43"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5" end="5"/>
                                            </p:txEl>
                                          </p:spTgt>
                                        </p:tgtEl>
                                        <p:attrNameLst>
                                          <p:attrName>style.visibility</p:attrName>
                                        </p:attrNameLst>
                                      </p:cBhvr>
                                      <p:to>
                                        <p:strVal val="visible"/>
                                      </p:to>
                                    </p:set>
                                    <p:anim calcmode="lin" valueType="num">
                                      <p:cBhvr additive="base">
                                        <p:cTn id="49"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3">
                                            <p:txEl>
                                              <p:pRg st="6" end="6"/>
                                            </p:txEl>
                                          </p:spTgt>
                                        </p:tgtEl>
                                        <p:attrNameLst>
                                          <p:attrName>style.visibility</p:attrName>
                                        </p:attrNameLst>
                                      </p:cBhvr>
                                      <p:to>
                                        <p:strVal val="visible"/>
                                      </p:to>
                                    </p:set>
                                    <p:anim calcmode="lin" valueType="num">
                                      <p:cBhvr additive="base">
                                        <p:cTn id="55"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3">
                                            <p:txEl>
                                              <p:pRg st="7" end="7"/>
                                            </p:txEl>
                                          </p:spTgt>
                                        </p:tgtEl>
                                        <p:attrNameLst>
                                          <p:attrName>style.visibility</p:attrName>
                                        </p:attrNameLst>
                                      </p:cBhvr>
                                      <p:to>
                                        <p:strVal val="visible"/>
                                      </p:to>
                                    </p:set>
                                    <p:anim calcmode="lin" valueType="num">
                                      <p:cBhvr additive="base">
                                        <p:cTn id="61"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a:t>
            </a:r>
            <a:r>
              <a:rPr lang="zh-CN" altLang="en-US" dirty="0"/>
              <a:t>随机变量的仿真</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dirty="0"/>
                  <a:t>加法与乘法相结合</a:t>
                </a:r>
                <a:endParaRPr lang="en-US" altLang="zh-CN" dirty="0"/>
              </a:p>
              <a:p>
                <a:pPr lvl="1"/>
                <a:r>
                  <a:rPr lang="zh-CN" altLang="en-US" dirty="0"/>
                  <a:t>获得最大周期的混合同余法</a:t>
                </a:r>
                <a:endParaRPr lang="en-US" altLang="zh-CN" dirty="0"/>
              </a:p>
              <a:p>
                <a:pPr lvl="1"/>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𝒚</m:t>
                        </m:r>
                      </m:e>
                      <m:sub>
                        <m:r>
                          <a:rPr lang="en-US" altLang="zh-CN" b="1" i="1" smtClean="0">
                            <a:latin typeface="Cambria Math" panose="02040503050406030204" pitchFamily="18" charset="0"/>
                          </a:rPr>
                          <m:t>𝒏</m:t>
                        </m:r>
                        <m:r>
                          <a:rPr lang="en-US" altLang="zh-CN" b="1" i="1" smtClean="0">
                            <a:latin typeface="Cambria Math" panose="02040503050406030204" pitchFamily="18" charset="0"/>
                          </a:rPr>
                          <m:t>+</m:t>
                        </m:r>
                        <m:r>
                          <a:rPr lang="en-US" altLang="zh-CN" b="1" i="1" smtClean="0">
                            <a:latin typeface="Cambria Math" panose="02040503050406030204" pitchFamily="18" charset="0"/>
                          </a:rPr>
                          <m:t>𝟏</m:t>
                        </m:r>
                      </m:sub>
                    </m:sSub>
                    <m:r>
                      <a:rPr lang="en-US" altLang="zh-CN" b="1" i="1" smtClean="0">
                        <a:latin typeface="Cambria Math" panose="02040503050406030204" pitchFamily="18" charset="0"/>
                      </a:rPr>
                      <m:t>=</m:t>
                    </m:r>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𝟒</m:t>
                        </m:r>
                        <m:r>
                          <a:rPr lang="en-US" altLang="zh-CN" b="1" i="1" smtClean="0">
                            <a:latin typeface="Cambria Math" panose="02040503050406030204" pitchFamily="18" charset="0"/>
                          </a:rPr>
                          <m:t>𝒂</m:t>
                        </m:r>
                        <m:r>
                          <a:rPr lang="en-US" altLang="zh-CN" b="1" i="1" smtClean="0">
                            <a:latin typeface="Cambria Math" panose="02040503050406030204" pitchFamily="18" charset="0"/>
                          </a:rPr>
                          <m:t>+</m:t>
                        </m:r>
                        <m:r>
                          <a:rPr lang="en-US" altLang="zh-CN" b="1" i="1" smtClean="0">
                            <a:latin typeface="Cambria Math" panose="02040503050406030204" pitchFamily="18" charset="0"/>
                          </a:rPr>
                          <m:t>𝟏</m:t>
                        </m:r>
                      </m:e>
                    </m:d>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𝒚</m:t>
                        </m:r>
                      </m:e>
                      <m:sub>
                        <m:r>
                          <a:rPr lang="en-US" altLang="zh-CN" b="1" i="1" smtClean="0">
                            <a:latin typeface="Cambria Math" panose="02040503050406030204" pitchFamily="18" charset="0"/>
                          </a:rPr>
                          <m:t>𝒏</m:t>
                        </m:r>
                      </m:sub>
                    </m:sSub>
                    <m:r>
                      <a:rPr lang="en-US" altLang="zh-CN" b="1" i="1" smtClean="0">
                        <a:latin typeface="Cambria Math" panose="02040503050406030204" pitchFamily="18" charset="0"/>
                      </a:rPr>
                      <m:t>+</m:t>
                    </m:r>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𝟐</m:t>
                        </m:r>
                        <m:r>
                          <a:rPr lang="en-US" altLang="zh-CN" b="1" i="1" smtClean="0">
                            <a:latin typeface="Cambria Math" panose="02040503050406030204" pitchFamily="18" charset="0"/>
                          </a:rPr>
                          <m:t>𝒃</m:t>
                        </m:r>
                        <m:r>
                          <a:rPr lang="en-US" altLang="zh-CN" b="1" i="1" smtClean="0">
                            <a:latin typeface="Cambria Math" panose="02040503050406030204" pitchFamily="18" charset="0"/>
                          </a:rPr>
                          <m:t>+</m:t>
                        </m:r>
                        <m:r>
                          <a:rPr lang="en-US" altLang="zh-CN" b="1" i="1" smtClean="0">
                            <a:latin typeface="Cambria Math" panose="02040503050406030204" pitchFamily="18" charset="0"/>
                          </a:rPr>
                          <m:t>𝟏</m:t>
                        </m:r>
                      </m:e>
                    </m:d>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𝒎𝒐𝒅</m:t>
                        </m:r>
                        <m:r>
                          <a:rPr lang="en-US" altLang="zh-CN" b="1" i="1" smtClean="0">
                            <a:latin typeface="Cambria Math" panose="02040503050406030204" pitchFamily="18" charset="0"/>
                          </a:rPr>
                          <m:t> </m:t>
                        </m:r>
                        <m:r>
                          <a:rPr lang="en-US" altLang="zh-CN" b="1" i="1" smtClean="0">
                            <a:latin typeface="Cambria Math" panose="02040503050406030204" pitchFamily="18" charset="0"/>
                          </a:rPr>
                          <m:t>𝑴</m:t>
                        </m:r>
                      </m:e>
                    </m:d>
                    <m:r>
                      <a:rPr lang="en-US" altLang="zh-CN" b="1" i="1" smtClean="0">
                        <a:latin typeface="Cambria Math" panose="02040503050406030204" pitchFamily="18" charset="0"/>
                      </a:rPr>
                      <m:t>,</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1" i="1" smtClean="0">
                            <a:latin typeface="Cambria Math" panose="02040503050406030204" pitchFamily="18" charset="0"/>
                          </a:rPr>
                          <m:t>𝒏</m:t>
                        </m:r>
                        <m:r>
                          <a:rPr lang="en-US" altLang="zh-CN" b="1" i="1" smtClean="0">
                            <a:latin typeface="Cambria Math" panose="02040503050406030204" pitchFamily="18" charset="0"/>
                          </a:rPr>
                          <m:t>+</m:t>
                        </m:r>
                        <m:r>
                          <a:rPr lang="en-US" altLang="zh-CN" b="1" i="1" smtClean="0">
                            <a:latin typeface="Cambria Math" panose="02040503050406030204" pitchFamily="18" charset="0"/>
                          </a:rPr>
                          <m:t>𝟏</m:t>
                        </m:r>
                      </m:sub>
                    </m:sSub>
                    <m:r>
                      <a:rPr lang="en-US" altLang="zh-CN" b="1" i="1" smtClean="0">
                        <a:latin typeface="Cambria Math" panose="02040503050406030204" pitchFamily="18" charset="0"/>
                      </a:rPr>
                      <m:t>=</m:t>
                    </m:r>
                    <m:f>
                      <m:fPr>
                        <m:ctrlPr>
                          <a:rPr lang="en-US" altLang="zh-CN" b="1" i="1" smtClean="0">
                            <a:latin typeface="Cambria Math" panose="02040503050406030204" pitchFamily="18" charset="0"/>
                          </a:rPr>
                        </m:ctrlPr>
                      </m:fPr>
                      <m:num>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𝒚</m:t>
                            </m:r>
                          </m:e>
                          <m:sub>
                            <m:r>
                              <a:rPr lang="en-US" altLang="zh-CN" b="1" i="1" smtClean="0">
                                <a:latin typeface="Cambria Math" panose="02040503050406030204" pitchFamily="18" charset="0"/>
                              </a:rPr>
                              <m:t>𝒏</m:t>
                            </m:r>
                            <m:r>
                              <a:rPr lang="en-US" altLang="zh-CN" b="1" i="1" smtClean="0">
                                <a:latin typeface="Cambria Math" panose="02040503050406030204" pitchFamily="18" charset="0"/>
                              </a:rPr>
                              <m:t>+</m:t>
                            </m:r>
                            <m:r>
                              <a:rPr lang="en-US" altLang="zh-CN" b="1" i="1" smtClean="0">
                                <a:latin typeface="Cambria Math" panose="02040503050406030204" pitchFamily="18" charset="0"/>
                              </a:rPr>
                              <m:t>𝟏</m:t>
                            </m:r>
                          </m:sub>
                        </m:sSub>
                      </m:num>
                      <m:den>
                        <m:r>
                          <a:rPr lang="en-US" altLang="zh-CN" b="1" i="1" smtClean="0">
                            <a:latin typeface="Cambria Math" panose="02040503050406030204" pitchFamily="18" charset="0"/>
                          </a:rPr>
                          <m:t>𝑴</m:t>
                        </m:r>
                      </m:den>
                    </m:f>
                  </m:oMath>
                </a14:m>
                <a:endParaRPr lang="en-US" altLang="zh-CN" dirty="0"/>
              </a:p>
              <a:p>
                <a:pPr lvl="1"/>
                <a14:m>
                  <m:oMath xmlns:m="http://schemas.openxmlformats.org/officeDocument/2006/math">
                    <m:r>
                      <a:rPr lang="en-US" altLang="zh-CN" b="1" i="1" smtClean="0">
                        <a:latin typeface="Cambria Math" panose="02040503050406030204" pitchFamily="18" charset="0"/>
                      </a:rPr>
                      <m:t>𝒂</m:t>
                    </m:r>
                    <m:r>
                      <a:rPr lang="en-US" altLang="zh-CN" b="1" i="1" smtClean="0">
                        <a:latin typeface="Cambria Math" panose="02040503050406030204" pitchFamily="18" charset="0"/>
                      </a:rPr>
                      <m:t>,</m:t>
                    </m:r>
                    <m:r>
                      <a:rPr lang="en-US" altLang="zh-CN" b="1" i="1" smtClean="0">
                        <a:latin typeface="Cambria Math" panose="02040503050406030204" pitchFamily="18" charset="0"/>
                      </a:rPr>
                      <m:t>𝒃</m:t>
                    </m:r>
                  </m:oMath>
                </a14:m>
                <a:r>
                  <a:rPr lang="zh-CN" altLang="en-US" dirty="0"/>
                  <a:t>为任意正整数</a:t>
                </a:r>
                <a:endParaRPr lang="en-US" altLang="zh-CN"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1">
                <a:blip r:embed="rId2"/>
                <a:stretch>
                  <a:fillRect l="-1389" t="-1735"/>
                </a:stretch>
              </a:blipFill>
            </p:spPr>
            <p:txBody>
              <a:bodyPr/>
              <a:lstStyle/>
              <a:p>
                <a:r>
                  <a:rPr lang="zh-CN" altLang="en-US">
                    <a:noFill/>
                  </a:rPr>
                  <a:t> </a:t>
                </a:r>
                <a:endParaRPr lang="zh-CN" altLang="en-US">
                  <a:noFill/>
                </a:endParaRPr>
              </a:p>
            </p:txBody>
          </p:sp>
        </mc:Fallback>
      </mc:AlternateContent>
      <p:sp>
        <p:nvSpPr>
          <p:cNvPr id="4" name="文本框 3"/>
          <p:cNvSpPr txBox="1"/>
          <p:nvPr/>
        </p:nvSpPr>
        <p:spPr>
          <a:xfrm>
            <a:off x="1064568" y="3825205"/>
            <a:ext cx="3816424" cy="3046988"/>
          </a:xfrm>
          <a:prstGeom prst="rect">
            <a:avLst/>
          </a:prstGeom>
          <a:noFill/>
        </p:spPr>
        <p:txBody>
          <a:bodyPr wrap="square" rtlCol="0">
            <a:spAutoFit/>
          </a:bodyPr>
          <a:lstStyle/>
          <a:p>
            <a:r>
              <a:rPr lang="en-US" altLang="zh-CN" dirty="0"/>
              <a:t>M = 2^16;</a:t>
            </a:r>
          </a:p>
          <a:p>
            <a:r>
              <a:rPr lang="en-US" altLang="zh-CN" dirty="0"/>
              <a:t>a=1234;</a:t>
            </a:r>
          </a:p>
          <a:p>
            <a:r>
              <a:rPr lang="en-US" altLang="zh-CN" dirty="0"/>
              <a:t>b = 4235;</a:t>
            </a:r>
          </a:p>
          <a:p>
            <a:r>
              <a:rPr lang="en-US" altLang="zh-CN" dirty="0"/>
              <a:t>y(1) = 5;</a:t>
            </a:r>
          </a:p>
          <a:p>
            <a:r>
              <a:rPr lang="en-US" altLang="zh-CN" dirty="0"/>
              <a:t>x(1) = y(1)/M;</a:t>
            </a:r>
          </a:p>
          <a:p>
            <a:r>
              <a:rPr lang="en-US" altLang="zh-CN" dirty="0" err="1"/>
              <a:t>len</a:t>
            </a:r>
            <a:r>
              <a:rPr lang="en-US" altLang="zh-CN" dirty="0"/>
              <a:t> = 1000;</a:t>
            </a:r>
          </a:p>
          <a:p>
            <a:r>
              <a:rPr lang="en-US" altLang="zh-CN" dirty="0"/>
              <a:t>for </a:t>
            </a:r>
            <a:r>
              <a:rPr lang="en-US" altLang="zh-CN" dirty="0" err="1"/>
              <a:t>i</a:t>
            </a:r>
            <a:r>
              <a:rPr lang="en-US" altLang="zh-CN" dirty="0"/>
              <a:t> = 2:len</a:t>
            </a:r>
          </a:p>
          <a:p>
            <a:r>
              <a:rPr lang="es-ES" altLang="zh-CN" dirty="0"/>
              <a:t>    y(i) = mod(y(i-1) *(4*a +1) +(2*b + 1), M);</a:t>
            </a:r>
          </a:p>
          <a:p>
            <a:r>
              <a:rPr lang="en-US" altLang="zh-CN" dirty="0"/>
              <a:t>    x(</a:t>
            </a:r>
            <a:r>
              <a:rPr lang="en-US" altLang="zh-CN" dirty="0" err="1"/>
              <a:t>i</a:t>
            </a:r>
            <a:r>
              <a:rPr lang="en-US" altLang="zh-CN" dirty="0"/>
              <a:t>)=y(</a:t>
            </a:r>
            <a:r>
              <a:rPr lang="en-US" altLang="zh-CN" dirty="0" err="1"/>
              <a:t>i</a:t>
            </a:r>
            <a:r>
              <a:rPr lang="en-US" altLang="zh-CN" dirty="0"/>
              <a:t>)/M;</a:t>
            </a:r>
          </a:p>
          <a:p>
            <a:r>
              <a:rPr lang="en-US" altLang="zh-CN" dirty="0"/>
              <a:t>end</a:t>
            </a:r>
          </a:p>
          <a:p>
            <a:r>
              <a:rPr lang="en-US" altLang="zh-CN" dirty="0"/>
              <a:t>plot(x);</a:t>
            </a:r>
            <a:endParaRPr lang="zh-CN" altLang="en-US" dirty="0"/>
          </a:p>
        </p:txBody>
      </p:sp>
      <p:pic>
        <p:nvPicPr>
          <p:cNvPr id="5" name="图片 4"/>
          <p:cNvPicPr>
            <a:picLocks noChangeAspect="1"/>
          </p:cNvPicPr>
          <p:nvPr/>
        </p:nvPicPr>
        <p:blipFill>
          <a:blip r:embed="rId3"/>
          <a:stretch>
            <a:fillRect/>
          </a:stretch>
        </p:blipFill>
        <p:spPr>
          <a:xfrm>
            <a:off x="4592960" y="3033117"/>
            <a:ext cx="4780952" cy="3704762"/>
          </a:xfrm>
          <a:prstGeom prst="rect">
            <a:avLst/>
          </a:prstGeom>
        </p:spPr>
      </p:pic>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a:t>
            </a:r>
            <a:r>
              <a:rPr lang="zh-CN" altLang="en-US" dirty="0"/>
              <a:t>随机变量的仿真</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sz="2400" dirty="0"/>
                  <a:t>混合同余法</a:t>
                </a:r>
                <a:endParaRPr lang="en-US" altLang="zh-CN" sz="2400" dirty="0"/>
              </a:p>
              <a:p>
                <a:pPr lvl="1"/>
                <a:r>
                  <a:rPr lang="zh-CN" altLang="en-US" sz="2000" dirty="0"/>
                  <a:t>序列中前后两项自相关系数的近似公式</a:t>
                </a:r>
                <a:endParaRPr lang="en-US" altLang="zh-CN" sz="2000" dirty="0"/>
              </a:p>
              <a:p>
                <a:pPr marL="441325" lvl="1" indent="0">
                  <a:buNone/>
                </a:pPr>
                <a14:m>
                  <m:oMathPara xmlns:m="http://schemas.openxmlformats.org/officeDocument/2006/math">
                    <m:oMathParaPr>
                      <m:jc m:val="centerGroup"/>
                    </m:oMathParaPr>
                    <m:oMath xmlns:m="http://schemas.openxmlformats.org/officeDocument/2006/math">
                      <m:r>
                        <a:rPr lang="en-US" altLang="zh-CN" sz="2000" b="1" i="1" smtClean="0">
                          <a:latin typeface="Cambria Math" panose="02040503050406030204" pitchFamily="18" charset="0"/>
                        </a:rPr>
                        <m:t>𝝆</m:t>
                      </m:r>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𝟏</m:t>
                          </m:r>
                        </m:e>
                      </m:d>
                      <m:r>
                        <a:rPr lang="en-US" altLang="zh-CN" sz="2000" b="1" i="1" smtClean="0">
                          <a:latin typeface="Cambria Math" panose="02040503050406030204" pitchFamily="18" charset="0"/>
                        </a:rPr>
                        <m:t>≈</m:t>
                      </m:r>
                      <m:f>
                        <m:fPr>
                          <m:ctrlPr>
                            <a:rPr lang="en-US" altLang="zh-CN" sz="2000" b="1" i="1" smtClean="0">
                              <a:latin typeface="Cambria Math" panose="02040503050406030204" pitchFamily="18" charset="0"/>
                            </a:rPr>
                          </m:ctrlPr>
                        </m:fPr>
                        <m:num>
                          <m:r>
                            <a:rPr lang="en-US" altLang="zh-CN" sz="2000" b="1" i="1" smtClean="0">
                              <a:latin typeface="Cambria Math" panose="02040503050406030204" pitchFamily="18" charset="0"/>
                            </a:rPr>
                            <m:t>𝟏</m:t>
                          </m:r>
                        </m:num>
                        <m:den>
                          <m:r>
                            <a:rPr lang="en-US" altLang="zh-CN" sz="2000" b="1" i="1" smtClean="0">
                              <a:latin typeface="Cambria Math" panose="02040503050406030204" pitchFamily="18" charset="0"/>
                            </a:rPr>
                            <m:t>𝒂</m:t>
                          </m:r>
                        </m:den>
                      </m:f>
                      <m:r>
                        <a:rPr lang="en-US" altLang="zh-CN" sz="2000" b="1" i="1" smtClean="0">
                          <a:latin typeface="Cambria Math" panose="02040503050406030204" pitchFamily="18" charset="0"/>
                        </a:rPr>
                        <m:t>−</m:t>
                      </m:r>
                      <m:f>
                        <m:fPr>
                          <m:ctrlPr>
                            <a:rPr lang="en-US" altLang="zh-CN" sz="2000" b="1" i="1" smtClean="0">
                              <a:latin typeface="Cambria Math" panose="02040503050406030204" pitchFamily="18" charset="0"/>
                            </a:rPr>
                          </m:ctrlPr>
                        </m:fPr>
                        <m:num>
                          <m:r>
                            <a:rPr lang="en-US" altLang="zh-CN" sz="2000" b="1" i="1" smtClean="0">
                              <a:latin typeface="Cambria Math" panose="02040503050406030204" pitchFamily="18" charset="0"/>
                            </a:rPr>
                            <m:t>𝟔</m:t>
                          </m:r>
                          <m:r>
                            <a:rPr lang="en-US" altLang="zh-CN" sz="2000" b="1" i="1" smtClean="0">
                              <a:latin typeface="Cambria Math" panose="02040503050406030204" pitchFamily="18" charset="0"/>
                            </a:rPr>
                            <m:t>𝒄</m:t>
                          </m:r>
                        </m:num>
                        <m:den>
                          <m:r>
                            <a:rPr lang="en-US" altLang="zh-CN" sz="2000" b="1" i="1" smtClean="0">
                              <a:latin typeface="Cambria Math" panose="02040503050406030204" pitchFamily="18" charset="0"/>
                            </a:rPr>
                            <m:t>𝒂𝑴</m:t>
                          </m:r>
                        </m:den>
                      </m:f>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𝟏</m:t>
                          </m:r>
                          <m:r>
                            <a:rPr lang="en-US" altLang="zh-CN" sz="2000" b="1" i="1" smtClean="0">
                              <a:latin typeface="Cambria Math" panose="02040503050406030204" pitchFamily="18" charset="0"/>
                            </a:rPr>
                            <m:t>−</m:t>
                          </m:r>
                          <m:f>
                            <m:fPr>
                              <m:ctrlPr>
                                <a:rPr lang="en-US" altLang="zh-CN" sz="2000" b="1" i="1" smtClean="0">
                                  <a:latin typeface="Cambria Math" panose="02040503050406030204" pitchFamily="18" charset="0"/>
                                </a:rPr>
                              </m:ctrlPr>
                            </m:fPr>
                            <m:num>
                              <m:r>
                                <a:rPr lang="en-US" altLang="zh-CN" sz="2000" b="1" i="1" smtClean="0">
                                  <a:latin typeface="Cambria Math" panose="02040503050406030204" pitchFamily="18" charset="0"/>
                                </a:rPr>
                                <m:t>𝒄</m:t>
                              </m:r>
                            </m:num>
                            <m:den>
                              <m:r>
                                <a:rPr lang="en-US" altLang="zh-CN" sz="2000" b="1" i="1" smtClean="0">
                                  <a:latin typeface="Cambria Math" panose="02040503050406030204" pitchFamily="18" charset="0"/>
                                </a:rPr>
                                <m:t>𝑴</m:t>
                              </m:r>
                            </m:den>
                          </m:f>
                        </m:e>
                      </m:d>
                    </m:oMath>
                  </m:oMathPara>
                </a14:m>
                <a:endParaRPr lang="en-US" altLang="zh-CN" sz="2000" dirty="0"/>
              </a:p>
              <a:p>
                <a:pPr lvl="1"/>
                <a:r>
                  <a:rPr lang="zh-CN" altLang="en-US" sz="2000" dirty="0"/>
                  <a:t>从而</a:t>
                </a:r>
                <a14:m>
                  <m:oMath xmlns:m="http://schemas.openxmlformats.org/officeDocument/2006/math">
                    <m:r>
                      <a:rPr lang="en-US" altLang="zh-CN" sz="2000" b="1" i="1" smtClean="0">
                        <a:latin typeface="Cambria Math" panose="02040503050406030204" pitchFamily="18" charset="0"/>
                      </a:rPr>
                      <m:t>𝒂</m:t>
                    </m:r>
                  </m:oMath>
                </a14:m>
                <a:r>
                  <a:rPr lang="zh-CN" altLang="en-US" sz="2000" dirty="0"/>
                  <a:t>尽可能大，但要小于</a:t>
                </a:r>
                <a14:m>
                  <m:oMath xmlns:m="http://schemas.openxmlformats.org/officeDocument/2006/math">
                    <m:r>
                      <a:rPr lang="en-US" altLang="zh-CN" sz="2000" b="1" i="1" smtClean="0">
                        <a:latin typeface="Cambria Math" panose="02040503050406030204" pitchFamily="18" charset="0"/>
                      </a:rPr>
                      <m:t>𝑴</m:t>
                    </m:r>
                  </m:oMath>
                </a14:m>
                <a:endParaRPr lang="en-US" altLang="zh-CN" sz="2000" dirty="0"/>
              </a:p>
              <a:p>
                <a:r>
                  <a:rPr lang="zh-CN" altLang="en-US" sz="2400" dirty="0"/>
                  <a:t>乘同余法</a:t>
                </a:r>
                <a:endParaRPr lang="en-US" altLang="zh-CN" sz="2400" dirty="0"/>
              </a:p>
              <a:p>
                <a:pPr lvl="1"/>
                <a:r>
                  <a:rPr lang="zh-CN" altLang="en-US" sz="2000" dirty="0"/>
                  <a:t>由于</a:t>
                </a:r>
                <a14:m>
                  <m:oMath xmlns:m="http://schemas.openxmlformats.org/officeDocument/2006/math">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𝒙</m:t>
                        </m:r>
                      </m:e>
                      <m:sub>
                        <m:r>
                          <a:rPr lang="en-US" altLang="zh-CN" sz="2000" b="1" i="1" smtClean="0">
                            <a:latin typeface="Cambria Math" panose="02040503050406030204" pitchFamily="18" charset="0"/>
                          </a:rPr>
                          <m:t>𝒊</m:t>
                        </m:r>
                      </m:sub>
                    </m:sSub>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𝟎</m:t>
                    </m:r>
                  </m:oMath>
                </a14:m>
                <a:r>
                  <a:rPr lang="zh-CN" altLang="en-US" sz="2000" dirty="0"/>
                  <a:t>，因此不能满周期</a:t>
                </a:r>
                <a14:m>
                  <m:oMath xmlns:m="http://schemas.openxmlformats.org/officeDocument/2006/math">
                    <m:r>
                      <a:rPr lang="en-US" altLang="zh-CN" sz="2000" b="1" i="1" smtClean="0">
                        <a:latin typeface="Cambria Math" panose="02040503050406030204" pitchFamily="18" charset="0"/>
                      </a:rPr>
                      <m:t>𝑴</m:t>
                    </m:r>
                  </m:oMath>
                </a14:m>
                <a:r>
                  <a:rPr lang="zh-CN" altLang="en-US" sz="2000" dirty="0"/>
                  <a:t>，最大可能周期为</a:t>
                </a:r>
                <a14:m>
                  <m:oMath xmlns:m="http://schemas.openxmlformats.org/officeDocument/2006/math">
                    <m:r>
                      <a:rPr lang="en-US" altLang="zh-CN" sz="2000" b="1" i="1" smtClean="0">
                        <a:latin typeface="Cambria Math" panose="02040503050406030204" pitchFamily="18" charset="0"/>
                      </a:rPr>
                      <m:t>𝑴</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𝟏</m:t>
                    </m:r>
                  </m:oMath>
                </a14:m>
                <a:endParaRPr lang="en-US" altLang="zh-CN" sz="2000" dirty="0"/>
              </a:p>
              <a:p>
                <a:pPr lvl="1"/>
                <a:r>
                  <a:rPr lang="zh-CN" altLang="en-US" sz="2000" dirty="0"/>
                  <a:t>若</a:t>
                </a:r>
                <a14:m>
                  <m:oMath xmlns:m="http://schemas.openxmlformats.org/officeDocument/2006/math">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𝑴</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𝒂</m:t>
                        </m:r>
                      </m:e>
                    </m:d>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𝟏</m:t>
                    </m:r>
                  </m:oMath>
                </a14:m>
                <a:r>
                  <a:rPr lang="zh-CN" altLang="en-US" sz="2000" dirty="0"/>
                  <a:t>或</a:t>
                </a:r>
                <a14:m>
                  <m:oMath xmlns:m="http://schemas.openxmlformats.org/officeDocument/2006/math">
                    <m:d>
                      <m:dPr>
                        <m:ctrlPr>
                          <a:rPr lang="en-US" altLang="zh-CN" sz="2000" b="1" i="1" dirty="0" smtClean="0">
                            <a:latin typeface="Cambria Math" panose="02040503050406030204" pitchFamily="18" charset="0"/>
                          </a:rPr>
                        </m:ctrlPr>
                      </m:dPr>
                      <m:e>
                        <m:r>
                          <a:rPr lang="en-US" altLang="zh-CN" sz="2000" b="1" i="1" dirty="0" smtClean="0">
                            <a:latin typeface="Cambria Math" panose="02040503050406030204" pitchFamily="18" charset="0"/>
                          </a:rPr>
                          <m:t>𝑴</m:t>
                        </m:r>
                        <m:r>
                          <a:rPr lang="en-US" altLang="zh-CN" sz="2000" b="1" i="1" dirty="0" smtClean="0">
                            <a:latin typeface="Cambria Math" panose="02040503050406030204" pitchFamily="18" charset="0"/>
                          </a:rPr>
                          <m:t>,</m:t>
                        </m:r>
                        <m:sSub>
                          <m:sSubPr>
                            <m:ctrlPr>
                              <a:rPr lang="en-US" altLang="zh-CN" sz="2000" b="1" i="1" dirty="0" smtClean="0">
                                <a:latin typeface="Cambria Math" panose="02040503050406030204" pitchFamily="18" charset="0"/>
                              </a:rPr>
                            </m:ctrlPr>
                          </m:sSubPr>
                          <m:e>
                            <m:r>
                              <a:rPr lang="en-US" altLang="zh-CN" sz="2000" b="1" i="1" dirty="0" smtClean="0">
                                <a:latin typeface="Cambria Math" panose="02040503050406030204" pitchFamily="18" charset="0"/>
                              </a:rPr>
                              <m:t>𝒙</m:t>
                            </m:r>
                          </m:e>
                          <m:sub>
                            <m:r>
                              <a:rPr lang="en-US" altLang="zh-CN" sz="2000" b="1" i="1" dirty="0" smtClean="0">
                                <a:latin typeface="Cambria Math" panose="02040503050406030204" pitchFamily="18" charset="0"/>
                              </a:rPr>
                              <m:t>𝟎</m:t>
                            </m:r>
                          </m:sub>
                        </m:sSub>
                      </m:e>
                    </m:d>
                    <m:r>
                      <a:rPr lang="en-US" altLang="zh-CN" sz="2000" b="1" i="1" dirty="0" smtClean="0">
                        <a:latin typeface="Cambria Math" panose="02040503050406030204" pitchFamily="18" charset="0"/>
                      </a:rPr>
                      <m:t>≠</m:t>
                    </m:r>
                    <m:r>
                      <a:rPr lang="en-US" altLang="zh-CN" sz="2000" b="1" i="1" dirty="0" smtClean="0">
                        <a:latin typeface="Cambria Math" panose="02040503050406030204" pitchFamily="18" charset="0"/>
                      </a:rPr>
                      <m:t>𝟏</m:t>
                    </m:r>
                  </m:oMath>
                </a14:m>
                <a:r>
                  <a:rPr lang="zh-CN" altLang="en-US" sz="2000" dirty="0"/>
                  <a:t>退化为</a:t>
                </a:r>
                <a14:m>
                  <m:oMath xmlns:m="http://schemas.openxmlformats.org/officeDocument/2006/math">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𝒙</m:t>
                        </m:r>
                      </m:e>
                      <m:sub>
                        <m:r>
                          <a:rPr lang="en-US" altLang="zh-CN" sz="2000" b="1" i="1" smtClean="0">
                            <a:latin typeface="Cambria Math" panose="02040503050406030204" pitchFamily="18" charset="0"/>
                          </a:rPr>
                          <m:t>𝒊</m:t>
                        </m:r>
                      </m:sub>
                    </m:sSub>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𝟎</m:t>
                    </m:r>
                  </m:oMath>
                </a14:m>
                <a:r>
                  <a:rPr lang="zh-CN" altLang="en-US" sz="2000" dirty="0"/>
                  <a:t>的状态，周期为</a:t>
                </a:r>
                <a:r>
                  <a:rPr lang="en-US" altLang="zh-CN" sz="2000" dirty="0"/>
                  <a:t>1</a:t>
                </a:r>
              </a:p>
              <a:p>
                <a:pPr lvl="1"/>
                <a:r>
                  <a:rPr lang="zh-CN" altLang="en-US" sz="2000" dirty="0"/>
                  <a:t>显然，序列周期为</a:t>
                </a:r>
                <a14:m>
                  <m:oMath xmlns:m="http://schemas.openxmlformats.org/officeDocument/2006/math">
                    <m:sSup>
                      <m:sSupPr>
                        <m:ctrlPr>
                          <a:rPr lang="en-US" altLang="zh-CN" sz="2000" b="1" i="1" smtClean="0">
                            <a:latin typeface="Cambria Math" panose="02040503050406030204" pitchFamily="18" charset="0"/>
                          </a:rPr>
                        </m:ctrlPr>
                      </m:sSupPr>
                      <m:e>
                        <m:r>
                          <a:rPr lang="en-US" altLang="zh-CN" sz="2000" b="1" i="1" smtClean="0">
                            <a:latin typeface="Cambria Math" panose="02040503050406030204" pitchFamily="18" charset="0"/>
                          </a:rPr>
                          <m:t>𝒂</m:t>
                        </m:r>
                      </m:e>
                      <m:sup>
                        <m:r>
                          <a:rPr lang="en-US" altLang="zh-CN" sz="2000" b="1" i="1" smtClean="0">
                            <a:latin typeface="Cambria Math" panose="02040503050406030204" pitchFamily="18" charset="0"/>
                          </a:rPr>
                          <m:t>𝑽</m:t>
                        </m:r>
                      </m:sup>
                    </m:sSup>
                    <m:r>
                      <a:rPr lang="en-US" altLang="zh-CN" sz="2000" i="1">
                        <a:latin typeface="Cambria Math" panose="02040503050406030204" pitchFamily="18" charset="0"/>
                        <a:ea typeface="Cambria Math" panose="02040503050406030204" pitchFamily="18" charset="0"/>
                      </a:rPr>
                      <m:t>≡</m:t>
                    </m:r>
                    <m:r>
                      <a:rPr lang="en-US" altLang="zh-CN" sz="2000" b="1" i="1" smtClean="0">
                        <a:latin typeface="Cambria Math" panose="02040503050406030204" pitchFamily="18" charset="0"/>
                        <a:ea typeface="Cambria Math" panose="02040503050406030204" pitchFamily="18" charset="0"/>
                      </a:rPr>
                      <m:t>𝟏</m:t>
                    </m:r>
                    <m:r>
                      <a:rPr lang="en-US" altLang="zh-CN" sz="2000" b="1" i="1" smtClean="0">
                        <a:latin typeface="Cambria Math" panose="02040503050406030204" pitchFamily="18" charset="0"/>
                        <a:ea typeface="Cambria Math" panose="02040503050406030204" pitchFamily="18" charset="0"/>
                      </a:rPr>
                      <m:t>(</m:t>
                    </m:r>
                    <m:r>
                      <a:rPr lang="en-US" altLang="zh-CN" sz="2000" b="1" i="1" smtClean="0">
                        <a:latin typeface="Cambria Math" panose="02040503050406030204" pitchFamily="18" charset="0"/>
                        <a:ea typeface="Cambria Math" panose="02040503050406030204" pitchFamily="18" charset="0"/>
                      </a:rPr>
                      <m:t>𝒎𝒐𝒅</m:t>
                    </m:r>
                    <m:r>
                      <a:rPr lang="en-US" altLang="zh-CN" sz="2000" b="1" i="1" smtClean="0">
                        <a:latin typeface="Cambria Math" panose="02040503050406030204" pitchFamily="18" charset="0"/>
                        <a:ea typeface="Cambria Math" panose="02040503050406030204" pitchFamily="18" charset="0"/>
                      </a:rPr>
                      <m:t> </m:t>
                    </m:r>
                    <m:r>
                      <a:rPr lang="en-US" altLang="zh-CN" sz="2000" b="1" i="1" smtClean="0">
                        <a:latin typeface="Cambria Math" panose="02040503050406030204" pitchFamily="18" charset="0"/>
                        <a:ea typeface="Cambria Math" panose="02040503050406030204" pitchFamily="18" charset="0"/>
                      </a:rPr>
                      <m:t>𝑴</m:t>
                    </m:r>
                    <m:r>
                      <a:rPr lang="en-US" altLang="zh-CN" sz="2000" b="1" i="1" smtClean="0">
                        <a:latin typeface="Cambria Math" panose="02040503050406030204" pitchFamily="18" charset="0"/>
                        <a:ea typeface="Cambria Math" panose="02040503050406030204" pitchFamily="18" charset="0"/>
                      </a:rPr>
                      <m:t>)</m:t>
                    </m:r>
                  </m:oMath>
                </a14:m>
                <a:r>
                  <a:rPr lang="zh-CN" altLang="en-US" sz="2000" dirty="0"/>
                  <a:t>的最小整数</a:t>
                </a:r>
                <a14:m>
                  <m:oMath xmlns:m="http://schemas.openxmlformats.org/officeDocument/2006/math">
                    <m:r>
                      <a:rPr lang="en-US" altLang="zh-CN" sz="2000" b="1" i="1" smtClean="0">
                        <a:latin typeface="Cambria Math" panose="02040503050406030204" pitchFamily="18" charset="0"/>
                      </a:rPr>
                      <m:t>𝑽</m:t>
                    </m:r>
                  </m:oMath>
                </a14:m>
                <a:r>
                  <a:rPr lang="en-US" altLang="zh-CN" sz="2000" dirty="0"/>
                  <a:t>,</a:t>
                </a:r>
                <a:r>
                  <a:rPr lang="zh-CN" altLang="en-US" sz="2000" dirty="0"/>
                  <a:t>即</a:t>
                </a:r>
                <a14:m>
                  <m:oMath xmlns:m="http://schemas.openxmlformats.org/officeDocument/2006/math">
                    <m:r>
                      <a:rPr lang="en-US" altLang="zh-CN" sz="2000" b="1" i="1" smtClean="0">
                        <a:latin typeface="Cambria Math" panose="02040503050406030204" pitchFamily="18" charset="0"/>
                      </a:rPr>
                      <m:t>𝒂</m:t>
                    </m:r>
                  </m:oMath>
                </a14:m>
                <a:r>
                  <a:rPr lang="zh-CN" altLang="en-US" sz="2000" dirty="0"/>
                  <a:t>对</a:t>
                </a:r>
                <a14:m>
                  <m:oMath xmlns:m="http://schemas.openxmlformats.org/officeDocument/2006/math">
                    <m:r>
                      <a:rPr lang="en-US" altLang="zh-CN" sz="2000" b="1" i="1" dirty="0" smtClean="0">
                        <a:latin typeface="Cambria Math" panose="02040503050406030204" pitchFamily="18" charset="0"/>
                      </a:rPr>
                      <m:t>𝑴</m:t>
                    </m:r>
                  </m:oMath>
                </a14:m>
                <a:r>
                  <a:rPr lang="zh-CN" altLang="en-US" sz="2000" dirty="0"/>
                  <a:t>的阶数，因此，取合适的值使得</a:t>
                </a:r>
                <a14:m>
                  <m:oMath xmlns:m="http://schemas.openxmlformats.org/officeDocument/2006/math">
                    <m:r>
                      <a:rPr lang="en-US" altLang="zh-CN" sz="2000" b="1" i="1" smtClean="0">
                        <a:latin typeface="Cambria Math" panose="02040503050406030204" pitchFamily="18" charset="0"/>
                      </a:rPr>
                      <m:t>𝑽</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𝑴</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𝟏</m:t>
                    </m:r>
                  </m:oMath>
                </a14:m>
                <a:r>
                  <a:rPr lang="zh-CN" altLang="en-US" sz="2000" dirty="0"/>
                  <a:t>，序列就可能达到最大周期</a:t>
                </a:r>
                <a14:m>
                  <m:oMath xmlns:m="http://schemas.openxmlformats.org/officeDocument/2006/math">
                    <m:r>
                      <a:rPr lang="en-US" altLang="zh-CN" sz="2000" b="1" i="1" smtClean="0">
                        <a:latin typeface="Cambria Math" panose="02040503050406030204" pitchFamily="18" charset="0"/>
                      </a:rPr>
                      <m:t>𝑴</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𝟏</m:t>
                    </m:r>
                  </m:oMath>
                </a14:m>
                <a:endParaRPr lang="en-US" altLang="zh-CN" sz="2000" dirty="0"/>
              </a:p>
              <a:p>
                <a:pPr lvl="1"/>
                <a:r>
                  <a:rPr lang="zh-CN" altLang="zh-CN" sz="2000" b="0" dirty="0">
                    <a:latin typeface="Arial" panose="020B0604020202020204" pitchFamily="34" charset="0"/>
                    <a:ea typeface="-apple-system"/>
                  </a:rPr>
                  <a:t>Hutchinson提出了一种取值方式：</a:t>
                </a:r>
                <a14:m>
                  <m:oMath xmlns:m="http://schemas.openxmlformats.org/officeDocument/2006/math">
                    <m:r>
                      <a:rPr lang="zh-CN" altLang="zh-CN" sz="2000" b="0" i="1" dirty="0" smtClean="0">
                        <a:latin typeface="Cambria Math" panose="02040503050406030204" pitchFamily="18" charset="0"/>
                        <a:ea typeface="-apple-system"/>
                      </a:rPr>
                      <m:t>𝑀</m:t>
                    </m:r>
                  </m:oMath>
                </a14:m>
                <a:r>
                  <a:rPr lang="zh-CN" altLang="zh-CN" sz="2000" b="0" dirty="0">
                    <a:latin typeface="Arial" panose="020B0604020202020204" pitchFamily="34" charset="0"/>
                    <a:ea typeface="-apple-system"/>
                  </a:rPr>
                  <a:t> 为小于</a:t>
                </a:r>
                <a14:m>
                  <m:oMath xmlns:m="http://schemas.openxmlformats.org/officeDocument/2006/math">
                    <m:sSup>
                      <m:sSupPr>
                        <m:ctrlPr>
                          <a:rPr lang="en-US" altLang="zh-CN" sz="2000" b="0" i="1" dirty="0" smtClean="0">
                            <a:latin typeface="Cambria Math" panose="02040503050406030204" pitchFamily="18" charset="0"/>
                            <a:ea typeface="-apple-system"/>
                          </a:rPr>
                        </m:ctrlPr>
                      </m:sSupPr>
                      <m:e>
                        <m:r>
                          <a:rPr lang="zh-CN" altLang="zh-CN" sz="2000" b="0" i="1" dirty="0" smtClean="0">
                            <a:latin typeface="Cambria Math" panose="02040503050406030204" pitchFamily="18" charset="0"/>
                            <a:ea typeface="-apple-system"/>
                          </a:rPr>
                          <m:t>2</m:t>
                        </m:r>
                      </m:e>
                      <m:sup>
                        <m:r>
                          <a:rPr lang="zh-CN" altLang="zh-CN" sz="2000" b="0" i="1" dirty="0">
                            <a:latin typeface="Cambria Math" panose="02040503050406030204" pitchFamily="18" charset="0"/>
                            <a:ea typeface="-apple-system"/>
                          </a:rPr>
                          <m:t>𝐿</m:t>
                        </m:r>
                      </m:sup>
                    </m:sSup>
                  </m:oMath>
                </a14:m>
                <a:r>
                  <a:rPr lang="zh-CN" altLang="zh-CN" sz="2000" b="0" dirty="0">
                    <a:latin typeface="Arial" panose="020B0604020202020204" pitchFamily="34" charset="0"/>
                    <a:ea typeface="-apple-system"/>
                  </a:rPr>
                  <a:t> 的最大素数，取 </a:t>
                </a:r>
                <a14:m>
                  <m:oMath xmlns:m="http://schemas.openxmlformats.org/officeDocument/2006/math">
                    <m:r>
                      <a:rPr lang="zh-CN" altLang="zh-CN" sz="2000" b="0" i="1" dirty="0" smtClean="0">
                        <a:latin typeface="Cambria Math" panose="02040503050406030204" pitchFamily="18" charset="0"/>
                        <a:ea typeface="-apple-system"/>
                      </a:rPr>
                      <m:t>𝑎</m:t>
                    </m:r>
                  </m:oMath>
                </a14:m>
                <a:r>
                  <a:rPr lang="zh-CN" altLang="zh-CN" sz="2000" b="0" dirty="0">
                    <a:latin typeface="Arial" panose="020B0604020202020204" pitchFamily="34" charset="0"/>
                    <a:ea typeface="-apple-system"/>
                  </a:rPr>
                  <a:t> 为 </a:t>
                </a:r>
                <a14:m>
                  <m:oMath xmlns:m="http://schemas.openxmlformats.org/officeDocument/2006/math">
                    <m:r>
                      <a:rPr lang="zh-CN" altLang="zh-CN" sz="2000" b="0" i="1" dirty="0" smtClean="0">
                        <a:latin typeface="Cambria Math" panose="02040503050406030204" pitchFamily="18" charset="0"/>
                        <a:ea typeface="-apple-system"/>
                      </a:rPr>
                      <m:t>𝑀</m:t>
                    </m:r>
                  </m:oMath>
                </a14:m>
                <a:r>
                  <a:rPr lang="zh-CN" altLang="zh-CN" sz="2000" b="0" dirty="0">
                    <a:latin typeface="Arial" panose="020B0604020202020204" pitchFamily="34" charset="0"/>
                    <a:ea typeface="-apple-system"/>
                  </a:rPr>
                  <a:t> 的素元。这种取值方式形成的发生器也称为素数模乘同余发生器，该类型的发生器是目前使用最广泛的随机数发生</a:t>
                </a:r>
                <a:r>
                  <a:rPr lang="zh-CN" altLang="en-US" sz="2000" b="0" dirty="0">
                    <a:latin typeface="Arial" panose="020B0604020202020204" pitchFamily="34" charset="0"/>
                    <a:ea typeface="-apple-system"/>
                  </a:rPr>
                  <a:t>器</a:t>
                </a:r>
                <a:endParaRPr lang="en-US" altLang="zh-CN" sz="2000" b="0" dirty="0">
                  <a:latin typeface="Arial" panose="020B0604020202020204" pitchFamily="34" charset="0"/>
                  <a:ea typeface="-apple-system"/>
                </a:endParaRPr>
              </a:p>
              <a:p>
                <a:pPr lvl="1"/>
                <a:r>
                  <a:rPr lang="zh-CN" altLang="en-US" sz="2000" b="0" dirty="0">
                    <a:latin typeface="Arial" panose="020B0604020202020204" pitchFamily="34" charset="0"/>
                    <a:ea typeface="-apple-system"/>
                  </a:rPr>
                  <a:t>但</a:t>
                </a:r>
                <a14:m>
                  <m:oMath xmlns:m="http://schemas.openxmlformats.org/officeDocument/2006/math">
                    <m:r>
                      <a:rPr lang="en-US" altLang="zh-CN" sz="2000" b="0" i="1" smtClean="0">
                        <a:latin typeface="Cambria Math" panose="02040503050406030204" pitchFamily="18" charset="0"/>
                        <a:ea typeface="-apple-system"/>
                      </a:rPr>
                      <m:t>𝑀</m:t>
                    </m:r>
                  </m:oMath>
                </a14:m>
                <a:r>
                  <a:rPr lang="zh-CN" altLang="en-US" sz="2000" b="0" dirty="0">
                    <a:latin typeface="Arial" panose="020B0604020202020204" pitchFamily="34" charset="0"/>
                    <a:ea typeface="-apple-system"/>
                  </a:rPr>
                  <a:t>不是</a:t>
                </a:r>
                <a14:m>
                  <m:oMath xmlns:m="http://schemas.openxmlformats.org/officeDocument/2006/math">
                    <m:sSup>
                      <m:sSupPr>
                        <m:ctrlPr>
                          <a:rPr lang="en-US" altLang="zh-CN" sz="2000" b="0" i="1" dirty="0" smtClean="0">
                            <a:latin typeface="Cambria Math" panose="02040503050406030204" pitchFamily="18" charset="0"/>
                            <a:ea typeface="-apple-system"/>
                          </a:rPr>
                        </m:ctrlPr>
                      </m:sSupPr>
                      <m:e>
                        <m:r>
                          <a:rPr lang="en-US" altLang="zh-CN" sz="2000" b="0" i="1" dirty="0" smtClean="0">
                            <a:latin typeface="Cambria Math" panose="02040503050406030204" pitchFamily="18" charset="0"/>
                            <a:ea typeface="-apple-system"/>
                          </a:rPr>
                          <m:t>2</m:t>
                        </m:r>
                      </m:e>
                      <m:sup>
                        <m:r>
                          <a:rPr lang="en-US" altLang="zh-CN" sz="2000" b="0" i="1" dirty="0" smtClean="0">
                            <a:latin typeface="Cambria Math" panose="02040503050406030204" pitchFamily="18" charset="0"/>
                            <a:ea typeface="-apple-system"/>
                          </a:rPr>
                          <m:t>𝐿</m:t>
                        </m:r>
                      </m:sup>
                    </m:sSup>
                  </m:oMath>
                </a14:m>
                <a:r>
                  <a:rPr lang="zh-CN" altLang="en-US" sz="2000" b="0" dirty="0">
                    <a:latin typeface="Arial" panose="020B0604020202020204" pitchFamily="34" charset="0"/>
                    <a:ea typeface="-apple-system"/>
                  </a:rPr>
                  <a:t>形式，不能利用计算机的溢出原理来减少除法运算</a:t>
                </a:r>
                <a:r>
                  <a:rPr lang="en-US" altLang="zh-CN" sz="2000" b="0" dirty="0">
                    <a:latin typeface="Arial" panose="020B0604020202020204" pitchFamily="34" charset="0"/>
                    <a:ea typeface="-apple-system"/>
                  </a:rPr>
                  <a:t>(</a:t>
                </a:r>
                <a:r>
                  <a:rPr lang="zh-CN" altLang="en-US" sz="2000" b="0" dirty="0">
                    <a:latin typeface="Arial" panose="020B0604020202020204" pitchFamily="34" charset="0"/>
                    <a:ea typeface="-apple-system"/>
                  </a:rPr>
                  <a:t>模拟式除法</a:t>
                </a:r>
                <a:r>
                  <a:rPr lang="en-US" altLang="zh-CN" sz="2000" b="0" dirty="0">
                    <a:latin typeface="Arial" panose="020B0604020202020204" pitchFamily="34" charset="0"/>
                    <a:ea typeface="-apple-system"/>
                  </a:rPr>
                  <a:t>)</a:t>
                </a:r>
                <a:r>
                  <a:rPr lang="zh-CN" altLang="en-US" sz="2000" b="0" dirty="0">
                    <a:latin typeface="Arial" panose="020B0604020202020204" pitchFamily="34" charset="0"/>
                    <a:ea typeface="-apple-system"/>
                  </a:rPr>
                  <a:t>，涉及很多数论的知识</a:t>
                </a:r>
                <a:endParaRPr lang="en-US" altLang="zh-CN" sz="2000" b="0" dirty="0">
                  <a:latin typeface="Arial" panose="020B0604020202020204" pitchFamily="34" charset="0"/>
                  <a:ea typeface="-apple-system"/>
                </a:endParaRPr>
              </a:p>
              <a:p>
                <a:pPr lvl="2"/>
                <a:r>
                  <a:rPr lang="zh-CN" altLang="en-US" sz="1600" b="0" dirty="0">
                    <a:latin typeface="Arial" panose="020B0604020202020204" pitchFamily="34" charset="0"/>
                    <a:ea typeface="-apple-system"/>
                  </a:rPr>
                  <a:t>当</a:t>
                </a:r>
                <a14:m>
                  <m:oMath xmlns:m="http://schemas.openxmlformats.org/officeDocument/2006/math">
                    <m:r>
                      <a:rPr lang="en-US" altLang="zh-CN" sz="1600" b="0" i="1" smtClean="0">
                        <a:latin typeface="Cambria Math" panose="02040503050406030204" pitchFamily="18" charset="0"/>
                        <a:ea typeface="-apple-system"/>
                      </a:rPr>
                      <m:t>𝑀</m:t>
                    </m:r>
                    <m:r>
                      <a:rPr lang="en-US" altLang="zh-CN" sz="1600" b="0" i="1" smtClean="0">
                        <a:latin typeface="Cambria Math" panose="02040503050406030204" pitchFamily="18" charset="0"/>
                        <a:ea typeface="-apple-system"/>
                      </a:rPr>
                      <m:t>=</m:t>
                    </m:r>
                    <m:sSup>
                      <m:sSupPr>
                        <m:ctrlPr>
                          <a:rPr lang="en-US" altLang="zh-CN" sz="1600" b="0" i="1" smtClean="0">
                            <a:latin typeface="Cambria Math" panose="02040503050406030204" pitchFamily="18" charset="0"/>
                            <a:ea typeface="-apple-system"/>
                          </a:rPr>
                        </m:ctrlPr>
                      </m:sSupPr>
                      <m:e>
                        <m:r>
                          <a:rPr lang="en-US" altLang="zh-CN" sz="1600" b="0" i="1" smtClean="0">
                            <a:latin typeface="Cambria Math" panose="02040503050406030204" pitchFamily="18" charset="0"/>
                            <a:ea typeface="-apple-system"/>
                          </a:rPr>
                          <m:t>2</m:t>
                        </m:r>
                      </m:e>
                      <m:sup>
                        <m:r>
                          <a:rPr lang="en-US" altLang="zh-CN" sz="1600" b="0" i="1" smtClean="0">
                            <a:latin typeface="Cambria Math" panose="02040503050406030204" pitchFamily="18" charset="0"/>
                            <a:ea typeface="-apple-system"/>
                          </a:rPr>
                          <m:t>𝐿</m:t>
                        </m:r>
                      </m:sup>
                    </m:sSup>
                    <m:d>
                      <m:dPr>
                        <m:ctrlPr>
                          <a:rPr lang="en-US" altLang="zh-CN" sz="1600" b="0" i="1" smtClean="0">
                            <a:latin typeface="Cambria Math" panose="02040503050406030204" pitchFamily="18" charset="0"/>
                            <a:ea typeface="-apple-system"/>
                          </a:rPr>
                        </m:ctrlPr>
                      </m:dPr>
                      <m:e>
                        <m:r>
                          <a:rPr lang="en-US" altLang="zh-CN" sz="1600" b="0" i="1" smtClean="0">
                            <a:latin typeface="Cambria Math" panose="02040503050406030204" pitchFamily="18" charset="0"/>
                            <a:ea typeface="-apple-system"/>
                          </a:rPr>
                          <m:t>𝐿</m:t>
                        </m:r>
                        <m:r>
                          <a:rPr lang="en-US" altLang="zh-CN" sz="1600" b="0" i="1" smtClean="0">
                            <a:latin typeface="Cambria Math" panose="02040503050406030204" pitchFamily="18" charset="0"/>
                            <a:ea typeface="-apple-system"/>
                          </a:rPr>
                          <m:t>≥4</m:t>
                        </m:r>
                      </m:e>
                    </m:d>
                    <m:r>
                      <a:rPr lang="en-US" altLang="zh-CN" sz="1600" b="0" i="1" smtClean="0">
                        <a:latin typeface="Cambria Math" panose="02040503050406030204" pitchFamily="18" charset="0"/>
                        <a:ea typeface="-apple-system"/>
                      </a:rPr>
                      <m:t>,</m:t>
                    </m:r>
                    <m:sSub>
                      <m:sSubPr>
                        <m:ctrlPr>
                          <a:rPr lang="en-US" altLang="zh-CN" sz="1600" b="0" i="1" smtClean="0">
                            <a:latin typeface="Cambria Math" panose="02040503050406030204" pitchFamily="18" charset="0"/>
                            <a:ea typeface="-apple-system"/>
                          </a:rPr>
                        </m:ctrlPr>
                      </m:sSubPr>
                      <m:e>
                        <m:r>
                          <a:rPr lang="en-US" altLang="zh-CN" sz="1600" b="0" i="1" smtClean="0">
                            <a:latin typeface="Cambria Math" panose="02040503050406030204" pitchFamily="18" charset="0"/>
                            <a:ea typeface="-apple-system"/>
                          </a:rPr>
                          <m:t>𝑥</m:t>
                        </m:r>
                      </m:e>
                      <m:sub>
                        <m:r>
                          <a:rPr lang="en-US" altLang="zh-CN" sz="1600" b="0" i="1" smtClean="0">
                            <a:latin typeface="Cambria Math" panose="02040503050406030204" pitchFamily="18" charset="0"/>
                            <a:ea typeface="-apple-system"/>
                          </a:rPr>
                          <m:t>0</m:t>
                        </m:r>
                      </m:sub>
                    </m:sSub>
                  </m:oMath>
                </a14:m>
                <a:r>
                  <a:rPr lang="zh-CN" altLang="en-US" sz="1600" b="0" dirty="0">
                    <a:latin typeface="Arial" panose="020B0604020202020204" pitchFamily="34" charset="0"/>
                    <a:ea typeface="-apple-system"/>
                  </a:rPr>
                  <a:t>为奇数，</a:t>
                </a:r>
                <a14:m>
                  <m:oMath xmlns:m="http://schemas.openxmlformats.org/officeDocument/2006/math">
                    <m:r>
                      <a:rPr lang="en-US" altLang="zh-CN" sz="1600" b="0" i="1" smtClean="0">
                        <a:latin typeface="Cambria Math" panose="02040503050406030204" pitchFamily="18" charset="0"/>
                        <a:ea typeface="-apple-system"/>
                      </a:rPr>
                      <m:t>𝑎</m:t>
                    </m:r>
                    <m:r>
                      <a:rPr lang="en-US" altLang="zh-CN" sz="1600" b="0" i="1" smtClean="0">
                        <a:latin typeface="Cambria Math" panose="02040503050406030204" pitchFamily="18" charset="0"/>
                        <a:ea typeface="Cambria Math" panose="02040503050406030204" pitchFamily="18" charset="0"/>
                      </a:rPr>
                      <m:t>≡3</m:t>
                    </m:r>
                    <m:r>
                      <a:rPr lang="zh-CN" altLang="en-US" sz="1600" b="0" i="1" smtClean="0">
                        <a:latin typeface="Cambria Math" panose="02040503050406030204" pitchFamily="18" charset="0"/>
                        <a:ea typeface="Cambria Math" panose="02040503050406030204" pitchFamily="18" charset="0"/>
                      </a:rPr>
                      <m:t>或</m:t>
                    </m:r>
                    <m:r>
                      <a:rPr lang="en-US" altLang="zh-CN" sz="1600" b="0" i="1" smtClean="0">
                        <a:latin typeface="Cambria Math" panose="02040503050406030204" pitchFamily="18" charset="0"/>
                        <a:ea typeface="Cambria Math" panose="02040503050406030204" pitchFamily="18" charset="0"/>
                      </a:rPr>
                      <m:t>5(</m:t>
                    </m:r>
                    <m:r>
                      <a:rPr lang="en-US" altLang="zh-CN" sz="1600" b="0" i="1" smtClean="0">
                        <a:latin typeface="Cambria Math" panose="02040503050406030204" pitchFamily="18" charset="0"/>
                        <a:ea typeface="Cambria Math" panose="02040503050406030204" pitchFamily="18" charset="0"/>
                      </a:rPr>
                      <m:t>𝑚𝑜𝑑</m:t>
                    </m:r>
                    <m:r>
                      <a:rPr lang="en-US" altLang="zh-CN" sz="1600" b="0" i="1" smtClean="0">
                        <a:latin typeface="Cambria Math" panose="02040503050406030204" pitchFamily="18" charset="0"/>
                        <a:ea typeface="Cambria Math" panose="02040503050406030204" pitchFamily="18" charset="0"/>
                      </a:rPr>
                      <m:t> 8)</m:t>
                    </m:r>
                  </m:oMath>
                </a14:m>
                <a:r>
                  <a:rPr lang="zh-CN" altLang="en-US" sz="1600" b="0" dirty="0">
                    <a:latin typeface="Arial" panose="020B0604020202020204" pitchFamily="34" charset="0"/>
                    <a:ea typeface="-apple-system"/>
                  </a:rPr>
                  <a:t>时，序列周期为</a:t>
                </a:r>
                <a14:m>
                  <m:oMath xmlns:m="http://schemas.openxmlformats.org/officeDocument/2006/math">
                    <m:sSup>
                      <m:sSupPr>
                        <m:ctrlPr>
                          <a:rPr lang="en-US" altLang="zh-CN" sz="1600" b="0" i="1" smtClean="0">
                            <a:latin typeface="Cambria Math" panose="02040503050406030204" pitchFamily="18" charset="0"/>
                            <a:ea typeface="-apple-system"/>
                          </a:rPr>
                        </m:ctrlPr>
                      </m:sSupPr>
                      <m:e>
                        <m:r>
                          <a:rPr lang="en-US" altLang="zh-CN" sz="1600" b="0" i="1" smtClean="0">
                            <a:latin typeface="Cambria Math" panose="02040503050406030204" pitchFamily="18" charset="0"/>
                            <a:ea typeface="-apple-system"/>
                          </a:rPr>
                          <m:t>2</m:t>
                        </m:r>
                      </m:e>
                      <m:sup>
                        <m:r>
                          <a:rPr lang="en-US" altLang="zh-CN" sz="1600" b="0" i="1" smtClean="0">
                            <a:latin typeface="Cambria Math" panose="02040503050406030204" pitchFamily="18" charset="0"/>
                            <a:ea typeface="-apple-system"/>
                          </a:rPr>
                          <m:t>𝐿</m:t>
                        </m:r>
                      </m:sup>
                    </m:sSup>
                    <m:r>
                      <a:rPr lang="en-US" altLang="zh-CN" sz="1600" b="0" i="1" smtClean="0">
                        <a:latin typeface="Cambria Math" panose="02040503050406030204" pitchFamily="18" charset="0"/>
                        <a:ea typeface="-apple-system"/>
                      </a:rPr>
                      <m:t>−2</m:t>
                    </m:r>
                  </m:oMath>
                </a14:m>
                <a:endParaRPr lang="en-US" altLang="zh-CN" sz="1600" b="0" dirty="0">
                  <a:latin typeface="Arial" panose="020B0604020202020204" pitchFamily="34" charset="0"/>
                  <a:ea typeface="-apple-system"/>
                </a:endParaRPr>
              </a:p>
              <a:p>
                <a:pPr lvl="2"/>
                <a:r>
                  <a:rPr lang="zh-CN" altLang="en-US" sz="1600" b="0" dirty="0">
                    <a:latin typeface="Arial" panose="020B0604020202020204" pitchFamily="34" charset="0"/>
                    <a:ea typeface="-apple-system"/>
                  </a:rPr>
                  <a:t>当</a:t>
                </a:r>
                <a14:m>
                  <m:oMath xmlns:m="http://schemas.openxmlformats.org/officeDocument/2006/math">
                    <m:r>
                      <a:rPr lang="en-US" altLang="zh-CN" sz="1600" b="0" i="1" smtClean="0">
                        <a:latin typeface="Cambria Math" panose="02040503050406030204" pitchFamily="18" charset="0"/>
                        <a:ea typeface="-apple-system"/>
                      </a:rPr>
                      <m:t>𝑀</m:t>
                    </m:r>
                    <m:r>
                      <a:rPr lang="en-US" altLang="zh-CN" sz="1600" b="0" i="1" smtClean="0">
                        <a:latin typeface="Cambria Math" panose="02040503050406030204" pitchFamily="18" charset="0"/>
                        <a:ea typeface="-apple-system"/>
                      </a:rPr>
                      <m:t>=</m:t>
                    </m:r>
                    <m:sSup>
                      <m:sSupPr>
                        <m:ctrlPr>
                          <a:rPr lang="en-US" altLang="zh-CN" sz="1600" b="0" i="1" smtClean="0">
                            <a:latin typeface="Cambria Math" panose="02040503050406030204" pitchFamily="18" charset="0"/>
                            <a:ea typeface="-apple-system"/>
                          </a:rPr>
                        </m:ctrlPr>
                      </m:sSupPr>
                      <m:e>
                        <m:r>
                          <a:rPr lang="en-US" altLang="zh-CN" sz="1600" b="0" i="1" smtClean="0">
                            <a:latin typeface="Cambria Math" panose="02040503050406030204" pitchFamily="18" charset="0"/>
                            <a:ea typeface="-apple-system"/>
                          </a:rPr>
                          <m:t>10</m:t>
                        </m:r>
                      </m:e>
                      <m:sup>
                        <m:r>
                          <a:rPr lang="en-US" altLang="zh-CN" sz="1600" b="0" i="1" smtClean="0">
                            <a:latin typeface="Cambria Math" panose="02040503050406030204" pitchFamily="18" charset="0"/>
                            <a:ea typeface="-apple-system"/>
                          </a:rPr>
                          <m:t>𝑠</m:t>
                        </m:r>
                      </m:sup>
                    </m:sSup>
                    <m:d>
                      <m:dPr>
                        <m:ctrlPr>
                          <a:rPr lang="en-US" altLang="zh-CN" sz="1600" b="0" i="1" smtClean="0">
                            <a:latin typeface="Cambria Math" panose="02040503050406030204" pitchFamily="18" charset="0"/>
                            <a:ea typeface="-apple-system"/>
                          </a:rPr>
                        </m:ctrlPr>
                      </m:dPr>
                      <m:e>
                        <m:r>
                          <a:rPr lang="en-US" altLang="zh-CN" sz="1600" b="0" i="1" smtClean="0">
                            <a:latin typeface="Cambria Math" panose="02040503050406030204" pitchFamily="18" charset="0"/>
                            <a:ea typeface="-apple-system"/>
                          </a:rPr>
                          <m:t>𝑠</m:t>
                        </m:r>
                        <m:r>
                          <a:rPr lang="en-US" altLang="zh-CN" sz="1600" b="0" i="1" smtClean="0">
                            <a:latin typeface="Cambria Math" panose="02040503050406030204" pitchFamily="18" charset="0"/>
                            <a:ea typeface="-apple-system"/>
                          </a:rPr>
                          <m:t>≥5</m:t>
                        </m:r>
                      </m:e>
                    </m:d>
                    <m:r>
                      <a:rPr lang="en-US" altLang="zh-CN" sz="1600" b="0" i="1" smtClean="0">
                        <a:latin typeface="Cambria Math" panose="02040503050406030204" pitchFamily="18" charset="0"/>
                        <a:ea typeface="-apple-system"/>
                      </a:rPr>
                      <m:t>,</m:t>
                    </m:r>
                    <m:sSub>
                      <m:sSubPr>
                        <m:ctrlPr>
                          <a:rPr lang="en-US" altLang="zh-CN" sz="1600" b="0" i="1" smtClean="0">
                            <a:latin typeface="Cambria Math" panose="02040503050406030204" pitchFamily="18" charset="0"/>
                            <a:ea typeface="-apple-system"/>
                          </a:rPr>
                        </m:ctrlPr>
                      </m:sSubPr>
                      <m:e>
                        <m:r>
                          <a:rPr lang="en-US" altLang="zh-CN" sz="1600" b="0" i="1" smtClean="0">
                            <a:latin typeface="Cambria Math" panose="02040503050406030204" pitchFamily="18" charset="0"/>
                            <a:ea typeface="-apple-system"/>
                          </a:rPr>
                          <m:t>𝑥</m:t>
                        </m:r>
                      </m:e>
                      <m:sub>
                        <m:r>
                          <a:rPr lang="en-US" altLang="zh-CN" sz="1600" b="0" i="1" smtClean="0">
                            <a:latin typeface="Cambria Math" panose="02040503050406030204" pitchFamily="18" charset="0"/>
                            <a:ea typeface="-apple-system"/>
                          </a:rPr>
                          <m:t>0</m:t>
                        </m:r>
                      </m:sub>
                    </m:sSub>
                    <m:r>
                      <a:rPr lang="zh-CN" altLang="en-US" sz="1600" b="0" i="1">
                        <a:latin typeface="Cambria Math" panose="02040503050406030204" pitchFamily="18" charset="0"/>
                        <a:ea typeface="-apple-system"/>
                      </a:rPr>
                      <m:t>不是</m:t>
                    </m:r>
                    <m:r>
                      <a:rPr lang="en-US" altLang="zh-CN" sz="1600" b="0" i="1" smtClean="0">
                        <a:latin typeface="Cambria Math" panose="02040503050406030204" pitchFamily="18" charset="0"/>
                        <a:ea typeface="-apple-system"/>
                      </a:rPr>
                      <m:t>2</m:t>
                    </m:r>
                    <m:r>
                      <a:rPr lang="zh-CN" altLang="en-US" sz="1600" b="0" i="1" smtClean="0">
                        <a:latin typeface="Cambria Math" panose="02040503050406030204" pitchFamily="18" charset="0"/>
                        <a:ea typeface="-apple-system"/>
                      </a:rPr>
                      <m:t>或</m:t>
                    </m:r>
                    <m:r>
                      <a:rPr lang="en-US" altLang="zh-CN" sz="1600" b="0" i="1" smtClean="0">
                        <a:latin typeface="Cambria Math" panose="02040503050406030204" pitchFamily="18" charset="0"/>
                        <a:ea typeface="-apple-system"/>
                      </a:rPr>
                      <m:t>5</m:t>
                    </m:r>
                    <m:r>
                      <a:rPr lang="zh-CN" altLang="en-US" sz="1600" b="0" i="1" smtClean="0">
                        <a:latin typeface="Cambria Math" panose="02040503050406030204" pitchFamily="18" charset="0"/>
                        <a:ea typeface="-apple-system"/>
                      </a:rPr>
                      <m:t>的</m:t>
                    </m:r>
                    <m:r>
                      <a:rPr lang="zh-CN" altLang="en-US" sz="1600" b="0" i="1">
                        <a:latin typeface="Cambria Math" panose="02040503050406030204" pitchFamily="18" charset="0"/>
                        <a:ea typeface="-apple-system"/>
                      </a:rPr>
                      <m:t>倍数</m:t>
                    </m:r>
                    <m:r>
                      <a:rPr lang="zh-CN" altLang="en-US" sz="1600" b="0" i="1" smtClean="0">
                        <a:latin typeface="Cambria Math" panose="02040503050406030204" pitchFamily="18" charset="0"/>
                        <a:ea typeface="-apple-system"/>
                      </a:rPr>
                      <m:t>时</m:t>
                    </m:r>
                  </m:oMath>
                </a14:m>
                <a:r>
                  <a:rPr lang="zh-CN" altLang="en-US" sz="1600" b="0" dirty="0">
                    <a:latin typeface="Arial" panose="020B0604020202020204" pitchFamily="34" charset="0"/>
                    <a:ea typeface="-apple-system"/>
                  </a:rPr>
                  <a:t>，</a:t>
                </a:r>
                <a14:m>
                  <m:oMath xmlns:m="http://schemas.openxmlformats.org/officeDocument/2006/math">
                    <m:r>
                      <a:rPr lang="en-US" altLang="zh-CN" sz="1600" b="0" i="1" dirty="0" smtClean="0">
                        <a:latin typeface="Cambria Math" panose="02040503050406030204" pitchFamily="18" charset="0"/>
                        <a:ea typeface="-apple-system"/>
                      </a:rPr>
                      <m:t>𝑎</m:t>
                    </m:r>
                  </m:oMath>
                </a14:m>
                <a:r>
                  <a:rPr lang="zh-CN" altLang="en-US" sz="1600" b="0" dirty="0">
                    <a:latin typeface="Arial" panose="020B0604020202020204" pitchFamily="34" charset="0"/>
                    <a:ea typeface="-apple-system"/>
                  </a:rPr>
                  <a:t>的合适取值能使周期达到</a:t>
                </a:r>
                <a14:m>
                  <m:oMath xmlns:m="http://schemas.openxmlformats.org/officeDocument/2006/math">
                    <m:r>
                      <a:rPr lang="en-US" altLang="zh-CN" sz="1600" b="0" i="1" smtClean="0">
                        <a:latin typeface="Cambria Math" panose="02040503050406030204" pitchFamily="18" charset="0"/>
                        <a:ea typeface="-apple-system"/>
                      </a:rPr>
                      <m:t>5⋅</m:t>
                    </m:r>
                    <m:sSup>
                      <m:sSupPr>
                        <m:ctrlPr>
                          <a:rPr lang="en-US" altLang="zh-CN" sz="1600" b="0" i="1" smtClean="0">
                            <a:latin typeface="Cambria Math" panose="02040503050406030204" pitchFamily="18" charset="0"/>
                            <a:ea typeface="-apple-system"/>
                          </a:rPr>
                        </m:ctrlPr>
                      </m:sSupPr>
                      <m:e>
                        <m:r>
                          <a:rPr lang="en-US" altLang="zh-CN" sz="1600" b="0" i="1" smtClean="0">
                            <a:latin typeface="Cambria Math" panose="02040503050406030204" pitchFamily="18" charset="0"/>
                            <a:ea typeface="-apple-system"/>
                          </a:rPr>
                          <m:t>10</m:t>
                        </m:r>
                      </m:e>
                      <m:sup>
                        <m:r>
                          <a:rPr lang="en-US" altLang="zh-CN" sz="1600" b="0" i="1" smtClean="0">
                            <a:latin typeface="Cambria Math" panose="02040503050406030204" pitchFamily="18" charset="0"/>
                            <a:ea typeface="-apple-system"/>
                          </a:rPr>
                          <m:t>𝑠</m:t>
                        </m:r>
                      </m:sup>
                    </m:sSup>
                    <m:r>
                      <a:rPr lang="en-US" altLang="zh-CN" sz="1600" b="0" i="1" smtClean="0">
                        <a:latin typeface="Cambria Math" panose="02040503050406030204" pitchFamily="18" charset="0"/>
                        <a:ea typeface="-apple-system"/>
                      </a:rPr>
                      <m:t>−2</m:t>
                    </m:r>
                  </m:oMath>
                </a14:m>
                <a:endParaRPr lang="en-US" altLang="zh-CN" sz="1600" b="0" dirty="0">
                  <a:latin typeface="Arial" panose="020B0604020202020204" pitchFamily="34" charset="0"/>
                  <a:ea typeface="-apple-system"/>
                </a:endParaRPr>
              </a:p>
              <a:p>
                <a:pPr lvl="2"/>
                <a:endParaRPr lang="en-US" altLang="zh-CN" sz="1600" b="0" dirty="0">
                  <a:latin typeface="Arial" panose="020B0604020202020204" pitchFamily="34" charset="0"/>
                  <a:ea typeface="-apple-system"/>
                </a:endParaRPr>
              </a:p>
              <a:p>
                <a:pPr lvl="1"/>
                <a:endParaRPr lang="zh-CN" altLang="zh-CN" sz="4000" b="0" dirty="0">
                  <a:latin typeface="Arial" panose="020B0604020202020204" pitchFamily="34" charset="0"/>
                </a:endParaRPr>
              </a:p>
              <a:p>
                <a:pPr lvl="1"/>
                <a:endParaRPr lang="zh-CN" altLang="en-US" sz="2000"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1">
                <a:blip r:embed="rId2"/>
                <a:stretch>
                  <a:fillRect l="-926" t="-1193" r="-728" b="-5206"/>
                </a:stretch>
              </a:blipFill>
            </p:spPr>
            <p:txBody>
              <a:bodyPr/>
              <a:lstStyle/>
              <a:p>
                <a:r>
                  <a:rPr lang="zh-CN" altLang="en-US">
                    <a:noFill/>
                  </a:rPr>
                  <a:t> </a:t>
                </a:r>
                <a:endParaRPr lang="zh-CN" altLang="en-US">
                  <a:noFill/>
                </a:endParaRPr>
              </a:p>
            </p:txBody>
          </p:sp>
        </mc:Fallback>
      </mc:AlternateContent>
    </p:spTree>
  </p:cSld>
  <p:clrMapOvr>
    <a:masterClrMapping/>
  </p:clrMapOvr>
  <p:transition spd="med">
    <p:random/>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a:t>
            </a:r>
            <a:r>
              <a:rPr lang="zh-CN" altLang="en-US" dirty="0"/>
              <a:t>随机变量的仿真</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sz="2000" dirty="0"/>
                  <a:t>反馈位移寄存器发生器</a:t>
                </a:r>
              </a:p>
              <a:p>
                <a:pPr lvl="1"/>
                <a:r>
                  <a:rPr lang="zh-CN" altLang="en-US" sz="1800" dirty="0"/>
                  <a:t>线性同余发生器</a:t>
                </a:r>
                <a:endParaRPr lang="en-US" altLang="zh-CN" sz="1800" dirty="0"/>
              </a:p>
              <a:p>
                <a:pPr lvl="2"/>
                <a:r>
                  <a:rPr lang="zh-CN" altLang="en-US" sz="1400" dirty="0"/>
                  <a:t>随机数的序列周期很难大于</a:t>
                </a:r>
                <a14:m>
                  <m:oMath xmlns:m="http://schemas.openxmlformats.org/officeDocument/2006/math">
                    <m:sSup>
                      <m:sSupPr>
                        <m:ctrlPr>
                          <a:rPr lang="en-US" altLang="zh-CN" sz="1400" b="1" i="1" smtClean="0">
                            <a:latin typeface="Cambria Math" panose="02040503050406030204" pitchFamily="18" charset="0"/>
                          </a:rPr>
                        </m:ctrlPr>
                      </m:sSupPr>
                      <m:e>
                        <m:r>
                          <a:rPr lang="en-US" altLang="zh-CN" sz="1400" b="1" i="1" smtClean="0">
                            <a:latin typeface="Cambria Math" panose="02040503050406030204" pitchFamily="18" charset="0"/>
                          </a:rPr>
                          <m:t>𝟐</m:t>
                        </m:r>
                      </m:e>
                      <m:sup>
                        <m:r>
                          <a:rPr lang="en-US" altLang="zh-CN" sz="1400" b="1" i="1" smtClean="0">
                            <a:latin typeface="Cambria Math" panose="02040503050406030204" pitchFamily="18" charset="0"/>
                          </a:rPr>
                          <m:t>𝑳</m:t>
                        </m:r>
                      </m:sup>
                    </m:sSup>
                  </m:oMath>
                </a14:m>
                <a:endParaRPr lang="en-US" altLang="zh-CN" sz="1400" dirty="0"/>
              </a:p>
              <a:p>
                <a:pPr lvl="2"/>
                <a:r>
                  <a:rPr lang="zh-CN" altLang="en-US" sz="1400" dirty="0"/>
                  <a:t>生成多维均匀分布随机数时，相关性大</a:t>
                </a:r>
                <a:endParaRPr lang="en-US" altLang="zh-CN" sz="1400" dirty="0"/>
              </a:p>
              <a:p>
                <a:pPr lvl="1"/>
                <a:r>
                  <a:rPr lang="zh-CN" altLang="en-US" sz="1800" dirty="0"/>
                  <a:t>因此，</a:t>
                </a:r>
                <a:r>
                  <a:rPr lang="en-US" altLang="zh-CN" sz="1800" dirty="0"/>
                  <a:t>1965</a:t>
                </a:r>
                <a:r>
                  <a:rPr lang="zh-CN" altLang="en-US" sz="1800" dirty="0"/>
                  <a:t>年</a:t>
                </a:r>
                <a:r>
                  <a:rPr lang="en-US" altLang="zh-CN" sz="1800" dirty="0" err="1"/>
                  <a:t>Tausworthe</a:t>
                </a:r>
                <a:r>
                  <a:rPr lang="zh-CN" altLang="en-US" sz="1800" dirty="0"/>
                  <a:t>提出了一种通过对寄存器位移直接在存储单元产生随机数的方法，使用该方法的发生器被称为反馈位移寄存器发生器，其递推公式为：</a:t>
                </a:r>
                <a:endParaRPr lang="en-US" altLang="zh-CN" sz="1800" dirty="0"/>
              </a:p>
              <a:p>
                <a:pPr marL="441325" lvl="1" indent="0">
                  <a:buNone/>
                </a:pPr>
                <a14:m>
                  <m:oMathPara xmlns:m="http://schemas.openxmlformats.org/officeDocument/2006/math">
                    <m:oMathParaPr>
                      <m:jc m:val="centerGroup"/>
                    </m:oMathParaPr>
                    <m:oMath xmlns:m="http://schemas.openxmlformats.org/officeDocument/2006/math">
                      <m:sSub>
                        <m:sSubPr>
                          <m:ctrlPr>
                            <a:rPr lang="en-US" altLang="zh-CN" sz="1800" b="1" i="1" dirty="0" smtClean="0">
                              <a:latin typeface="Cambria Math" panose="02040503050406030204" pitchFamily="18" charset="0"/>
                            </a:rPr>
                          </m:ctrlPr>
                        </m:sSubPr>
                        <m:e>
                          <m:r>
                            <a:rPr lang="en-US" altLang="zh-CN" sz="1800" i="1" dirty="0" smtClean="0">
                              <a:latin typeface="Cambria Math" panose="02040503050406030204" pitchFamily="18" charset="0"/>
                            </a:rPr>
                            <m:t>𝛼</m:t>
                          </m:r>
                        </m:e>
                        <m:sub>
                          <m:r>
                            <a:rPr lang="en-US" altLang="zh-CN" sz="1800" i="1" dirty="0" smtClean="0">
                              <a:latin typeface="Cambria Math" panose="02040503050406030204" pitchFamily="18" charset="0"/>
                            </a:rPr>
                            <m:t>𝑘</m:t>
                          </m:r>
                        </m:sub>
                      </m:sSub>
                      <m:r>
                        <a:rPr lang="en-US" altLang="zh-CN" sz="1800" i="1" dirty="0" smtClean="0">
                          <a:latin typeface="Cambria Math" panose="02040503050406030204" pitchFamily="18" charset="0"/>
                        </a:rPr>
                        <m:t>=(</m:t>
                      </m:r>
                      <m:sSub>
                        <m:sSubPr>
                          <m:ctrlPr>
                            <a:rPr lang="en-US" altLang="zh-CN" sz="1800" b="1" i="1" dirty="0" smtClean="0">
                              <a:latin typeface="Cambria Math" panose="02040503050406030204" pitchFamily="18" charset="0"/>
                            </a:rPr>
                          </m:ctrlPr>
                        </m:sSubPr>
                        <m:e>
                          <m:r>
                            <a:rPr lang="en-US" altLang="zh-CN" sz="1800" i="1" dirty="0" err="1">
                              <a:latin typeface="Cambria Math" panose="02040503050406030204" pitchFamily="18" charset="0"/>
                            </a:rPr>
                            <m:t>𝑐</m:t>
                          </m:r>
                        </m:e>
                        <m:sub>
                          <m:r>
                            <a:rPr lang="en-US" altLang="zh-CN" sz="1800" i="1" dirty="0" err="1">
                              <a:latin typeface="Cambria Math" panose="02040503050406030204" pitchFamily="18" charset="0"/>
                            </a:rPr>
                            <m:t>𝑝</m:t>
                          </m:r>
                        </m:sub>
                      </m:sSub>
                      <m:sSub>
                        <m:sSubPr>
                          <m:ctrlPr>
                            <a:rPr lang="en-US" altLang="zh-CN" sz="1800" b="1" i="1" dirty="0" smtClean="0">
                              <a:latin typeface="Cambria Math" panose="02040503050406030204" pitchFamily="18" charset="0"/>
                            </a:rPr>
                          </m:ctrlPr>
                        </m:sSubPr>
                        <m:e>
                          <m:r>
                            <a:rPr lang="en-US" altLang="zh-CN" sz="1800" i="1" dirty="0">
                              <a:latin typeface="Cambria Math" panose="02040503050406030204" pitchFamily="18" charset="0"/>
                            </a:rPr>
                            <m:t>𝛼</m:t>
                          </m:r>
                        </m:e>
                        <m:sub>
                          <m:r>
                            <a:rPr lang="en-US" altLang="zh-CN" sz="1800" i="1" dirty="0">
                              <a:latin typeface="Cambria Math" panose="02040503050406030204" pitchFamily="18" charset="0"/>
                            </a:rPr>
                            <m:t>𝑘</m:t>
                          </m:r>
                          <m:r>
                            <a:rPr lang="en-US" altLang="zh-CN" sz="1800" i="1" dirty="0">
                              <a:latin typeface="Cambria Math" panose="02040503050406030204" pitchFamily="18" charset="0"/>
                            </a:rPr>
                            <m:t>−</m:t>
                          </m:r>
                          <m:r>
                            <a:rPr lang="en-US" altLang="zh-CN" sz="1800" i="1" dirty="0">
                              <a:latin typeface="Cambria Math" panose="02040503050406030204" pitchFamily="18" charset="0"/>
                            </a:rPr>
                            <m:t>𝑝</m:t>
                          </m:r>
                        </m:sub>
                      </m:sSub>
                      <m:r>
                        <a:rPr lang="en-US" altLang="zh-CN" sz="1800" i="1" dirty="0">
                          <a:latin typeface="Cambria Math" panose="02040503050406030204" pitchFamily="18" charset="0"/>
                        </a:rPr>
                        <m:t>+</m:t>
                      </m:r>
                      <m:sSub>
                        <m:sSubPr>
                          <m:ctrlPr>
                            <a:rPr lang="en-US" altLang="zh-CN" sz="1800" b="1" i="1" dirty="0" smtClean="0">
                              <a:latin typeface="Cambria Math" panose="02040503050406030204" pitchFamily="18" charset="0"/>
                            </a:rPr>
                          </m:ctrlPr>
                        </m:sSubPr>
                        <m:e>
                          <m:r>
                            <a:rPr lang="en-US" altLang="zh-CN" sz="1800" i="1" dirty="0">
                              <a:latin typeface="Cambria Math" panose="02040503050406030204" pitchFamily="18" charset="0"/>
                            </a:rPr>
                            <m:t>𝑐</m:t>
                          </m:r>
                        </m:e>
                        <m:sub>
                          <m:r>
                            <a:rPr lang="en-US" altLang="zh-CN" sz="1800" i="1" dirty="0">
                              <a:latin typeface="Cambria Math" panose="02040503050406030204" pitchFamily="18" charset="0"/>
                            </a:rPr>
                            <m:t>𝑝</m:t>
                          </m:r>
                          <m:r>
                            <a:rPr lang="en-US" altLang="zh-CN" sz="1800" i="1" dirty="0">
                              <a:latin typeface="Cambria Math" panose="02040503050406030204" pitchFamily="18" charset="0"/>
                            </a:rPr>
                            <m:t>−1</m:t>
                          </m:r>
                        </m:sub>
                      </m:sSub>
                      <m:sSub>
                        <m:sSubPr>
                          <m:ctrlPr>
                            <a:rPr lang="en-US" altLang="zh-CN" sz="1800" b="1" i="1" dirty="0" smtClean="0">
                              <a:latin typeface="Cambria Math" panose="02040503050406030204" pitchFamily="18" charset="0"/>
                            </a:rPr>
                          </m:ctrlPr>
                        </m:sSubPr>
                        <m:e>
                          <m:r>
                            <a:rPr lang="en-US" altLang="zh-CN" sz="1800" i="1" dirty="0">
                              <a:latin typeface="Cambria Math" panose="02040503050406030204" pitchFamily="18" charset="0"/>
                            </a:rPr>
                            <m:t>𝛼</m:t>
                          </m:r>
                        </m:e>
                        <m:sub>
                          <m:r>
                            <a:rPr lang="en-US" altLang="zh-CN" sz="1800" i="1" dirty="0">
                              <a:latin typeface="Cambria Math" panose="02040503050406030204" pitchFamily="18" charset="0"/>
                            </a:rPr>
                            <m:t>𝑘</m:t>
                          </m:r>
                          <m:r>
                            <a:rPr lang="en-US" altLang="zh-CN" sz="1800" i="1" dirty="0">
                              <a:latin typeface="Cambria Math" panose="02040503050406030204" pitchFamily="18" charset="0"/>
                            </a:rPr>
                            <m:t>−</m:t>
                          </m:r>
                          <m:r>
                            <a:rPr lang="en-US" altLang="zh-CN" sz="1800" i="1" dirty="0">
                              <a:latin typeface="Cambria Math" panose="02040503050406030204" pitchFamily="18" charset="0"/>
                            </a:rPr>
                            <m:t>𝑝</m:t>
                          </m:r>
                          <m:r>
                            <a:rPr lang="en-US" altLang="zh-CN" sz="1800" i="1" dirty="0">
                              <a:latin typeface="Cambria Math" panose="02040503050406030204" pitchFamily="18" charset="0"/>
                            </a:rPr>
                            <m:t>+1</m:t>
                          </m:r>
                        </m:sub>
                      </m:sSub>
                      <m:r>
                        <a:rPr lang="en-US" altLang="zh-CN" sz="1800" i="1" dirty="0">
                          <a:latin typeface="Cambria Math" panose="02040503050406030204" pitchFamily="18" charset="0"/>
                        </a:rPr>
                        <m:t>+⋯+</m:t>
                      </m:r>
                      <m:sSub>
                        <m:sSubPr>
                          <m:ctrlPr>
                            <a:rPr lang="en-US" altLang="zh-CN" sz="1800" b="1" i="1" dirty="0" smtClean="0">
                              <a:latin typeface="Cambria Math" panose="02040503050406030204" pitchFamily="18" charset="0"/>
                            </a:rPr>
                          </m:ctrlPr>
                        </m:sSubPr>
                        <m:e>
                          <m:r>
                            <a:rPr lang="en-US" altLang="zh-CN" sz="1800" i="1" dirty="0">
                              <a:latin typeface="Cambria Math" panose="02040503050406030204" pitchFamily="18" charset="0"/>
                            </a:rPr>
                            <m:t>𝑐</m:t>
                          </m:r>
                        </m:e>
                        <m:sub>
                          <m:r>
                            <a:rPr lang="en-US" altLang="zh-CN" sz="1800" i="1" dirty="0">
                              <a:latin typeface="Cambria Math" panose="02040503050406030204" pitchFamily="18" charset="0"/>
                            </a:rPr>
                            <m:t>1</m:t>
                          </m:r>
                        </m:sub>
                      </m:sSub>
                      <m:sSub>
                        <m:sSubPr>
                          <m:ctrlPr>
                            <a:rPr lang="en-US" altLang="zh-CN" sz="1800" b="1" i="1" dirty="0" smtClean="0">
                              <a:latin typeface="Cambria Math" panose="02040503050406030204" pitchFamily="18" charset="0"/>
                            </a:rPr>
                          </m:ctrlPr>
                        </m:sSubPr>
                        <m:e>
                          <m:r>
                            <a:rPr lang="en-US" altLang="zh-CN" sz="1800" i="1" dirty="0">
                              <a:latin typeface="Cambria Math" panose="02040503050406030204" pitchFamily="18" charset="0"/>
                            </a:rPr>
                            <m:t>𝛼</m:t>
                          </m:r>
                        </m:e>
                        <m:sub>
                          <m:r>
                            <a:rPr lang="en-US" altLang="zh-CN" sz="1800" i="1" dirty="0">
                              <a:latin typeface="Cambria Math" panose="02040503050406030204" pitchFamily="18" charset="0"/>
                            </a:rPr>
                            <m:t>𝑘</m:t>
                          </m:r>
                          <m:r>
                            <a:rPr lang="en-US" altLang="zh-CN" sz="1800" i="1" dirty="0">
                              <a:latin typeface="Cambria Math" panose="02040503050406030204" pitchFamily="18" charset="0"/>
                            </a:rPr>
                            <m:t>−1</m:t>
                          </m:r>
                        </m:sub>
                      </m:sSub>
                      <m:r>
                        <a:rPr lang="en-US" altLang="zh-CN" sz="1800" b="1" i="1" dirty="0" smtClean="0">
                          <a:latin typeface="Cambria Math" panose="02040503050406030204" pitchFamily="18" charset="0"/>
                        </a:rPr>
                        <m:t>)</m:t>
                      </m:r>
                      <m:r>
                        <a:rPr lang="en-US" altLang="zh-CN" sz="1800" i="1" dirty="0">
                          <a:latin typeface="Cambria Math" panose="02040503050406030204" pitchFamily="18" charset="0"/>
                        </a:rPr>
                        <m:t>(</m:t>
                      </m:r>
                      <m:r>
                        <a:rPr lang="en-US" altLang="zh-CN" sz="1800" i="1" dirty="0">
                          <a:latin typeface="Cambria Math" panose="02040503050406030204" pitchFamily="18" charset="0"/>
                        </a:rPr>
                        <m:t>𝑚𝑜𝑑</m:t>
                      </m:r>
                      <m:r>
                        <a:rPr lang="en-US" altLang="zh-CN" sz="1800" b="1" i="1" dirty="0" smtClean="0">
                          <a:latin typeface="Cambria Math" panose="02040503050406030204" pitchFamily="18" charset="0"/>
                        </a:rPr>
                        <m:t> </m:t>
                      </m:r>
                      <m:r>
                        <a:rPr lang="en-US" altLang="zh-CN" sz="1800" i="1" dirty="0">
                          <a:latin typeface="Cambria Math" panose="02040503050406030204" pitchFamily="18" charset="0"/>
                        </a:rPr>
                        <m:t>2) </m:t>
                      </m:r>
                    </m:oMath>
                  </m:oMathPara>
                </a14:m>
                <a:endParaRPr lang="en-US" altLang="zh-CN" sz="1800" dirty="0"/>
              </a:p>
              <a:p>
                <a:pPr lvl="1"/>
                <a:r>
                  <a:rPr lang="zh-CN" altLang="en-US" sz="1800" dirty="0"/>
                  <a:t>其中 </a:t>
                </a:r>
                <a14:m>
                  <m:oMath xmlns:m="http://schemas.openxmlformats.org/officeDocument/2006/math">
                    <m:r>
                      <a:rPr lang="en-US" altLang="zh-CN" sz="1800" i="1" dirty="0" smtClean="0">
                        <a:latin typeface="Cambria Math" panose="02040503050406030204" pitchFamily="18" charset="0"/>
                      </a:rPr>
                      <m:t>𝑝</m:t>
                    </m:r>
                  </m:oMath>
                </a14:m>
                <a:r>
                  <a:rPr lang="en-US" altLang="zh-CN" sz="1800" dirty="0"/>
                  <a:t> </a:t>
                </a:r>
                <a:r>
                  <a:rPr lang="zh-CN" altLang="en-US" sz="1800" dirty="0"/>
                  <a:t>是给定的正整数，</a:t>
                </a:r>
                <a14:m>
                  <m:oMath xmlns:m="http://schemas.openxmlformats.org/officeDocument/2006/math">
                    <m:sSub>
                      <m:sSubPr>
                        <m:ctrlPr>
                          <a:rPr lang="en-US" altLang="zh-CN" sz="1800" b="1" i="1" dirty="0" smtClean="0">
                            <a:latin typeface="Cambria Math" panose="02040503050406030204" pitchFamily="18" charset="0"/>
                          </a:rPr>
                        </m:ctrlPr>
                      </m:sSubPr>
                      <m:e>
                        <m:r>
                          <a:rPr lang="en-US" altLang="zh-CN" sz="1800" i="1" dirty="0" smtClean="0">
                            <a:latin typeface="Cambria Math" panose="02040503050406030204" pitchFamily="18" charset="0"/>
                          </a:rPr>
                          <m:t>𝑐</m:t>
                        </m:r>
                      </m:e>
                      <m:sub>
                        <m:r>
                          <a:rPr lang="en-US" altLang="zh-CN" sz="1800" i="1" dirty="0" smtClean="0">
                            <a:latin typeface="Cambria Math" panose="02040503050406030204" pitchFamily="18" charset="0"/>
                          </a:rPr>
                          <m:t>𝑖</m:t>
                        </m:r>
                      </m:sub>
                    </m:sSub>
                    <m:r>
                      <a:rPr lang="en-US" altLang="zh-CN" sz="1800" i="1" dirty="0" smtClean="0">
                        <a:latin typeface="Cambria Math" panose="02040503050406030204" pitchFamily="18" charset="0"/>
                      </a:rPr>
                      <m:t>∈{0,1}</m:t>
                    </m:r>
                  </m:oMath>
                </a14:m>
                <a:r>
                  <a:rPr lang="en-US" altLang="zh-CN" sz="1800" dirty="0"/>
                  <a:t> </a:t>
                </a:r>
              </a:p>
              <a:p>
                <a:pPr lvl="1"/>
                <a:r>
                  <a:rPr lang="zh-CN" altLang="en-US" sz="1800" dirty="0"/>
                  <a:t>反馈位移寄存器发生器产生的随机数序列在最佳的情况下，周期能够达到 </a:t>
                </a:r>
                <a14:m>
                  <m:oMath xmlns:m="http://schemas.openxmlformats.org/officeDocument/2006/math">
                    <m:sSup>
                      <m:sSupPr>
                        <m:ctrlPr>
                          <a:rPr lang="en-US" altLang="zh-CN" sz="1800" b="1" i="1" smtClean="0">
                            <a:latin typeface="Cambria Math" panose="02040503050406030204" pitchFamily="18" charset="0"/>
                          </a:rPr>
                        </m:ctrlPr>
                      </m:sSupPr>
                      <m:e>
                        <m:r>
                          <a:rPr lang="en-US" altLang="zh-CN" sz="1800" b="1" i="1" smtClean="0">
                            <a:latin typeface="Cambria Math" panose="02040503050406030204" pitchFamily="18" charset="0"/>
                          </a:rPr>
                          <m:t>𝟐</m:t>
                        </m:r>
                      </m:e>
                      <m:sup>
                        <m:r>
                          <a:rPr lang="en-US" altLang="zh-CN" sz="1800" b="1" i="1" smtClean="0">
                            <a:latin typeface="Cambria Math" panose="02040503050406030204" pitchFamily="18" charset="0"/>
                          </a:rPr>
                          <m:t>𝒑</m:t>
                        </m:r>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𝟏</m:t>
                        </m:r>
                      </m:sup>
                    </m:sSup>
                  </m:oMath>
                </a14:m>
                <a:r>
                  <a:rPr lang="en-US" altLang="zh-CN" sz="1800" dirty="0"/>
                  <a:t> </a:t>
                </a:r>
                <a:r>
                  <a:rPr lang="zh-CN" altLang="en-US" sz="1800" dirty="0"/>
                  <a:t>，不受计算机字长的限制，且自相关系数近似为零</a:t>
                </a:r>
                <a:endParaRPr lang="en-US" altLang="zh-CN" sz="1800" dirty="0"/>
              </a:p>
              <a:p>
                <a:pPr lvl="1"/>
                <a:r>
                  <a:rPr lang="zh-CN" altLang="en-US" sz="1800" dirty="0"/>
                  <a:t>当</a:t>
                </a:r>
                <a14:m>
                  <m:oMath xmlns:m="http://schemas.openxmlformats.org/officeDocument/2006/math">
                    <m:r>
                      <a:rPr lang="en-US" altLang="zh-CN" sz="1800" i="1" dirty="0" smtClean="0">
                        <a:latin typeface="Cambria Math" panose="02040503050406030204" pitchFamily="18" charset="0"/>
                      </a:rPr>
                      <m:t>𝑚𝐿</m:t>
                    </m:r>
                    <m:r>
                      <a:rPr lang="en-US" altLang="zh-CN" sz="1800" i="1" dirty="0" smtClean="0">
                        <a:latin typeface="Cambria Math" panose="02040503050406030204" pitchFamily="18" charset="0"/>
                      </a:rPr>
                      <m:t>≤</m:t>
                    </m:r>
                    <m:r>
                      <a:rPr lang="en-US" altLang="zh-CN" sz="1800" i="1" dirty="0" smtClean="0">
                        <a:latin typeface="Cambria Math" panose="02040503050406030204" pitchFamily="18" charset="0"/>
                      </a:rPr>
                      <m:t>𝑝</m:t>
                    </m:r>
                  </m:oMath>
                </a14:m>
                <a:r>
                  <a:rPr lang="zh-CN" altLang="en-US" sz="1800" dirty="0"/>
                  <a:t>，且 </a:t>
                </a:r>
                <a14:m>
                  <m:oMath xmlns:m="http://schemas.openxmlformats.org/officeDocument/2006/math">
                    <m:r>
                      <a:rPr lang="en-US" altLang="zh-CN" sz="1800" i="1" dirty="0" smtClean="0">
                        <a:latin typeface="Cambria Math" panose="02040503050406030204" pitchFamily="18" charset="0"/>
                      </a:rPr>
                      <m:t>𝑚𝐿</m:t>
                    </m:r>
                  </m:oMath>
                </a14:m>
                <a:r>
                  <a:rPr lang="en-US" altLang="zh-CN" sz="1800" dirty="0"/>
                  <a:t> </a:t>
                </a:r>
                <a:r>
                  <a:rPr lang="zh-CN" altLang="en-US" sz="1800" dirty="0"/>
                  <a:t>与 </a:t>
                </a:r>
                <a14:m>
                  <m:oMath xmlns:m="http://schemas.openxmlformats.org/officeDocument/2006/math">
                    <m:sSup>
                      <m:sSupPr>
                        <m:ctrlPr>
                          <a:rPr lang="en-US" altLang="zh-CN" sz="1800" b="1" i="1" dirty="0" smtClean="0">
                            <a:latin typeface="Cambria Math" panose="02040503050406030204" pitchFamily="18" charset="0"/>
                          </a:rPr>
                        </m:ctrlPr>
                      </m:sSupPr>
                      <m:e>
                        <m:r>
                          <a:rPr lang="en-US" altLang="zh-CN" sz="1800" i="1" dirty="0" smtClean="0">
                            <a:latin typeface="Cambria Math" panose="02040503050406030204" pitchFamily="18" charset="0"/>
                          </a:rPr>
                          <m:t>2</m:t>
                        </m:r>
                      </m:e>
                      <m:sup>
                        <m:r>
                          <a:rPr lang="en-US" altLang="zh-CN" sz="1800" i="1" dirty="0" smtClean="0">
                            <a:latin typeface="Cambria Math" panose="02040503050406030204" pitchFamily="18" charset="0"/>
                          </a:rPr>
                          <m:t>𝑝</m:t>
                        </m:r>
                      </m:sup>
                    </m:sSup>
                    <m:r>
                      <a:rPr lang="en-US" altLang="zh-CN" sz="1800" i="1" dirty="0">
                        <a:latin typeface="Cambria Math" panose="02040503050406030204" pitchFamily="18" charset="0"/>
                      </a:rPr>
                      <m:t>−1</m:t>
                    </m:r>
                  </m:oMath>
                </a14:m>
                <a:r>
                  <a:rPr lang="en-US" altLang="zh-CN" sz="1800" dirty="0"/>
                  <a:t> </a:t>
                </a:r>
                <a:r>
                  <a:rPr lang="zh-CN" altLang="en-US" sz="1800" dirty="0"/>
                  <a:t>互素时，可构成均匀随机数序列</a:t>
                </a:r>
                <a:endParaRPr lang="en-US" altLang="zh-CN" sz="1800" dirty="0"/>
              </a:p>
              <a:p>
                <a:r>
                  <a:rPr lang="zh-CN" altLang="en-US" sz="2000" dirty="0"/>
                  <a:t>组合发生器</a:t>
                </a:r>
                <a:endParaRPr lang="en-US" altLang="zh-CN" sz="2000" dirty="0"/>
              </a:p>
              <a:p>
                <a:pPr lvl="1"/>
                <a:r>
                  <a:rPr lang="zh-CN" altLang="en-US" sz="1800" dirty="0"/>
                  <a:t>组合发生器是采用二个或多个随机数发生器以某种方式进行组合而形成的发生器，其产生的随机数有更好的随机性，更长的周期，统计性质更优。最著名的组合发生器是由</a:t>
                </a:r>
                <a:r>
                  <a:rPr lang="en-US" altLang="zh-CN" sz="1800" dirty="0" err="1"/>
                  <a:t>MacLaren</a:t>
                </a:r>
                <a:r>
                  <a:rPr lang="zh-CN" altLang="en-US" sz="1800" dirty="0"/>
                  <a:t>和</a:t>
                </a:r>
                <a:r>
                  <a:rPr lang="en-US" altLang="zh-CN" sz="1800" dirty="0" err="1"/>
                  <a:t>Marsaglia</a:t>
                </a:r>
                <a:r>
                  <a:rPr lang="zh-CN" altLang="en-US" sz="1800" dirty="0"/>
                  <a:t>设计的组合线性同余发生器，其原理是通过第二个线性同余发生器来扰乱第一个线性同余发生器产生的随机数，从而得到最终的结果。</a:t>
                </a:r>
                <a:r>
                  <a:rPr lang="en-US" altLang="zh-CN" sz="1800" dirty="0" err="1"/>
                  <a:t>Gebhardt</a:t>
                </a:r>
                <a:r>
                  <a:rPr lang="zh-CN" altLang="en-US" sz="1800" dirty="0"/>
                  <a:t>也证明了这种组合发生器的随机性增强，周期增大的性质</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1">
                <a:blip r:embed="rId2"/>
                <a:stretch>
                  <a:fillRect l="-595" t="-759" r="-595"/>
                </a:stretch>
              </a:blipFill>
            </p:spPr>
            <p:txBody>
              <a:bodyPr/>
              <a:lstStyle/>
              <a:p>
                <a:r>
                  <a:rPr lang="zh-CN" altLang="en-US">
                    <a:noFill/>
                  </a:rPr>
                  <a:t> </a:t>
                </a:r>
                <a:endParaRPr lang="zh-CN" altLang="en-US">
                  <a:noFill/>
                </a:endParaRPr>
              </a:p>
            </p:txBody>
          </p:sp>
        </mc:Fallback>
      </mc:AlternateContent>
    </p:spTree>
  </p:cSld>
  <p:clrMapOvr>
    <a:masterClrMapping/>
  </p:clrMapOvr>
  <p:transition spd="med">
    <p:random/>
  </p:transition>
</p:sld>
</file>

<file path=ppt/theme/theme1.xml><?xml version="1.0" encoding="utf-8"?>
<a:theme xmlns:a="http://schemas.openxmlformats.org/drawingml/2006/main" name="Motorola">
  <a:themeElements>
    <a:clrScheme name="Motorola 10">
      <a:dk1>
        <a:srgbClr val="000000"/>
      </a:dk1>
      <a:lt1>
        <a:srgbClr val="FFFFFF"/>
      </a:lt1>
      <a:dk2>
        <a:srgbClr val="000000"/>
      </a:dk2>
      <a:lt2>
        <a:srgbClr val="333333"/>
      </a:lt2>
      <a:accent1>
        <a:srgbClr val="DDDDDD"/>
      </a:accent1>
      <a:accent2>
        <a:srgbClr val="800000"/>
      </a:accent2>
      <a:accent3>
        <a:srgbClr val="FFFFFF"/>
      </a:accent3>
      <a:accent4>
        <a:srgbClr val="000000"/>
      </a:accent4>
      <a:accent5>
        <a:srgbClr val="EBEBEB"/>
      </a:accent5>
      <a:accent6>
        <a:srgbClr val="730000"/>
      </a:accent6>
      <a:hlink>
        <a:srgbClr val="CC6600"/>
      </a:hlink>
      <a:folHlink>
        <a:srgbClr val="808080"/>
      </a:folHlink>
    </a:clrScheme>
    <a:fontScheme name="Motorola">
      <a:majorFont>
        <a:latin typeface="Times New Roman"/>
        <a:ea typeface="宋体"/>
        <a:cs typeface=""/>
      </a:majorFont>
      <a:minorFont>
        <a:latin typeface="Times New Roman"/>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outerShdw dist="170861" dir="19080767" algn="ctr" rotWithShape="0">
            <a:srgbClr val="996633"/>
          </a:outerShdw>
        </a:effectLst>
      </a:spPr>
      <a:bodyPr vert="horz" wrap="square" lIns="97850" tIns="48925" rIns="97850" bIns="48925" numCol="1" anchor="t" anchorCtr="0" compatLnSpc="1">
        <a:spAutoFit/>
      </a:bodyPr>
      <a:lstStyle>
        <a:defPPr marL="0" marR="0" indent="0" algn="l" defTabSz="914400" rtl="0" eaLnBrk="0" fontAlgn="base" latinLnBrk="0" hangingPunct="0">
          <a:lnSpc>
            <a:spcPct val="100000"/>
          </a:lnSpc>
          <a:spcBef>
            <a:spcPct val="50000"/>
          </a:spcBef>
          <a:spcAft>
            <a:spcPct val="0"/>
          </a:spcAft>
          <a:buClrTx/>
          <a:buSzTx/>
          <a:buFont typeface="Arial" panose="020B0604020202020204" pitchFamily="34" charset="0"/>
          <a:buNone/>
          <a:defRPr kumimoji="0" lang="en-US" sz="1600" b="0" i="0" u="none" strike="noStrike" cap="none" normalizeH="0" baseline="0" smtClean="0">
            <a:ln>
              <a:noFill/>
            </a:ln>
            <a:solidFill>
              <a:srgbClr val="000000"/>
            </a:solidFill>
            <a:effectLst/>
            <a:latin typeface="宋体" panose="02010600030101010101" pitchFamily="2" charset="-122"/>
            <a:ea typeface="宋体" panose="02010600030101010101" pitchFamily="2" charset="-122"/>
          </a:defRPr>
        </a:defPPr>
      </a:lstStyle>
    </a:spDef>
    <a:lnDef>
      <a:spPr bwMode="auto">
        <a:xfrm>
          <a:off x="0" y="0"/>
          <a:ext cx="1" cy="1"/>
        </a:xfrm>
        <a:custGeom>
          <a:avLst/>
          <a:gdLst/>
          <a:ahLst/>
          <a:cxnLst/>
          <a:rect l="0" t="0" r="0" b="0"/>
          <a:pathLst/>
        </a:custGeom>
        <a:noFill/>
        <a:ln>
          <a:noFill/>
        </a:ln>
        <a:effectLst>
          <a:outerShdw dist="170861" dir="19080767" algn="ctr" rotWithShape="0">
            <a:srgbClr val="996633"/>
          </a:outerShdw>
        </a:effectLst>
      </a:spPr>
      <a:bodyPr vert="horz" wrap="square" lIns="97850" tIns="48925" rIns="97850" bIns="48925" numCol="1" anchor="t" anchorCtr="0" compatLnSpc="1">
        <a:spAutoFit/>
      </a:bodyPr>
      <a:lstStyle>
        <a:defPPr marL="0" marR="0" indent="0" algn="l" defTabSz="914400" rtl="0" eaLnBrk="0" fontAlgn="base" latinLnBrk="0" hangingPunct="0">
          <a:lnSpc>
            <a:spcPct val="100000"/>
          </a:lnSpc>
          <a:spcBef>
            <a:spcPct val="50000"/>
          </a:spcBef>
          <a:spcAft>
            <a:spcPct val="0"/>
          </a:spcAft>
          <a:buClrTx/>
          <a:buSzTx/>
          <a:buFont typeface="Arial" panose="020B0604020202020204" pitchFamily="34" charset="0"/>
          <a:buNone/>
          <a:defRPr kumimoji="0" lang="en-US" sz="1600" b="0" i="0" u="none" strike="noStrike" cap="none" normalizeH="0" baseline="0" smtClean="0">
            <a:ln>
              <a:noFill/>
            </a:ln>
            <a:solidFill>
              <a:srgbClr val="000000"/>
            </a:solidFill>
            <a:effectLst/>
            <a:latin typeface="宋体" panose="02010600030101010101" pitchFamily="2" charset="-122"/>
            <a:ea typeface="宋体" panose="02010600030101010101" pitchFamily="2" charset="-122"/>
          </a:defRPr>
        </a:defPPr>
      </a:lstStyle>
    </a:lnDef>
  </a:objectDefaults>
  <a:extraClrSchemeLst>
    <a:extraClrScheme>
      <a:clrScheme name="Motorola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Motorola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Motorola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Motorola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Motorola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Motorola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Motorola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Motorola 8">
        <a:dk1>
          <a:srgbClr val="000000"/>
        </a:dk1>
        <a:lt1>
          <a:srgbClr val="FFFFFF"/>
        </a:lt1>
        <a:dk2>
          <a:srgbClr val="003366"/>
        </a:dk2>
        <a:lt2>
          <a:srgbClr val="808080"/>
        </a:lt2>
        <a:accent1>
          <a:srgbClr val="006600"/>
        </a:accent1>
        <a:accent2>
          <a:srgbClr val="FF0000"/>
        </a:accent2>
        <a:accent3>
          <a:srgbClr val="FFFFFF"/>
        </a:accent3>
        <a:accent4>
          <a:srgbClr val="000000"/>
        </a:accent4>
        <a:accent5>
          <a:srgbClr val="AAB8AA"/>
        </a:accent5>
        <a:accent6>
          <a:srgbClr val="E70000"/>
        </a:accent6>
        <a:hlink>
          <a:srgbClr val="FFCC00"/>
        </a:hlink>
        <a:folHlink>
          <a:srgbClr val="3366CC"/>
        </a:folHlink>
      </a:clrScheme>
      <a:clrMap bg1="lt1" tx1="dk1" bg2="lt2" tx2="dk2" accent1="accent1" accent2="accent2" accent3="accent3" accent4="accent4" accent5="accent5" accent6="accent6" hlink="hlink" folHlink="folHlink"/>
    </a:extraClrScheme>
    <a:extraClrScheme>
      <a:clrScheme name="Motorola 9">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CC6600"/>
        </a:hlink>
        <a:folHlink>
          <a:srgbClr val="EAEAEA"/>
        </a:folHlink>
      </a:clrScheme>
      <a:clrMap bg1="lt1" tx1="dk1" bg2="lt2" tx2="dk2" accent1="accent1" accent2="accent2" accent3="accent3" accent4="accent4" accent5="accent5" accent6="accent6" hlink="hlink" folHlink="folHlink"/>
    </a:extraClrScheme>
    <a:extraClrScheme>
      <a:clrScheme name="Motorola 10">
        <a:dk1>
          <a:srgbClr val="000000"/>
        </a:dk1>
        <a:lt1>
          <a:srgbClr val="FFFFFF"/>
        </a:lt1>
        <a:dk2>
          <a:srgbClr val="000000"/>
        </a:dk2>
        <a:lt2>
          <a:srgbClr val="333333"/>
        </a:lt2>
        <a:accent1>
          <a:srgbClr val="DDDDDD"/>
        </a:accent1>
        <a:accent2>
          <a:srgbClr val="800000"/>
        </a:accent2>
        <a:accent3>
          <a:srgbClr val="FFFFFF"/>
        </a:accent3>
        <a:accent4>
          <a:srgbClr val="000000"/>
        </a:accent4>
        <a:accent5>
          <a:srgbClr val="EBEBEB"/>
        </a:accent5>
        <a:accent6>
          <a:srgbClr val="730000"/>
        </a:accent6>
        <a:hlink>
          <a:srgbClr val="CC6600"/>
        </a:hlink>
        <a:folHlink>
          <a:srgbClr val="808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自定义设计方案">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outerShdw dist="170861" dir="19080767" algn="ctr" rotWithShape="0">
            <a:srgbClr val="996633"/>
          </a:outerShdw>
        </a:effectLst>
      </a:spPr>
      <a:bodyPr vert="horz" wrap="square" lIns="97850" tIns="48925" rIns="97850" bIns="48925" numCol="1" anchor="t" anchorCtr="0" compatLnSpc="1">
        <a:spAutoFit/>
      </a:bodyPr>
      <a:lstStyle>
        <a:defPPr marL="0" marR="0" indent="0" algn="l" defTabSz="914400" rtl="0" eaLnBrk="0" fontAlgn="base" latinLnBrk="0" hangingPunct="0">
          <a:lnSpc>
            <a:spcPct val="100000"/>
          </a:lnSpc>
          <a:spcBef>
            <a:spcPct val="50000"/>
          </a:spcBef>
          <a:spcAft>
            <a:spcPct val="0"/>
          </a:spcAft>
          <a:buClrTx/>
          <a:buSzTx/>
          <a:buFont typeface="Arial" panose="020B0604020202020204" pitchFamily="34" charset="0"/>
          <a:buNone/>
          <a:defRPr kumimoji="0" lang="en-US" sz="1600" b="0" i="0" u="none" strike="noStrike" cap="none" normalizeH="0" baseline="0" smtClean="0">
            <a:ln>
              <a:noFill/>
            </a:ln>
            <a:solidFill>
              <a:srgbClr val="000000"/>
            </a:solidFill>
            <a:effectLst/>
            <a:latin typeface="宋体" panose="02010600030101010101" pitchFamily="2" charset="-122"/>
            <a:ea typeface="宋体" panose="02010600030101010101" pitchFamily="2" charset="-122"/>
          </a:defRPr>
        </a:defPPr>
      </a:lstStyle>
    </a:spDef>
    <a:lnDef>
      <a:spPr bwMode="auto">
        <a:xfrm>
          <a:off x="0" y="0"/>
          <a:ext cx="1" cy="1"/>
        </a:xfrm>
        <a:custGeom>
          <a:avLst/>
          <a:gdLst/>
          <a:ahLst/>
          <a:cxnLst/>
          <a:rect l="0" t="0" r="0" b="0"/>
          <a:pathLst/>
        </a:custGeom>
        <a:noFill/>
        <a:ln>
          <a:noFill/>
        </a:ln>
        <a:effectLst>
          <a:outerShdw dist="170861" dir="19080767" algn="ctr" rotWithShape="0">
            <a:srgbClr val="996633"/>
          </a:outerShdw>
        </a:effectLst>
      </a:spPr>
      <a:bodyPr vert="horz" wrap="square" lIns="97850" tIns="48925" rIns="97850" bIns="48925" numCol="1" anchor="t" anchorCtr="0" compatLnSpc="1">
        <a:spAutoFit/>
      </a:bodyPr>
      <a:lstStyle>
        <a:defPPr marL="0" marR="0" indent="0" algn="l" defTabSz="914400" rtl="0" eaLnBrk="0" fontAlgn="base" latinLnBrk="0" hangingPunct="0">
          <a:lnSpc>
            <a:spcPct val="100000"/>
          </a:lnSpc>
          <a:spcBef>
            <a:spcPct val="50000"/>
          </a:spcBef>
          <a:spcAft>
            <a:spcPct val="0"/>
          </a:spcAft>
          <a:buClrTx/>
          <a:buSzTx/>
          <a:buFont typeface="Arial" panose="020B0604020202020204" pitchFamily="34" charset="0"/>
          <a:buNone/>
          <a:defRPr kumimoji="0" lang="en-US" sz="1600" b="0" i="0" u="none" strike="noStrike" cap="none" normalizeH="0" baseline="0" smtClean="0">
            <a:ln>
              <a:noFill/>
            </a:ln>
            <a:solidFill>
              <a:srgbClr val="000000"/>
            </a:solidFill>
            <a:effectLst/>
            <a:latin typeface="宋体" panose="02010600030101010101" pitchFamily="2" charset="-122"/>
            <a:ea typeface="宋体" panose="02010600030101010101" pitchFamily="2" charset="-122"/>
          </a:defRPr>
        </a:defPPr>
      </a:lstStyle>
    </a:lnDef>
  </a:objectDefaults>
  <a:extraClrSchemeLst>
    <a:extraClrScheme>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Motorola">
  <a:themeElements>
    <a:clrScheme name="1_Motorola 10">
      <a:dk1>
        <a:srgbClr val="000000"/>
      </a:dk1>
      <a:lt1>
        <a:srgbClr val="FFFFFF"/>
      </a:lt1>
      <a:dk2>
        <a:srgbClr val="000000"/>
      </a:dk2>
      <a:lt2>
        <a:srgbClr val="333333"/>
      </a:lt2>
      <a:accent1>
        <a:srgbClr val="DDDDDD"/>
      </a:accent1>
      <a:accent2>
        <a:srgbClr val="800000"/>
      </a:accent2>
      <a:accent3>
        <a:srgbClr val="FFFFFF"/>
      </a:accent3>
      <a:accent4>
        <a:srgbClr val="000000"/>
      </a:accent4>
      <a:accent5>
        <a:srgbClr val="EBEBEB"/>
      </a:accent5>
      <a:accent6>
        <a:srgbClr val="730000"/>
      </a:accent6>
      <a:hlink>
        <a:srgbClr val="CC6600"/>
      </a:hlink>
      <a:folHlink>
        <a:srgbClr val="808080"/>
      </a:folHlink>
    </a:clrScheme>
    <a:fontScheme name="1_Motorola">
      <a:majorFont>
        <a:latin typeface="Times New Roman"/>
        <a:ea typeface="宋体"/>
        <a:cs typeface=""/>
      </a:majorFont>
      <a:minorFont>
        <a:latin typeface="Times New Roman"/>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outerShdw dist="170861" dir="19080767" algn="ctr" rotWithShape="0">
            <a:srgbClr val="996633"/>
          </a:outerShdw>
        </a:effectLst>
      </a:spPr>
      <a:bodyPr vert="horz" wrap="square" lIns="97850" tIns="48925" rIns="97850" bIns="48925" numCol="1" anchor="t" anchorCtr="0" compatLnSpc="1">
        <a:spAutoFit/>
      </a:bodyPr>
      <a:lstStyle>
        <a:defPPr marL="0" marR="0" indent="0" algn="l" defTabSz="914400" rtl="0" eaLnBrk="0" fontAlgn="base" latinLnBrk="0" hangingPunct="0">
          <a:lnSpc>
            <a:spcPct val="100000"/>
          </a:lnSpc>
          <a:spcBef>
            <a:spcPct val="50000"/>
          </a:spcBef>
          <a:spcAft>
            <a:spcPct val="0"/>
          </a:spcAft>
          <a:buClrTx/>
          <a:buSzTx/>
          <a:buFont typeface="Arial" panose="020B0604020202020204" pitchFamily="34" charset="0"/>
          <a:buNone/>
          <a:defRPr kumimoji="0" lang="en-US" sz="1600" b="0" i="0" u="none" strike="noStrike" cap="none" normalizeH="0" baseline="0" smtClean="0">
            <a:ln>
              <a:noFill/>
            </a:ln>
            <a:solidFill>
              <a:srgbClr val="000000"/>
            </a:solidFill>
            <a:effectLst/>
            <a:latin typeface="宋体" panose="02010600030101010101" pitchFamily="2" charset="-122"/>
            <a:ea typeface="宋体" panose="02010600030101010101" pitchFamily="2" charset="-122"/>
          </a:defRPr>
        </a:defPPr>
      </a:lstStyle>
    </a:spDef>
    <a:lnDef>
      <a:spPr bwMode="auto">
        <a:xfrm>
          <a:off x="0" y="0"/>
          <a:ext cx="1" cy="1"/>
        </a:xfrm>
        <a:custGeom>
          <a:avLst/>
          <a:gdLst/>
          <a:ahLst/>
          <a:cxnLst/>
          <a:rect l="0" t="0" r="0" b="0"/>
          <a:pathLst/>
        </a:custGeom>
        <a:noFill/>
        <a:ln>
          <a:noFill/>
        </a:ln>
        <a:effectLst>
          <a:outerShdw dist="170861" dir="19080767" algn="ctr" rotWithShape="0">
            <a:srgbClr val="996633"/>
          </a:outerShdw>
        </a:effectLst>
      </a:spPr>
      <a:bodyPr vert="horz" wrap="square" lIns="97850" tIns="48925" rIns="97850" bIns="48925" numCol="1" anchor="t" anchorCtr="0" compatLnSpc="1">
        <a:spAutoFit/>
      </a:bodyPr>
      <a:lstStyle>
        <a:defPPr marL="0" marR="0" indent="0" algn="l" defTabSz="914400" rtl="0" eaLnBrk="0" fontAlgn="base" latinLnBrk="0" hangingPunct="0">
          <a:lnSpc>
            <a:spcPct val="100000"/>
          </a:lnSpc>
          <a:spcBef>
            <a:spcPct val="50000"/>
          </a:spcBef>
          <a:spcAft>
            <a:spcPct val="0"/>
          </a:spcAft>
          <a:buClrTx/>
          <a:buSzTx/>
          <a:buFont typeface="Arial" panose="020B0604020202020204" pitchFamily="34" charset="0"/>
          <a:buNone/>
          <a:defRPr kumimoji="0" lang="en-US" sz="1600" b="0" i="0" u="none" strike="noStrike" cap="none" normalizeH="0" baseline="0" smtClean="0">
            <a:ln>
              <a:noFill/>
            </a:ln>
            <a:solidFill>
              <a:srgbClr val="000000"/>
            </a:solidFill>
            <a:effectLst/>
            <a:latin typeface="宋体" panose="02010600030101010101" pitchFamily="2" charset="-122"/>
            <a:ea typeface="宋体" panose="02010600030101010101" pitchFamily="2" charset="-122"/>
          </a:defRPr>
        </a:defPPr>
      </a:lstStyle>
    </a:lnDef>
  </a:objectDefaults>
  <a:extraClrSchemeLst>
    <a:extraClrScheme>
      <a:clrScheme name="1_Motorola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Motorola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Motorola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Motorola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Motorola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Motorola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Motorola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1_Motorola 8">
        <a:dk1>
          <a:srgbClr val="000000"/>
        </a:dk1>
        <a:lt1>
          <a:srgbClr val="FFFFFF"/>
        </a:lt1>
        <a:dk2>
          <a:srgbClr val="003366"/>
        </a:dk2>
        <a:lt2>
          <a:srgbClr val="808080"/>
        </a:lt2>
        <a:accent1>
          <a:srgbClr val="006600"/>
        </a:accent1>
        <a:accent2>
          <a:srgbClr val="FF0000"/>
        </a:accent2>
        <a:accent3>
          <a:srgbClr val="FFFFFF"/>
        </a:accent3>
        <a:accent4>
          <a:srgbClr val="000000"/>
        </a:accent4>
        <a:accent5>
          <a:srgbClr val="AAB8AA"/>
        </a:accent5>
        <a:accent6>
          <a:srgbClr val="E70000"/>
        </a:accent6>
        <a:hlink>
          <a:srgbClr val="FFCC00"/>
        </a:hlink>
        <a:folHlink>
          <a:srgbClr val="3366CC"/>
        </a:folHlink>
      </a:clrScheme>
      <a:clrMap bg1="lt1" tx1="dk1" bg2="lt2" tx2="dk2" accent1="accent1" accent2="accent2" accent3="accent3" accent4="accent4" accent5="accent5" accent6="accent6" hlink="hlink" folHlink="folHlink"/>
    </a:extraClrScheme>
    <a:extraClrScheme>
      <a:clrScheme name="1_Motorola 9">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CC6600"/>
        </a:hlink>
        <a:folHlink>
          <a:srgbClr val="EAEAEA"/>
        </a:folHlink>
      </a:clrScheme>
      <a:clrMap bg1="lt1" tx1="dk1" bg2="lt2" tx2="dk2" accent1="accent1" accent2="accent2" accent3="accent3" accent4="accent4" accent5="accent5" accent6="accent6" hlink="hlink" folHlink="folHlink"/>
    </a:extraClrScheme>
    <a:extraClrScheme>
      <a:clrScheme name="1_Motorola 10">
        <a:dk1>
          <a:srgbClr val="000000"/>
        </a:dk1>
        <a:lt1>
          <a:srgbClr val="FFFFFF"/>
        </a:lt1>
        <a:dk2>
          <a:srgbClr val="000000"/>
        </a:dk2>
        <a:lt2>
          <a:srgbClr val="333333"/>
        </a:lt2>
        <a:accent1>
          <a:srgbClr val="DDDDDD"/>
        </a:accent1>
        <a:accent2>
          <a:srgbClr val="800000"/>
        </a:accent2>
        <a:accent3>
          <a:srgbClr val="FFFFFF"/>
        </a:accent3>
        <a:accent4>
          <a:srgbClr val="000000"/>
        </a:accent4>
        <a:accent5>
          <a:srgbClr val="EBEBEB"/>
        </a:accent5>
        <a:accent6>
          <a:srgbClr val="730000"/>
        </a:accent6>
        <a:hlink>
          <a:srgbClr val="CC6600"/>
        </a:hlink>
        <a:folHlink>
          <a:srgbClr val="808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自定义设计方案">
  <a:themeElements>
    <a:clrScheme name="1_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自定义设计方案">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outerShdw dist="170861" dir="19080767" algn="ctr" rotWithShape="0">
            <a:srgbClr val="996633"/>
          </a:outerShdw>
        </a:effectLst>
      </a:spPr>
      <a:bodyPr vert="horz" wrap="square" lIns="97850" tIns="48925" rIns="97850" bIns="48925" numCol="1" anchor="t" anchorCtr="0" compatLnSpc="1">
        <a:spAutoFit/>
      </a:bodyPr>
      <a:lstStyle>
        <a:defPPr marL="0" marR="0" indent="0" algn="l" defTabSz="914400" rtl="0" eaLnBrk="0" fontAlgn="base" latinLnBrk="0" hangingPunct="0">
          <a:lnSpc>
            <a:spcPct val="100000"/>
          </a:lnSpc>
          <a:spcBef>
            <a:spcPct val="50000"/>
          </a:spcBef>
          <a:spcAft>
            <a:spcPct val="0"/>
          </a:spcAft>
          <a:buClrTx/>
          <a:buSzTx/>
          <a:buFont typeface="Arial" panose="020B0604020202020204" pitchFamily="34" charset="0"/>
          <a:buNone/>
          <a:defRPr kumimoji="0" lang="en-US" sz="1600" b="0" i="0" u="none" strike="noStrike" cap="none" normalizeH="0" baseline="0" smtClean="0">
            <a:ln>
              <a:noFill/>
            </a:ln>
            <a:solidFill>
              <a:srgbClr val="000000"/>
            </a:solidFill>
            <a:effectLst/>
            <a:latin typeface="宋体" panose="02010600030101010101" pitchFamily="2" charset="-122"/>
            <a:ea typeface="宋体" panose="02010600030101010101" pitchFamily="2" charset="-122"/>
          </a:defRPr>
        </a:defPPr>
      </a:lstStyle>
    </a:spDef>
    <a:lnDef>
      <a:spPr bwMode="auto">
        <a:xfrm>
          <a:off x="0" y="0"/>
          <a:ext cx="1" cy="1"/>
        </a:xfrm>
        <a:custGeom>
          <a:avLst/>
          <a:gdLst/>
          <a:ahLst/>
          <a:cxnLst/>
          <a:rect l="0" t="0" r="0" b="0"/>
          <a:pathLst/>
        </a:custGeom>
        <a:noFill/>
        <a:ln>
          <a:noFill/>
        </a:ln>
        <a:effectLst>
          <a:outerShdw dist="170861" dir="19080767" algn="ctr" rotWithShape="0">
            <a:srgbClr val="996633"/>
          </a:outerShdw>
        </a:effectLst>
      </a:spPr>
      <a:bodyPr vert="horz" wrap="square" lIns="97850" tIns="48925" rIns="97850" bIns="48925" numCol="1" anchor="t" anchorCtr="0" compatLnSpc="1">
        <a:spAutoFit/>
      </a:bodyPr>
      <a:lstStyle>
        <a:defPPr marL="0" marR="0" indent="0" algn="l" defTabSz="914400" rtl="0" eaLnBrk="0" fontAlgn="base" latinLnBrk="0" hangingPunct="0">
          <a:lnSpc>
            <a:spcPct val="100000"/>
          </a:lnSpc>
          <a:spcBef>
            <a:spcPct val="50000"/>
          </a:spcBef>
          <a:spcAft>
            <a:spcPct val="0"/>
          </a:spcAft>
          <a:buClrTx/>
          <a:buSzTx/>
          <a:buFont typeface="Arial" panose="020B0604020202020204" pitchFamily="34" charset="0"/>
          <a:buNone/>
          <a:defRPr kumimoji="0" lang="en-US" sz="1600" b="0" i="0" u="none" strike="noStrike" cap="none" normalizeH="0" baseline="0" smtClean="0">
            <a:ln>
              <a:noFill/>
            </a:ln>
            <a:solidFill>
              <a:srgbClr val="000000"/>
            </a:solidFill>
            <a:effectLst/>
            <a:latin typeface="宋体" panose="02010600030101010101" pitchFamily="2" charset="-122"/>
            <a:ea typeface="宋体" panose="02010600030101010101" pitchFamily="2" charset="-122"/>
          </a:defRPr>
        </a:defPPr>
      </a:lstStyle>
    </a:lnDef>
  </a:objectDefaults>
  <a:extraClrSchemeLst>
    <a:extraClrScheme>
      <a:clrScheme name="1_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5411</TotalTime>
  <Words>6560</Words>
  <Application>Microsoft Office PowerPoint</Application>
  <PresentationFormat>自定义</PresentationFormat>
  <Paragraphs>426</Paragraphs>
  <Slides>47</Slides>
  <Notes>0</Notes>
  <HiddenSlides>0</HiddenSlides>
  <MMClips>0</MMClips>
  <ScaleCrop>false</ScaleCrop>
  <HeadingPairs>
    <vt:vector size="6" baseType="variant">
      <vt:variant>
        <vt:lpstr>已用的字体</vt:lpstr>
      </vt:variant>
      <vt:variant>
        <vt:i4>12</vt:i4>
      </vt:variant>
      <vt:variant>
        <vt:lpstr>主题</vt:lpstr>
      </vt:variant>
      <vt:variant>
        <vt:i4>4</vt:i4>
      </vt:variant>
      <vt:variant>
        <vt:lpstr>幻灯片标题</vt:lpstr>
      </vt:variant>
      <vt:variant>
        <vt:i4>47</vt:i4>
      </vt:variant>
    </vt:vector>
  </HeadingPairs>
  <TitlesOfParts>
    <vt:vector size="63" baseType="lpstr">
      <vt:lpstr>-apple-system</vt:lpstr>
      <vt:lpstr>黑体</vt:lpstr>
      <vt:lpstr>楷体_GB2312</vt:lpstr>
      <vt:lpstr>隶书</vt:lpstr>
      <vt:lpstr>宋体</vt:lpstr>
      <vt:lpstr>Arial</vt:lpstr>
      <vt:lpstr>Bookman Old Style</vt:lpstr>
      <vt:lpstr>Cambria Math</vt:lpstr>
      <vt:lpstr>Consolas</vt:lpstr>
      <vt:lpstr>Tahoma</vt:lpstr>
      <vt:lpstr>Times New Roman</vt:lpstr>
      <vt:lpstr>Wingdings</vt:lpstr>
      <vt:lpstr>Motorola</vt:lpstr>
      <vt:lpstr>自定义设计方案</vt:lpstr>
      <vt:lpstr>1_Motorola</vt:lpstr>
      <vt:lpstr>1_自定义设计方案</vt:lpstr>
      <vt:lpstr>人工智能的数学基础-实验三 实验三及大项目基础 随机模拟基础</vt:lpstr>
      <vt:lpstr>实验三及大项目 随机模拟基础内容提要</vt:lpstr>
      <vt:lpstr>1随机变量的仿真</vt:lpstr>
      <vt:lpstr>1随机变量的仿真</vt:lpstr>
      <vt:lpstr>1随机变量的仿真</vt:lpstr>
      <vt:lpstr>1随机变量的仿真</vt:lpstr>
      <vt:lpstr>1随机变量的仿真</vt:lpstr>
      <vt:lpstr>1随机变量的仿真</vt:lpstr>
      <vt:lpstr>1随机变量的仿真</vt:lpstr>
      <vt:lpstr>1随机变量的仿真</vt:lpstr>
      <vt:lpstr>1随机变量的仿真</vt:lpstr>
      <vt:lpstr>1随机变量的仿真</vt:lpstr>
      <vt:lpstr>1随机变量的仿真</vt:lpstr>
      <vt:lpstr>1随机变量的仿真-Acceptance/Rejection</vt:lpstr>
      <vt:lpstr>1随机变量的仿真-基本思想</vt:lpstr>
      <vt:lpstr>1随机变量的仿真-基本思想</vt:lpstr>
      <vt:lpstr>1随机变量的仿真-基本思想</vt:lpstr>
      <vt:lpstr>1随机变量的仿真</vt:lpstr>
      <vt:lpstr>1随机变量的仿真</vt:lpstr>
      <vt:lpstr>1随机变量的仿真</vt:lpstr>
      <vt:lpstr>PowerPoint 演示文稿</vt:lpstr>
      <vt:lpstr>PowerPoint 演示文稿</vt:lpstr>
      <vt:lpstr>1随机变量的仿真</vt:lpstr>
      <vt:lpstr>1随机变量的仿真</vt:lpstr>
      <vt:lpstr>1随机变量的仿真</vt:lpstr>
      <vt:lpstr>1随机变量的仿真</vt:lpstr>
      <vt:lpstr>2齐次马尔科夫的遍历性和不可约性</vt:lpstr>
      <vt:lpstr>2齐次马尔科夫的遍历性和不可约性</vt:lpstr>
      <vt:lpstr>2齐次马尔科夫的遍历性和不可约性</vt:lpstr>
      <vt:lpstr>2齐次马尔科夫的遍历性和不可约性</vt:lpstr>
      <vt:lpstr>2齐次马尔科夫的遍历性和不可约性</vt:lpstr>
      <vt:lpstr>2MCMC随机数仿真</vt:lpstr>
      <vt:lpstr>2MCMC随机数仿真</vt:lpstr>
      <vt:lpstr>3 高斯分布随机数的仿真</vt:lpstr>
      <vt:lpstr>3 高斯分布随机数的仿真</vt:lpstr>
      <vt:lpstr>4随机变量数字特征的计算</vt:lpstr>
      <vt:lpstr>4随机变量数字特征的计算</vt:lpstr>
      <vt:lpstr>4如何根据概率来选择数据</vt:lpstr>
      <vt:lpstr>4如何根据概率来选择数据</vt:lpstr>
      <vt:lpstr>4如何根据概率来选择数据</vt:lpstr>
      <vt:lpstr>4如何根据概率来选择数据</vt:lpstr>
      <vt:lpstr>4如何根据概率来选择数据</vt:lpstr>
      <vt:lpstr>4如何根据概率来选择数据</vt:lpstr>
      <vt:lpstr>4 如何生成随机排列</vt:lpstr>
      <vt:lpstr>PowerPoint 演示文稿</vt:lpstr>
      <vt:lpstr>PowerPoint 演示文稿</vt:lpstr>
      <vt:lpstr>END</vt:lpstr>
    </vt:vector>
  </TitlesOfParts>
  <Company>Harbin Institute of Technology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多媒体技术-信号处理技术与信息论基础</dc:title>
  <dc:creator>刘绍辉</dc:creator>
  <cp:lastModifiedBy>刘绍辉</cp:lastModifiedBy>
  <cp:revision>1999</cp:revision>
  <cp:lastPrinted>2015-10-10T13:26:00Z</cp:lastPrinted>
  <dcterms:created xsi:type="dcterms:W3CDTF">2001-03-12T06:47:00Z</dcterms:created>
  <dcterms:modified xsi:type="dcterms:W3CDTF">2023-05-27T07:50:55Z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2052-11.1.0.9208</vt:lpwstr>
  </property>
</Properties>
</file>